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63"/>
  </p:notesMasterIdLst>
  <p:handoutMasterIdLst>
    <p:handoutMasterId r:id="rId64"/>
  </p:handoutMasterIdLst>
  <p:sldIdLst>
    <p:sldId id="366" r:id="rId2"/>
    <p:sldId id="508" r:id="rId3"/>
    <p:sldId id="509" r:id="rId4"/>
    <p:sldId id="486" r:id="rId5"/>
    <p:sldId id="423" r:id="rId6"/>
    <p:sldId id="485" r:id="rId7"/>
    <p:sldId id="471" r:id="rId8"/>
    <p:sldId id="487" r:id="rId9"/>
    <p:sldId id="445" r:id="rId10"/>
    <p:sldId id="488" r:id="rId11"/>
    <p:sldId id="494" r:id="rId12"/>
    <p:sldId id="446" r:id="rId13"/>
    <p:sldId id="447" r:id="rId14"/>
    <p:sldId id="448" r:id="rId15"/>
    <p:sldId id="449" r:id="rId16"/>
    <p:sldId id="464" r:id="rId17"/>
    <p:sldId id="463" r:id="rId18"/>
    <p:sldId id="450" r:id="rId19"/>
    <p:sldId id="451" r:id="rId20"/>
    <p:sldId id="452" r:id="rId21"/>
    <p:sldId id="453" r:id="rId22"/>
    <p:sldId id="454" r:id="rId23"/>
    <p:sldId id="455" r:id="rId24"/>
    <p:sldId id="456" r:id="rId25"/>
    <p:sldId id="457" r:id="rId26"/>
    <p:sldId id="458" r:id="rId27"/>
    <p:sldId id="459" r:id="rId28"/>
    <p:sldId id="460" r:id="rId29"/>
    <p:sldId id="461" r:id="rId30"/>
    <p:sldId id="462" r:id="rId31"/>
    <p:sldId id="424" r:id="rId32"/>
    <p:sldId id="426" r:id="rId33"/>
    <p:sldId id="428" r:id="rId34"/>
    <p:sldId id="500" r:id="rId35"/>
    <p:sldId id="429" r:id="rId36"/>
    <p:sldId id="430" r:id="rId37"/>
    <p:sldId id="431" r:id="rId38"/>
    <p:sldId id="432" r:id="rId39"/>
    <p:sldId id="433" r:id="rId40"/>
    <p:sldId id="434" r:id="rId41"/>
    <p:sldId id="435" r:id="rId42"/>
    <p:sldId id="495" r:id="rId43"/>
    <p:sldId id="438" r:id="rId44"/>
    <p:sldId id="496" r:id="rId45"/>
    <p:sldId id="436" r:id="rId46"/>
    <p:sldId id="437" r:id="rId47"/>
    <p:sldId id="439" r:id="rId48"/>
    <p:sldId id="468" r:id="rId49"/>
    <p:sldId id="441" r:id="rId50"/>
    <p:sldId id="442" r:id="rId51"/>
    <p:sldId id="507" r:id="rId52"/>
    <p:sldId id="466" r:id="rId53"/>
    <p:sldId id="497" r:id="rId54"/>
    <p:sldId id="498" r:id="rId55"/>
    <p:sldId id="499" r:id="rId56"/>
    <p:sldId id="501" r:id="rId57"/>
    <p:sldId id="502" r:id="rId58"/>
    <p:sldId id="504" r:id="rId59"/>
    <p:sldId id="505" r:id="rId60"/>
    <p:sldId id="491" r:id="rId61"/>
    <p:sldId id="506" r:id="rId62"/>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66"/>
    <a:srgbClr val="35F7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24" autoAdjust="0"/>
  </p:normalViewPr>
  <p:slideViewPr>
    <p:cSldViewPr>
      <p:cViewPr>
        <p:scale>
          <a:sx n="100" d="100"/>
          <a:sy n="100" d="100"/>
        </p:scale>
        <p:origin x="-912" y="-760"/>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pied de page 3"/>
          <p:cNvSpPr>
            <a:spLocks noGrp="1"/>
          </p:cNvSpPr>
          <p:nvPr>
            <p:ph type="ftr" sz="quarter" idx="2"/>
          </p:nvPr>
        </p:nvSpPr>
        <p:spPr>
          <a:xfrm>
            <a:off x="2" y="9428584"/>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5" y="9428584"/>
            <a:ext cx="2945659" cy="496332"/>
          </a:xfrm>
          <a:prstGeom prst="rect">
            <a:avLst/>
          </a:prstGeom>
        </p:spPr>
        <p:txBody>
          <a:bodyPr vert="horz" lIns="91440" tIns="45720" rIns="91440" bIns="45720" rtlCol="0" anchor="b"/>
          <a:lstStyle>
            <a:lvl1pPr algn="r">
              <a:defRPr sz="1200"/>
            </a:lvl1pPr>
          </a:lstStyle>
          <a:p>
            <a:fld id="{84FEFA4D-E641-446F-B78E-566AF53DD1DA}" type="slidenum">
              <a:rPr lang="fr-FR" smtClean="0"/>
              <a:t>‹#›</a:t>
            </a:fld>
            <a:endParaRPr lang="fr-FR"/>
          </a:p>
        </p:txBody>
      </p:sp>
    </p:spTree>
    <p:extLst>
      <p:ext uri="{BB962C8B-B14F-4D97-AF65-F5344CB8AC3E}">
        <p14:creationId xmlns:p14="http://schemas.microsoft.com/office/powerpoint/2010/main" val="3355739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0A070B6B-C5F3-45A5-B765-5EFB3EE6E136}" type="datetimeFigureOut">
              <a:rPr lang="fr-FR" smtClean="0"/>
              <a:t>06/10/15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9428584"/>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5" y="9428584"/>
            <a:ext cx="2945659" cy="496332"/>
          </a:xfrm>
          <a:prstGeom prst="rect">
            <a:avLst/>
          </a:prstGeom>
        </p:spPr>
        <p:txBody>
          <a:bodyPr vert="horz" lIns="91440" tIns="45720" rIns="91440" bIns="45720" rtlCol="0" anchor="b"/>
          <a:lstStyle>
            <a:lvl1pPr algn="r">
              <a:defRPr sz="1200"/>
            </a:lvl1pPr>
          </a:lstStyle>
          <a:p>
            <a:fld id="{841A36E3-9165-4AC2-AF5E-415CCAB9B47D}" type="slidenum">
              <a:rPr lang="fr-FR" smtClean="0"/>
              <a:t>‹#›</a:t>
            </a:fld>
            <a:endParaRPr lang="fr-FR"/>
          </a:p>
        </p:txBody>
      </p:sp>
    </p:spTree>
    <p:extLst>
      <p:ext uri="{BB962C8B-B14F-4D97-AF65-F5344CB8AC3E}">
        <p14:creationId xmlns:p14="http://schemas.microsoft.com/office/powerpoint/2010/main" val="373305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1571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3E7154-A3B0-4D17-808F-FA074913C160}" type="slidenum">
              <a:rPr lang="fr-FR" smtClean="0"/>
              <a:pPr fontAlgn="base">
                <a:spcBef>
                  <a:spcPct val="0"/>
                </a:spcBef>
                <a:spcAft>
                  <a:spcPct val="0"/>
                </a:spcAft>
                <a:defRPr/>
              </a:pPr>
              <a:t>1</a:t>
            </a:fld>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10</a:t>
            </a:fld>
            <a:endParaRPr lang="fr-FR"/>
          </a:p>
        </p:txBody>
      </p:sp>
    </p:spTree>
    <p:extLst>
      <p:ext uri="{BB962C8B-B14F-4D97-AF65-F5344CB8AC3E}">
        <p14:creationId xmlns:p14="http://schemas.microsoft.com/office/powerpoint/2010/main" val="2640878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11</a:t>
            </a:fld>
            <a:endParaRPr lang="fr-FR"/>
          </a:p>
        </p:txBody>
      </p:sp>
    </p:spTree>
    <p:extLst>
      <p:ext uri="{BB962C8B-B14F-4D97-AF65-F5344CB8AC3E}">
        <p14:creationId xmlns:p14="http://schemas.microsoft.com/office/powerpoint/2010/main" val="864999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12</a:t>
            </a:fld>
            <a:endParaRPr lang="fr-FR"/>
          </a:p>
        </p:txBody>
      </p:sp>
    </p:spTree>
    <p:extLst>
      <p:ext uri="{BB962C8B-B14F-4D97-AF65-F5344CB8AC3E}">
        <p14:creationId xmlns:p14="http://schemas.microsoft.com/office/powerpoint/2010/main" val="2513195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13</a:t>
            </a:fld>
            <a:endParaRPr lang="fr-FR"/>
          </a:p>
        </p:txBody>
      </p:sp>
    </p:spTree>
    <p:extLst>
      <p:ext uri="{BB962C8B-B14F-4D97-AF65-F5344CB8AC3E}">
        <p14:creationId xmlns:p14="http://schemas.microsoft.com/office/powerpoint/2010/main" val="3235017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Cf</a:t>
            </a:r>
            <a:r>
              <a:rPr lang="fr-FR" dirty="0" smtClean="0"/>
              <a:t> fiche</a:t>
            </a:r>
            <a:r>
              <a:rPr lang="fr-FR" baseline="0" dirty="0" smtClean="0"/>
              <a:t> de classification</a:t>
            </a:r>
          </a:p>
          <a:p>
            <a:r>
              <a:rPr lang="fr-FR" baseline="0" dirty="0" smtClean="0"/>
              <a:t>!!!!!!!!! Rédaction de la CC SEP sur cliquet 35%</a:t>
            </a:r>
            <a:endParaRPr lang="fr-FR" dirty="0"/>
          </a:p>
        </p:txBody>
      </p:sp>
      <p:sp>
        <p:nvSpPr>
          <p:cNvPr id="4" name="Espace réservé du numéro de diapositive 3"/>
          <p:cNvSpPr>
            <a:spLocks noGrp="1"/>
          </p:cNvSpPr>
          <p:nvPr>
            <p:ph type="sldNum" sz="quarter" idx="10"/>
          </p:nvPr>
        </p:nvSpPr>
        <p:spPr/>
        <p:txBody>
          <a:bodyPr/>
          <a:lstStyle/>
          <a:p>
            <a:fld id="{BF822D9D-6ADD-4851-A9DB-9FA967E506D1}" type="slidenum">
              <a:rPr lang="fr-FR" smtClean="0"/>
              <a:t>14</a:t>
            </a:fld>
            <a:endParaRPr lang="fr-FR"/>
          </a:p>
        </p:txBody>
      </p:sp>
    </p:spTree>
    <p:extLst>
      <p:ext uri="{BB962C8B-B14F-4D97-AF65-F5344CB8AC3E}">
        <p14:creationId xmlns:p14="http://schemas.microsoft.com/office/powerpoint/2010/main" val="934744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15</a:t>
            </a:fld>
            <a:endParaRPr lang="fr-FR"/>
          </a:p>
        </p:txBody>
      </p:sp>
    </p:spTree>
    <p:extLst>
      <p:ext uri="{BB962C8B-B14F-4D97-AF65-F5344CB8AC3E}">
        <p14:creationId xmlns:p14="http://schemas.microsoft.com/office/powerpoint/2010/main" val="3318074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16</a:t>
            </a:fld>
            <a:endParaRPr lang="fr-FR"/>
          </a:p>
        </p:txBody>
      </p:sp>
    </p:spTree>
    <p:extLst>
      <p:ext uri="{BB962C8B-B14F-4D97-AF65-F5344CB8AC3E}">
        <p14:creationId xmlns:p14="http://schemas.microsoft.com/office/powerpoint/2010/main" val="3444785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17</a:t>
            </a:fld>
            <a:endParaRPr lang="fr-FR"/>
          </a:p>
        </p:txBody>
      </p:sp>
    </p:spTree>
    <p:extLst>
      <p:ext uri="{BB962C8B-B14F-4D97-AF65-F5344CB8AC3E}">
        <p14:creationId xmlns:p14="http://schemas.microsoft.com/office/powerpoint/2010/main" val="2648294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18</a:t>
            </a:fld>
            <a:endParaRPr lang="fr-FR"/>
          </a:p>
        </p:txBody>
      </p:sp>
    </p:spTree>
    <p:extLst>
      <p:ext uri="{BB962C8B-B14F-4D97-AF65-F5344CB8AC3E}">
        <p14:creationId xmlns:p14="http://schemas.microsoft.com/office/powerpoint/2010/main" val="2795518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19</a:t>
            </a:fld>
            <a:endParaRPr lang="fr-FR"/>
          </a:p>
        </p:txBody>
      </p:sp>
    </p:spTree>
    <p:extLst>
      <p:ext uri="{BB962C8B-B14F-4D97-AF65-F5344CB8AC3E}">
        <p14:creationId xmlns:p14="http://schemas.microsoft.com/office/powerpoint/2010/main" val="107749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2</a:t>
            </a:fld>
            <a:endParaRPr lang="fr-FR"/>
          </a:p>
        </p:txBody>
      </p:sp>
    </p:spTree>
    <p:extLst>
      <p:ext uri="{BB962C8B-B14F-4D97-AF65-F5344CB8AC3E}">
        <p14:creationId xmlns:p14="http://schemas.microsoft.com/office/powerpoint/2010/main" val="838395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20</a:t>
            </a:fld>
            <a:endParaRPr lang="fr-FR"/>
          </a:p>
        </p:txBody>
      </p:sp>
    </p:spTree>
    <p:extLst>
      <p:ext uri="{BB962C8B-B14F-4D97-AF65-F5344CB8AC3E}">
        <p14:creationId xmlns:p14="http://schemas.microsoft.com/office/powerpoint/2010/main" val="1086685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21</a:t>
            </a:fld>
            <a:endParaRPr lang="fr-FR"/>
          </a:p>
        </p:txBody>
      </p:sp>
    </p:spTree>
    <p:extLst>
      <p:ext uri="{BB962C8B-B14F-4D97-AF65-F5344CB8AC3E}">
        <p14:creationId xmlns:p14="http://schemas.microsoft.com/office/powerpoint/2010/main" val="2566344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22</a:t>
            </a:fld>
            <a:endParaRPr lang="fr-FR"/>
          </a:p>
        </p:txBody>
      </p:sp>
    </p:spTree>
    <p:extLst>
      <p:ext uri="{BB962C8B-B14F-4D97-AF65-F5344CB8AC3E}">
        <p14:creationId xmlns:p14="http://schemas.microsoft.com/office/powerpoint/2010/main" val="3549305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23</a:t>
            </a:fld>
            <a:endParaRPr lang="fr-FR"/>
          </a:p>
        </p:txBody>
      </p:sp>
    </p:spTree>
    <p:extLst>
      <p:ext uri="{BB962C8B-B14F-4D97-AF65-F5344CB8AC3E}">
        <p14:creationId xmlns:p14="http://schemas.microsoft.com/office/powerpoint/2010/main" val="3022677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24</a:t>
            </a:fld>
            <a:endParaRPr lang="fr-FR"/>
          </a:p>
        </p:txBody>
      </p:sp>
    </p:spTree>
    <p:extLst>
      <p:ext uri="{BB962C8B-B14F-4D97-AF65-F5344CB8AC3E}">
        <p14:creationId xmlns:p14="http://schemas.microsoft.com/office/powerpoint/2010/main" val="3837176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25</a:t>
            </a:fld>
            <a:endParaRPr lang="fr-FR"/>
          </a:p>
        </p:txBody>
      </p:sp>
    </p:spTree>
    <p:extLst>
      <p:ext uri="{BB962C8B-B14F-4D97-AF65-F5344CB8AC3E}">
        <p14:creationId xmlns:p14="http://schemas.microsoft.com/office/powerpoint/2010/main" val="4047049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26</a:t>
            </a:fld>
            <a:endParaRPr lang="fr-FR"/>
          </a:p>
        </p:txBody>
      </p:sp>
    </p:spTree>
    <p:extLst>
      <p:ext uri="{BB962C8B-B14F-4D97-AF65-F5344CB8AC3E}">
        <p14:creationId xmlns:p14="http://schemas.microsoft.com/office/powerpoint/2010/main" val="1928072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27</a:t>
            </a:fld>
            <a:endParaRPr lang="fr-FR"/>
          </a:p>
        </p:txBody>
      </p:sp>
    </p:spTree>
    <p:extLst>
      <p:ext uri="{BB962C8B-B14F-4D97-AF65-F5344CB8AC3E}">
        <p14:creationId xmlns:p14="http://schemas.microsoft.com/office/powerpoint/2010/main" val="2094834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28</a:t>
            </a:fld>
            <a:endParaRPr lang="fr-FR"/>
          </a:p>
        </p:txBody>
      </p:sp>
    </p:spTree>
    <p:extLst>
      <p:ext uri="{BB962C8B-B14F-4D97-AF65-F5344CB8AC3E}">
        <p14:creationId xmlns:p14="http://schemas.microsoft.com/office/powerpoint/2010/main" val="363556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29</a:t>
            </a:fld>
            <a:endParaRPr lang="fr-FR"/>
          </a:p>
        </p:txBody>
      </p:sp>
    </p:spTree>
    <p:extLst>
      <p:ext uri="{BB962C8B-B14F-4D97-AF65-F5344CB8AC3E}">
        <p14:creationId xmlns:p14="http://schemas.microsoft.com/office/powerpoint/2010/main" val="490468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3</a:t>
            </a:fld>
            <a:endParaRPr lang="fr-FR"/>
          </a:p>
        </p:txBody>
      </p:sp>
    </p:spTree>
    <p:extLst>
      <p:ext uri="{BB962C8B-B14F-4D97-AF65-F5344CB8AC3E}">
        <p14:creationId xmlns:p14="http://schemas.microsoft.com/office/powerpoint/2010/main" val="1054648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30</a:t>
            </a:fld>
            <a:endParaRPr lang="fr-FR"/>
          </a:p>
        </p:txBody>
      </p:sp>
    </p:spTree>
    <p:extLst>
      <p:ext uri="{BB962C8B-B14F-4D97-AF65-F5344CB8AC3E}">
        <p14:creationId xmlns:p14="http://schemas.microsoft.com/office/powerpoint/2010/main" val="718348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31</a:t>
            </a:fld>
            <a:endParaRPr lang="fr-FR"/>
          </a:p>
        </p:txBody>
      </p:sp>
    </p:spTree>
    <p:extLst>
      <p:ext uri="{BB962C8B-B14F-4D97-AF65-F5344CB8AC3E}">
        <p14:creationId xmlns:p14="http://schemas.microsoft.com/office/powerpoint/2010/main" val="1449859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457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6798" indent="-275692" eaLnBrk="0" hangingPunct="0">
              <a:spcBef>
                <a:spcPct val="30000"/>
              </a:spcBef>
              <a:defRPr sz="1200">
                <a:solidFill>
                  <a:schemeClr val="tx1"/>
                </a:solidFill>
                <a:latin typeface="Calibri" pitchFamily="34" charset="0"/>
              </a:defRPr>
            </a:lvl2pPr>
            <a:lvl3pPr marL="1102766" indent="-220553" eaLnBrk="0" hangingPunct="0">
              <a:spcBef>
                <a:spcPct val="30000"/>
              </a:spcBef>
              <a:defRPr sz="1200">
                <a:solidFill>
                  <a:schemeClr val="tx1"/>
                </a:solidFill>
                <a:latin typeface="Calibri" pitchFamily="34" charset="0"/>
              </a:defRPr>
            </a:lvl3pPr>
            <a:lvl4pPr marL="1543873" indent="-220553" eaLnBrk="0" hangingPunct="0">
              <a:spcBef>
                <a:spcPct val="30000"/>
              </a:spcBef>
              <a:defRPr sz="1200">
                <a:solidFill>
                  <a:schemeClr val="tx1"/>
                </a:solidFill>
                <a:latin typeface="Calibri" pitchFamily="34" charset="0"/>
              </a:defRPr>
            </a:lvl4pPr>
            <a:lvl5pPr marL="1984980" indent="-220553" eaLnBrk="0" hangingPunct="0">
              <a:spcBef>
                <a:spcPct val="30000"/>
              </a:spcBef>
              <a:defRPr sz="1200">
                <a:solidFill>
                  <a:schemeClr val="tx1"/>
                </a:solidFill>
                <a:latin typeface="Calibri" pitchFamily="34" charset="0"/>
              </a:defRPr>
            </a:lvl5pPr>
            <a:lvl6pPr marL="2426086" indent="-220553" eaLnBrk="0" fontAlgn="base" hangingPunct="0">
              <a:spcBef>
                <a:spcPct val="30000"/>
              </a:spcBef>
              <a:spcAft>
                <a:spcPct val="0"/>
              </a:spcAft>
              <a:defRPr sz="1200">
                <a:solidFill>
                  <a:schemeClr val="tx1"/>
                </a:solidFill>
                <a:latin typeface="Calibri" pitchFamily="34" charset="0"/>
              </a:defRPr>
            </a:lvl6pPr>
            <a:lvl7pPr marL="2867193" indent="-220553" eaLnBrk="0" fontAlgn="base" hangingPunct="0">
              <a:spcBef>
                <a:spcPct val="30000"/>
              </a:spcBef>
              <a:spcAft>
                <a:spcPct val="0"/>
              </a:spcAft>
              <a:defRPr sz="1200">
                <a:solidFill>
                  <a:schemeClr val="tx1"/>
                </a:solidFill>
                <a:latin typeface="Calibri" pitchFamily="34" charset="0"/>
              </a:defRPr>
            </a:lvl7pPr>
            <a:lvl8pPr marL="3308299" indent="-220553" eaLnBrk="0" fontAlgn="base" hangingPunct="0">
              <a:spcBef>
                <a:spcPct val="30000"/>
              </a:spcBef>
              <a:spcAft>
                <a:spcPct val="0"/>
              </a:spcAft>
              <a:defRPr sz="1200">
                <a:solidFill>
                  <a:schemeClr val="tx1"/>
                </a:solidFill>
                <a:latin typeface="Calibri" pitchFamily="34" charset="0"/>
              </a:defRPr>
            </a:lvl8pPr>
            <a:lvl9pPr marL="3749406" indent="-22055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4ACBFB8-2CAA-4419-9C0D-880F9256904C}" type="slidenum">
              <a:rPr lang="fr-FR" altLang="fr-FR" smtClean="0">
                <a:latin typeface="Arial" charset="0"/>
              </a:rPr>
              <a:pPr eaLnBrk="1" hangingPunct="1">
                <a:spcBef>
                  <a:spcPct val="0"/>
                </a:spcBef>
              </a:pPr>
              <a:t>32</a:t>
            </a:fld>
            <a:endParaRPr lang="fr-FR" altLang="fr-FR"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457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6798" indent="-275692" eaLnBrk="0" hangingPunct="0">
              <a:spcBef>
                <a:spcPct val="30000"/>
              </a:spcBef>
              <a:defRPr sz="1200">
                <a:solidFill>
                  <a:schemeClr val="tx1"/>
                </a:solidFill>
                <a:latin typeface="Calibri" pitchFamily="34" charset="0"/>
              </a:defRPr>
            </a:lvl2pPr>
            <a:lvl3pPr marL="1102766" indent="-220553" eaLnBrk="0" hangingPunct="0">
              <a:spcBef>
                <a:spcPct val="30000"/>
              </a:spcBef>
              <a:defRPr sz="1200">
                <a:solidFill>
                  <a:schemeClr val="tx1"/>
                </a:solidFill>
                <a:latin typeface="Calibri" pitchFamily="34" charset="0"/>
              </a:defRPr>
            </a:lvl3pPr>
            <a:lvl4pPr marL="1543873" indent="-220553" eaLnBrk="0" hangingPunct="0">
              <a:spcBef>
                <a:spcPct val="30000"/>
              </a:spcBef>
              <a:defRPr sz="1200">
                <a:solidFill>
                  <a:schemeClr val="tx1"/>
                </a:solidFill>
                <a:latin typeface="Calibri" pitchFamily="34" charset="0"/>
              </a:defRPr>
            </a:lvl4pPr>
            <a:lvl5pPr marL="1984980" indent="-220553" eaLnBrk="0" hangingPunct="0">
              <a:spcBef>
                <a:spcPct val="30000"/>
              </a:spcBef>
              <a:defRPr sz="1200">
                <a:solidFill>
                  <a:schemeClr val="tx1"/>
                </a:solidFill>
                <a:latin typeface="Calibri" pitchFamily="34" charset="0"/>
              </a:defRPr>
            </a:lvl5pPr>
            <a:lvl6pPr marL="2426086" indent="-220553" eaLnBrk="0" fontAlgn="base" hangingPunct="0">
              <a:spcBef>
                <a:spcPct val="30000"/>
              </a:spcBef>
              <a:spcAft>
                <a:spcPct val="0"/>
              </a:spcAft>
              <a:defRPr sz="1200">
                <a:solidFill>
                  <a:schemeClr val="tx1"/>
                </a:solidFill>
                <a:latin typeface="Calibri" pitchFamily="34" charset="0"/>
              </a:defRPr>
            </a:lvl6pPr>
            <a:lvl7pPr marL="2867193" indent="-220553" eaLnBrk="0" fontAlgn="base" hangingPunct="0">
              <a:spcBef>
                <a:spcPct val="30000"/>
              </a:spcBef>
              <a:spcAft>
                <a:spcPct val="0"/>
              </a:spcAft>
              <a:defRPr sz="1200">
                <a:solidFill>
                  <a:schemeClr val="tx1"/>
                </a:solidFill>
                <a:latin typeface="Calibri" pitchFamily="34" charset="0"/>
              </a:defRPr>
            </a:lvl7pPr>
            <a:lvl8pPr marL="3308299" indent="-220553" eaLnBrk="0" fontAlgn="base" hangingPunct="0">
              <a:spcBef>
                <a:spcPct val="30000"/>
              </a:spcBef>
              <a:spcAft>
                <a:spcPct val="0"/>
              </a:spcAft>
              <a:defRPr sz="1200">
                <a:solidFill>
                  <a:schemeClr val="tx1"/>
                </a:solidFill>
                <a:latin typeface="Calibri" pitchFamily="34" charset="0"/>
              </a:defRPr>
            </a:lvl8pPr>
            <a:lvl9pPr marL="3749406" indent="-22055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4ACBFB8-2CAA-4419-9C0D-880F9256904C}" type="slidenum">
              <a:rPr lang="fr-FR" altLang="fr-FR" smtClean="0">
                <a:latin typeface="Arial" charset="0"/>
              </a:rPr>
              <a:pPr eaLnBrk="1" hangingPunct="1">
                <a:spcBef>
                  <a:spcPct val="0"/>
                </a:spcBef>
              </a:pPr>
              <a:t>33</a:t>
            </a:fld>
            <a:endParaRPr lang="fr-FR" altLang="fr-FR"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34</a:t>
            </a:fld>
            <a:endParaRPr lang="fr-FR"/>
          </a:p>
        </p:txBody>
      </p:sp>
    </p:spTree>
    <p:extLst>
      <p:ext uri="{BB962C8B-B14F-4D97-AF65-F5344CB8AC3E}">
        <p14:creationId xmlns:p14="http://schemas.microsoft.com/office/powerpoint/2010/main" val="6263780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457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6798" indent="-275692" eaLnBrk="0" hangingPunct="0">
              <a:spcBef>
                <a:spcPct val="30000"/>
              </a:spcBef>
              <a:defRPr sz="1200">
                <a:solidFill>
                  <a:schemeClr val="tx1"/>
                </a:solidFill>
                <a:latin typeface="Calibri" pitchFamily="34" charset="0"/>
              </a:defRPr>
            </a:lvl2pPr>
            <a:lvl3pPr marL="1102766" indent="-220553" eaLnBrk="0" hangingPunct="0">
              <a:spcBef>
                <a:spcPct val="30000"/>
              </a:spcBef>
              <a:defRPr sz="1200">
                <a:solidFill>
                  <a:schemeClr val="tx1"/>
                </a:solidFill>
                <a:latin typeface="Calibri" pitchFamily="34" charset="0"/>
              </a:defRPr>
            </a:lvl3pPr>
            <a:lvl4pPr marL="1543873" indent="-220553" eaLnBrk="0" hangingPunct="0">
              <a:spcBef>
                <a:spcPct val="30000"/>
              </a:spcBef>
              <a:defRPr sz="1200">
                <a:solidFill>
                  <a:schemeClr val="tx1"/>
                </a:solidFill>
                <a:latin typeface="Calibri" pitchFamily="34" charset="0"/>
              </a:defRPr>
            </a:lvl4pPr>
            <a:lvl5pPr marL="1984980" indent="-220553" eaLnBrk="0" hangingPunct="0">
              <a:spcBef>
                <a:spcPct val="30000"/>
              </a:spcBef>
              <a:defRPr sz="1200">
                <a:solidFill>
                  <a:schemeClr val="tx1"/>
                </a:solidFill>
                <a:latin typeface="Calibri" pitchFamily="34" charset="0"/>
              </a:defRPr>
            </a:lvl5pPr>
            <a:lvl6pPr marL="2426086" indent="-220553" eaLnBrk="0" fontAlgn="base" hangingPunct="0">
              <a:spcBef>
                <a:spcPct val="30000"/>
              </a:spcBef>
              <a:spcAft>
                <a:spcPct val="0"/>
              </a:spcAft>
              <a:defRPr sz="1200">
                <a:solidFill>
                  <a:schemeClr val="tx1"/>
                </a:solidFill>
                <a:latin typeface="Calibri" pitchFamily="34" charset="0"/>
              </a:defRPr>
            </a:lvl6pPr>
            <a:lvl7pPr marL="2867193" indent="-220553" eaLnBrk="0" fontAlgn="base" hangingPunct="0">
              <a:spcBef>
                <a:spcPct val="30000"/>
              </a:spcBef>
              <a:spcAft>
                <a:spcPct val="0"/>
              </a:spcAft>
              <a:defRPr sz="1200">
                <a:solidFill>
                  <a:schemeClr val="tx1"/>
                </a:solidFill>
                <a:latin typeface="Calibri" pitchFamily="34" charset="0"/>
              </a:defRPr>
            </a:lvl7pPr>
            <a:lvl8pPr marL="3308299" indent="-220553" eaLnBrk="0" fontAlgn="base" hangingPunct="0">
              <a:spcBef>
                <a:spcPct val="30000"/>
              </a:spcBef>
              <a:spcAft>
                <a:spcPct val="0"/>
              </a:spcAft>
              <a:defRPr sz="1200">
                <a:solidFill>
                  <a:schemeClr val="tx1"/>
                </a:solidFill>
                <a:latin typeface="Calibri" pitchFamily="34" charset="0"/>
              </a:defRPr>
            </a:lvl8pPr>
            <a:lvl9pPr marL="3749406" indent="-22055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4ACBFB8-2CAA-4419-9C0D-880F9256904C}" type="slidenum">
              <a:rPr lang="fr-FR" altLang="fr-FR" smtClean="0">
                <a:latin typeface="Arial" charset="0"/>
              </a:rPr>
              <a:pPr eaLnBrk="1" hangingPunct="1">
                <a:spcBef>
                  <a:spcPct val="0"/>
                </a:spcBef>
              </a:pPr>
              <a:t>35</a:t>
            </a:fld>
            <a:endParaRPr lang="fr-FR" altLang="fr-FR"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457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6798" indent="-275692" eaLnBrk="0" hangingPunct="0">
              <a:spcBef>
                <a:spcPct val="30000"/>
              </a:spcBef>
              <a:defRPr sz="1200">
                <a:solidFill>
                  <a:schemeClr val="tx1"/>
                </a:solidFill>
                <a:latin typeface="Calibri" pitchFamily="34" charset="0"/>
              </a:defRPr>
            </a:lvl2pPr>
            <a:lvl3pPr marL="1102766" indent="-220553" eaLnBrk="0" hangingPunct="0">
              <a:spcBef>
                <a:spcPct val="30000"/>
              </a:spcBef>
              <a:defRPr sz="1200">
                <a:solidFill>
                  <a:schemeClr val="tx1"/>
                </a:solidFill>
                <a:latin typeface="Calibri" pitchFamily="34" charset="0"/>
              </a:defRPr>
            </a:lvl3pPr>
            <a:lvl4pPr marL="1543873" indent="-220553" eaLnBrk="0" hangingPunct="0">
              <a:spcBef>
                <a:spcPct val="30000"/>
              </a:spcBef>
              <a:defRPr sz="1200">
                <a:solidFill>
                  <a:schemeClr val="tx1"/>
                </a:solidFill>
                <a:latin typeface="Calibri" pitchFamily="34" charset="0"/>
              </a:defRPr>
            </a:lvl4pPr>
            <a:lvl5pPr marL="1984980" indent="-220553" eaLnBrk="0" hangingPunct="0">
              <a:spcBef>
                <a:spcPct val="30000"/>
              </a:spcBef>
              <a:defRPr sz="1200">
                <a:solidFill>
                  <a:schemeClr val="tx1"/>
                </a:solidFill>
                <a:latin typeface="Calibri" pitchFamily="34" charset="0"/>
              </a:defRPr>
            </a:lvl5pPr>
            <a:lvl6pPr marL="2426086" indent="-220553" eaLnBrk="0" fontAlgn="base" hangingPunct="0">
              <a:spcBef>
                <a:spcPct val="30000"/>
              </a:spcBef>
              <a:spcAft>
                <a:spcPct val="0"/>
              </a:spcAft>
              <a:defRPr sz="1200">
                <a:solidFill>
                  <a:schemeClr val="tx1"/>
                </a:solidFill>
                <a:latin typeface="Calibri" pitchFamily="34" charset="0"/>
              </a:defRPr>
            </a:lvl6pPr>
            <a:lvl7pPr marL="2867193" indent="-220553" eaLnBrk="0" fontAlgn="base" hangingPunct="0">
              <a:spcBef>
                <a:spcPct val="30000"/>
              </a:spcBef>
              <a:spcAft>
                <a:spcPct val="0"/>
              </a:spcAft>
              <a:defRPr sz="1200">
                <a:solidFill>
                  <a:schemeClr val="tx1"/>
                </a:solidFill>
                <a:latin typeface="Calibri" pitchFamily="34" charset="0"/>
              </a:defRPr>
            </a:lvl7pPr>
            <a:lvl8pPr marL="3308299" indent="-220553" eaLnBrk="0" fontAlgn="base" hangingPunct="0">
              <a:spcBef>
                <a:spcPct val="30000"/>
              </a:spcBef>
              <a:spcAft>
                <a:spcPct val="0"/>
              </a:spcAft>
              <a:defRPr sz="1200">
                <a:solidFill>
                  <a:schemeClr val="tx1"/>
                </a:solidFill>
                <a:latin typeface="Calibri" pitchFamily="34" charset="0"/>
              </a:defRPr>
            </a:lvl8pPr>
            <a:lvl9pPr marL="3749406" indent="-22055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4ACBFB8-2CAA-4419-9C0D-880F9256904C}" type="slidenum">
              <a:rPr lang="fr-FR" altLang="fr-FR" smtClean="0">
                <a:latin typeface="Arial" charset="0"/>
              </a:rPr>
              <a:pPr eaLnBrk="1" hangingPunct="1">
                <a:spcBef>
                  <a:spcPct val="0"/>
                </a:spcBef>
              </a:pPr>
              <a:t>36</a:t>
            </a:fld>
            <a:endParaRPr lang="fr-FR" altLang="fr-FR"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457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6798" indent="-275692" eaLnBrk="0" hangingPunct="0">
              <a:spcBef>
                <a:spcPct val="30000"/>
              </a:spcBef>
              <a:defRPr sz="1200">
                <a:solidFill>
                  <a:schemeClr val="tx1"/>
                </a:solidFill>
                <a:latin typeface="Calibri" pitchFamily="34" charset="0"/>
              </a:defRPr>
            </a:lvl2pPr>
            <a:lvl3pPr marL="1102766" indent="-220553" eaLnBrk="0" hangingPunct="0">
              <a:spcBef>
                <a:spcPct val="30000"/>
              </a:spcBef>
              <a:defRPr sz="1200">
                <a:solidFill>
                  <a:schemeClr val="tx1"/>
                </a:solidFill>
                <a:latin typeface="Calibri" pitchFamily="34" charset="0"/>
              </a:defRPr>
            </a:lvl3pPr>
            <a:lvl4pPr marL="1543873" indent="-220553" eaLnBrk="0" hangingPunct="0">
              <a:spcBef>
                <a:spcPct val="30000"/>
              </a:spcBef>
              <a:defRPr sz="1200">
                <a:solidFill>
                  <a:schemeClr val="tx1"/>
                </a:solidFill>
                <a:latin typeface="Calibri" pitchFamily="34" charset="0"/>
              </a:defRPr>
            </a:lvl4pPr>
            <a:lvl5pPr marL="1984980" indent="-220553" eaLnBrk="0" hangingPunct="0">
              <a:spcBef>
                <a:spcPct val="30000"/>
              </a:spcBef>
              <a:defRPr sz="1200">
                <a:solidFill>
                  <a:schemeClr val="tx1"/>
                </a:solidFill>
                <a:latin typeface="Calibri" pitchFamily="34" charset="0"/>
              </a:defRPr>
            </a:lvl5pPr>
            <a:lvl6pPr marL="2426086" indent="-220553" eaLnBrk="0" fontAlgn="base" hangingPunct="0">
              <a:spcBef>
                <a:spcPct val="30000"/>
              </a:spcBef>
              <a:spcAft>
                <a:spcPct val="0"/>
              </a:spcAft>
              <a:defRPr sz="1200">
                <a:solidFill>
                  <a:schemeClr val="tx1"/>
                </a:solidFill>
                <a:latin typeface="Calibri" pitchFamily="34" charset="0"/>
              </a:defRPr>
            </a:lvl6pPr>
            <a:lvl7pPr marL="2867193" indent="-220553" eaLnBrk="0" fontAlgn="base" hangingPunct="0">
              <a:spcBef>
                <a:spcPct val="30000"/>
              </a:spcBef>
              <a:spcAft>
                <a:spcPct val="0"/>
              </a:spcAft>
              <a:defRPr sz="1200">
                <a:solidFill>
                  <a:schemeClr val="tx1"/>
                </a:solidFill>
                <a:latin typeface="Calibri" pitchFamily="34" charset="0"/>
              </a:defRPr>
            </a:lvl7pPr>
            <a:lvl8pPr marL="3308299" indent="-220553" eaLnBrk="0" fontAlgn="base" hangingPunct="0">
              <a:spcBef>
                <a:spcPct val="30000"/>
              </a:spcBef>
              <a:spcAft>
                <a:spcPct val="0"/>
              </a:spcAft>
              <a:defRPr sz="1200">
                <a:solidFill>
                  <a:schemeClr val="tx1"/>
                </a:solidFill>
                <a:latin typeface="Calibri" pitchFamily="34" charset="0"/>
              </a:defRPr>
            </a:lvl8pPr>
            <a:lvl9pPr marL="3749406" indent="-22055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4ACBFB8-2CAA-4419-9C0D-880F9256904C}" type="slidenum">
              <a:rPr lang="fr-FR" altLang="fr-FR" smtClean="0">
                <a:latin typeface="Arial" charset="0"/>
              </a:rPr>
              <a:pPr eaLnBrk="1" hangingPunct="1">
                <a:spcBef>
                  <a:spcPct val="0"/>
                </a:spcBef>
              </a:pPr>
              <a:t>37</a:t>
            </a:fld>
            <a:endParaRPr lang="fr-FR" altLang="fr-FR"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457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6798" indent="-275692" eaLnBrk="0" hangingPunct="0">
              <a:spcBef>
                <a:spcPct val="30000"/>
              </a:spcBef>
              <a:defRPr sz="1200">
                <a:solidFill>
                  <a:schemeClr val="tx1"/>
                </a:solidFill>
                <a:latin typeface="Calibri" pitchFamily="34" charset="0"/>
              </a:defRPr>
            </a:lvl2pPr>
            <a:lvl3pPr marL="1102766" indent="-220553" eaLnBrk="0" hangingPunct="0">
              <a:spcBef>
                <a:spcPct val="30000"/>
              </a:spcBef>
              <a:defRPr sz="1200">
                <a:solidFill>
                  <a:schemeClr val="tx1"/>
                </a:solidFill>
                <a:latin typeface="Calibri" pitchFamily="34" charset="0"/>
              </a:defRPr>
            </a:lvl3pPr>
            <a:lvl4pPr marL="1543873" indent="-220553" eaLnBrk="0" hangingPunct="0">
              <a:spcBef>
                <a:spcPct val="30000"/>
              </a:spcBef>
              <a:defRPr sz="1200">
                <a:solidFill>
                  <a:schemeClr val="tx1"/>
                </a:solidFill>
                <a:latin typeface="Calibri" pitchFamily="34" charset="0"/>
              </a:defRPr>
            </a:lvl4pPr>
            <a:lvl5pPr marL="1984980" indent="-220553" eaLnBrk="0" hangingPunct="0">
              <a:spcBef>
                <a:spcPct val="30000"/>
              </a:spcBef>
              <a:defRPr sz="1200">
                <a:solidFill>
                  <a:schemeClr val="tx1"/>
                </a:solidFill>
                <a:latin typeface="Calibri" pitchFamily="34" charset="0"/>
              </a:defRPr>
            </a:lvl5pPr>
            <a:lvl6pPr marL="2426086" indent="-220553" eaLnBrk="0" fontAlgn="base" hangingPunct="0">
              <a:spcBef>
                <a:spcPct val="30000"/>
              </a:spcBef>
              <a:spcAft>
                <a:spcPct val="0"/>
              </a:spcAft>
              <a:defRPr sz="1200">
                <a:solidFill>
                  <a:schemeClr val="tx1"/>
                </a:solidFill>
                <a:latin typeface="Calibri" pitchFamily="34" charset="0"/>
              </a:defRPr>
            </a:lvl6pPr>
            <a:lvl7pPr marL="2867193" indent="-220553" eaLnBrk="0" fontAlgn="base" hangingPunct="0">
              <a:spcBef>
                <a:spcPct val="30000"/>
              </a:spcBef>
              <a:spcAft>
                <a:spcPct val="0"/>
              </a:spcAft>
              <a:defRPr sz="1200">
                <a:solidFill>
                  <a:schemeClr val="tx1"/>
                </a:solidFill>
                <a:latin typeface="Calibri" pitchFamily="34" charset="0"/>
              </a:defRPr>
            </a:lvl7pPr>
            <a:lvl8pPr marL="3308299" indent="-220553" eaLnBrk="0" fontAlgn="base" hangingPunct="0">
              <a:spcBef>
                <a:spcPct val="30000"/>
              </a:spcBef>
              <a:spcAft>
                <a:spcPct val="0"/>
              </a:spcAft>
              <a:defRPr sz="1200">
                <a:solidFill>
                  <a:schemeClr val="tx1"/>
                </a:solidFill>
                <a:latin typeface="Calibri" pitchFamily="34" charset="0"/>
              </a:defRPr>
            </a:lvl8pPr>
            <a:lvl9pPr marL="3749406" indent="-22055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4ACBFB8-2CAA-4419-9C0D-880F9256904C}" type="slidenum">
              <a:rPr lang="fr-FR" altLang="fr-FR" smtClean="0">
                <a:latin typeface="Arial" charset="0"/>
              </a:rPr>
              <a:pPr eaLnBrk="1" hangingPunct="1">
                <a:spcBef>
                  <a:spcPct val="0"/>
                </a:spcBef>
              </a:pPr>
              <a:t>38</a:t>
            </a:fld>
            <a:endParaRPr lang="fr-FR" altLang="fr-FR"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457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6798" indent="-275692" eaLnBrk="0" hangingPunct="0">
              <a:spcBef>
                <a:spcPct val="30000"/>
              </a:spcBef>
              <a:defRPr sz="1200">
                <a:solidFill>
                  <a:schemeClr val="tx1"/>
                </a:solidFill>
                <a:latin typeface="Calibri" pitchFamily="34" charset="0"/>
              </a:defRPr>
            </a:lvl2pPr>
            <a:lvl3pPr marL="1102766" indent="-220553" eaLnBrk="0" hangingPunct="0">
              <a:spcBef>
                <a:spcPct val="30000"/>
              </a:spcBef>
              <a:defRPr sz="1200">
                <a:solidFill>
                  <a:schemeClr val="tx1"/>
                </a:solidFill>
                <a:latin typeface="Calibri" pitchFamily="34" charset="0"/>
              </a:defRPr>
            </a:lvl3pPr>
            <a:lvl4pPr marL="1543873" indent="-220553" eaLnBrk="0" hangingPunct="0">
              <a:spcBef>
                <a:spcPct val="30000"/>
              </a:spcBef>
              <a:defRPr sz="1200">
                <a:solidFill>
                  <a:schemeClr val="tx1"/>
                </a:solidFill>
                <a:latin typeface="Calibri" pitchFamily="34" charset="0"/>
              </a:defRPr>
            </a:lvl4pPr>
            <a:lvl5pPr marL="1984980" indent="-220553" eaLnBrk="0" hangingPunct="0">
              <a:spcBef>
                <a:spcPct val="30000"/>
              </a:spcBef>
              <a:defRPr sz="1200">
                <a:solidFill>
                  <a:schemeClr val="tx1"/>
                </a:solidFill>
                <a:latin typeface="Calibri" pitchFamily="34" charset="0"/>
              </a:defRPr>
            </a:lvl5pPr>
            <a:lvl6pPr marL="2426086" indent="-220553" eaLnBrk="0" fontAlgn="base" hangingPunct="0">
              <a:spcBef>
                <a:spcPct val="30000"/>
              </a:spcBef>
              <a:spcAft>
                <a:spcPct val="0"/>
              </a:spcAft>
              <a:defRPr sz="1200">
                <a:solidFill>
                  <a:schemeClr val="tx1"/>
                </a:solidFill>
                <a:latin typeface="Calibri" pitchFamily="34" charset="0"/>
              </a:defRPr>
            </a:lvl6pPr>
            <a:lvl7pPr marL="2867193" indent="-220553" eaLnBrk="0" fontAlgn="base" hangingPunct="0">
              <a:spcBef>
                <a:spcPct val="30000"/>
              </a:spcBef>
              <a:spcAft>
                <a:spcPct val="0"/>
              </a:spcAft>
              <a:defRPr sz="1200">
                <a:solidFill>
                  <a:schemeClr val="tx1"/>
                </a:solidFill>
                <a:latin typeface="Calibri" pitchFamily="34" charset="0"/>
              </a:defRPr>
            </a:lvl7pPr>
            <a:lvl8pPr marL="3308299" indent="-220553" eaLnBrk="0" fontAlgn="base" hangingPunct="0">
              <a:spcBef>
                <a:spcPct val="30000"/>
              </a:spcBef>
              <a:spcAft>
                <a:spcPct val="0"/>
              </a:spcAft>
              <a:defRPr sz="1200">
                <a:solidFill>
                  <a:schemeClr val="tx1"/>
                </a:solidFill>
                <a:latin typeface="Calibri" pitchFamily="34" charset="0"/>
              </a:defRPr>
            </a:lvl8pPr>
            <a:lvl9pPr marL="3749406" indent="-22055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4ACBFB8-2CAA-4419-9C0D-880F9256904C}" type="slidenum">
              <a:rPr lang="fr-FR" altLang="fr-FR" smtClean="0">
                <a:latin typeface="Arial" charset="0"/>
              </a:rPr>
              <a:pPr eaLnBrk="1" hangingPunct="1">
                <a:spcBef>
                  <a:spcPct val="0"/>
                </a:spcBef>
              </a:pPr>
              <a:t>39</a:t>
            </a:fld>
            <a:endParaRPr lang="fr-FR" altLang="fr-FR"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4</a:t>
            </a:fld>
            <a:endParaRPr lang="fr-FR"/>
          </a:p>
        </p:txBody>
      </p:sp>
    </p:spTree>
    <p:extLst>
      <p:ext uri="{BB962C8B-B14F-4D97-AF65-F5344CB8AC3E}">
        <p14:creationId xmlns:p14="http://schemas.microsoft.com/office/powerpoint/2010/main" val="4212307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457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6798" indent="-275692" eaLnBrk="0" hangingPunct="0">
              <a:spcBef>
                <a:spcPct val="30000"/>
              </a:spcBef>
              <a:defRPr sz="1200">
                <a:solidFill>
                  <a:schemeClr val="tx1"/>
                </a:solidFill>
                <a:latin typeface="Calibri" pitchFamily="34" charset="0"/>
              </a:defRPr>
            </a:lvl2pPr>
            <a:lvl3pPr marL="1102766" indent="-220553" eaLnBrk="0" hangingPunct="0">
              <a:spcBef>
                <a:spcPct val="30000"/>
              </a:spcBef>
              <a:defRPr sz="1200">
                <a:solidFill>
                  <a:schemeClr val="tx1"/>
                </a:solidFill>
                <a:latin typeface="Calibri" pitchFamily="34" charset="0"/>
              </a:defRPr>
            </a:lvl3pPr>
            <a:lvl4pPr marL="1543873" indent="-220553" eaLnBrk="0" hangingPunct="0">
              <a:spcBef>
                <a:spcPct val="30000"/>
              </a:spcBef>
              <a:defRPr sz="1200">
                <a:solidFill>
                  <a:schemeClr val="tx1"/>
                </a:solidFill>
                <a:latin typeface="Calibri" pitchFamily="34" charset="0"/>
              </a:defRPr>
            </a:lvl4pPr>
            <a:lvl5pPr marL="1984980" indent="-220553" eaLnBrk="0" hangingPunct="0">
              <a:spcBef>
                <a:spcPct val="30000"/>
              </a:spcBef>
              <a:defRPr sz="1200">
                <a:solidFill>
                  <a:schemeClr val="tx1"/>
                </a:solidFill>
                <a:latin typeface="Calibri" pitchFamily="34" charset="0"/>
              </a:defRPr>
            </a:lvl5pPr>
            <a:lvl6pPr marL="2426086" indent="-220553" eaLnBrk="0" fontAlgn="base" hangingPunct="0">
              <a:spcBef>
                <a:spcPct val="30000"/>
              </a:spcBef>
              <a:spcAft>
                <a:spcPct val="0"/>
              </a:spcAft>
              <a:defRPr sz="1200">
                <a:solidFill>
                  <a:schemeClr val="tx1"/>
                </a:solidFill>
                <a:latin typeface="Calibri" pitchFamily="34" charset="0"/>
              </a:defRPr>
            </a:lvl6pPr>
            <a:lvl7pPr marL="2867193" indent="-220553" eaLnBrk="0" fontAlgn="base" hangingPunct="0">
              <a:spcBef>
                <a:spcPct val="30000"/>
              </a:spcBef>
              <a:spcAft>
                <a:spcPct val="0"/>
              </a:spcAft>
              <a:defRPr sz="1200">
                <a:solidFill>
                  <a:schemeClr val="tx1"/>
                </a:solidFill>
                <a:latin typeface="Calibri" pitchFamily="34" charset="0"/>
              </a:defRPr>
            </a:lvl7pPr>
            <a:lvl8pPr marL="3308299" indent="-220553" eaLnBrk="0" fontAlgn="base" hangingPunct="0">
              <a:spcBef>
                <a:spcPct val="30000"/>
              </a:spcBef>
              <a:spcAft>
                <a:spcPct val="0"/>
              </a:spcAft>
              <a:defRPr sz="1200">
                <a:solidFill>
                  <a:schemeClr val="tx1"/>
                </a:solidFill>
                <a:latin typeface="Calibri" pitchFamily="34" charset="0"/>
              </a:defRPr>
            </a:lvl8pPr>
            <a:lvl9pPr marL="3749406" indent="-22055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4ACBFB8-2CAA-4419-9C0D-880F9256904C}" type="slidenum">
              <a:rPr lang="fr-FR" altLang="fr-FR" smtClean="0">
                <a:latin typeface="Arial" charset="0"/>
              </a:rPr>
              <a:pPr eaLnBrk="1" hangingPunct="1">
                <a:spcBef>
                  <a:spcPct val="0"/>
                </a:spcBef>
              </a:pPr>
              <a:t>40</a:t>
            </a:fld>
            <a:endParaRPr lang="fr-FR" altLang="fr-FR"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457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6798" indent="-275692" eaLnBrk="0" hangingPunct="0">
              <a:spcBef>
                <a:spcPct val="30000"/>
              </a:spcBef>
              <a:defRPr sz="1200">
                <a:solidFill>
                  <a:schemeClr val="tx1"/>
                </a:solidFill>
                <a:latin typeface="Calibri" pitchFamily="34" charset="0"/>
              </a:defRPr>
            </a:lvl2pPr>
            <a:lvl3pPr marL="1102766" indent="-220553" eaLnBrk="0" hangingPunct="0">
              <a:spcBef>
                <a:spcPct val="30000"/>
              </a:spcBef>
              <a:defRPr sz="1200">
                <a:solidFill>
                  <a:schemeClr val="tx1"/>
                </a:solidFill>
                <a:latin typeface="Calibri" pitchFamily="34" charset="0"/>
              </a:defRPr>
            </a:lvl3pPr>
            <a:lvl4pPr marL="1543873" indent="-220553" eaLnBrk="0" hangingPunct="0">
              <a:spcBef>
                <a:spcPct val="30000"/>
              </a:spcBef>
              <a:defRPr sz="1200">
                <a:solidFill>
                  <a:schemeClr val="tx1"/>
                </a:solidFill>
                <a:latin typeface="Calibri" pitchFamily="34" charset="0"/>
              </a:defRPr>
            </a:lvl4pPr>
            <a:lvl5pPr marL="1984980" indent="-220553" eaLnBrk="0" hangingPunct="0">
              <a:spcBef>
                <a:spcPct val="30000"/>
              </a:spcBef>
              <a:defRPr sz="1200">
                <a:solidFill>
                  <a:schemeClr val="tx1"/>
                </a:solidFill>
                <a:latin typeface="Calibri" pitchFamily="34" charset="0"/>
              </a:defRPr>
            </a:lvl5pPr>
            <a:lvl6pPr marL="2426086" indent="-220553" eaLnBrk="0" fontAlgn="base" hangingPunct="0">
              <a:spcBef>
                <a:spcPct val="30000"/>
              </a:spcBef>
              <a:spcAft>
                <a:spcPct val="0"/>
              </a:spcAft>
              <a:defRPr sz="1200">
                <a:solidFill>
                  <a:schemeClr val="tx1"/>
                </a:solidFill>
                <a:latin typeface="Calibri" pitchFamily="34" charset="0"/>
              </a:defRPr>
            </a:lvl6pPr>
            <a:lvl7pPr marL="2867193" indent="-220553" eaLnBrk="0" fontAlgn="base" hangingPunct="0">
              <a:spcBef>
                <a:spcPct val="30000"/>
              </a:spcBef>
              <a:spcAft>
                <a:spcPct val="0"/>
              </a:spcAft>
              <a:defRPr sz="1200">
                <a:solidFill>
                  <a:schemeClr val="tx1"/>
                </a:solidFill>
                <a:latin typeface="Calibri" pitchFamily="34" charset="0"/>
              </a:defRPr>
            </a:lvl7pPr>
            <a:lvl8pPr marL="3308299" indent="-220553" eaLnBrk="0" fontAlgn="base" hangingPunct="0">
              <a:spcBef>
                <a:spcPct val="30000"/>
              </a:spcBef>
              <a:spcAft>
                <a:spcPct val="0"/>
              </a:spcAft>
              <a:defRPr sz="1200">
                <a:solidFill>
                  <a:schemeClr val="tx1"/>
                </a:solidFill>
                <a:latin typeface="Calibri" pitchFamily="34" charset="0"/>
              </a:defRPr>
            </a:lvl8pPr>
            <a:lvl9pPr marL="3749406" indent="-22055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4ACBFB8-2CAA-4419-9C0D-880F9256904C}" type="slidenum">
              <a:rPr lang="fr-FR" altLang="fr-FR" smtClean="0">
                <a:latin typeface="Arial" charset="0"/>
              </a:rPr>
              <a:pPr eaLnBrk="1" hangingPunct="1">
                <a:spcBef>
                  <a:spcPct val="0"/>
                </a:spcBef>
              </a:pPr>
              <a:t>41</a:t>
            </a:fld>
            <a:endParaRPr lang="fr-FR" altLang="fr-FR"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42</a:t>
            </a:fld>
            <a:endParaRPr lang="fr-FR"/>
          </a:p>
        </p:txBody>
      </p:sp>
    </p:spTree>
    <p:extLst>
      <p:ext uri="{BB962C8B-B14F-4D97-AF65-F5344CB8AC3E}">
        <p14:creationId xmlns:p14="http://schemas.microsoft.com/office/powerpoint/2010/main" val="21167911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457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6798" indent="-275692" eaLnBrk="0" hangingPunct="0">
              <a:spcBef>
                <a:spcPct val="30000"/>
              </a:spcBef>
              <a:defRPr sz="1200">
                <a:solidFill>
                  <a:schemeClr val="tx1"/>
                </a:solidFill>
                <a:latin typeface="Calibri" pitchFamily="34" charset="0"/>
              </a:defRPr>
            </a:lvl2pPr>
            <a:lvl3pPr marL="1102766" indent="-220553" eaLnBrk="0" hangingPunct="0">
              <a:spcBef>
                <a:spcPct val="30000"/>
              </a:spcBef>
              <a:defRPr sz="1200">
                <a:solidFill>
                  <a:schemeClr val="tx1"/>
                </a:solidFill>
                <a:latin typeface="Calibri" pitchFamily="34" charset="0"/>
              </a:defRPr>
            </a:lvl3pPr>
            <a:lvl4pPr marL="1543873" indent="-220553" eaLnBrk="0" hangingPunct="0">
              <a:spcBef>
                <a:spcPct val="30000"/>
              </a:spcBef>
              <a:defRPr sz="1200">
                <a:solidFill>
                  <a:schemeClr val="tx1"/>
                </a:solidFill>
                <a:latin typeface="Calibri" pitchFamily="34" charset="0"/>
              </a:defRPr>
            </a:lvl4pPr>
            <a:lvl5pPr marL="1984980" indent="-220553" eaLnBrk="0" hangingPunct="0">
              <a:spcBef>
                <a:spcPct val="30000"/>
              </a:spcBef>
              <a:defRPr sz="1200">
                <a:solidFill>
                  <a:schemeClr val="tx1"/>
                </a:solidFill>
                <a:latin typeface="Calibri" pitchFamily="34" charset="0"/>
              </a:defRPr>
            </a:lvl5pPr>
            <a:lvl6pPr marL="2426086" indent="-220553" eaLnBrk="0" fontAlgn="base" hangingPunct="0">
              <a:spcBef>
                <a:spcPct val="30000"/>
              </a:spcBef>
              <a:spcAft>
                <a:spcPct val="0"/>
              </a:spcAft>
              <a:defRPr sz="1200">
                <a:solidFill>
                  <a:schemeClr val="tx1"/>
                </a:solidFill>
                <a:latin typeface="Calibri" pitchFamily="34" charset="0"/>
              </a:defRPr>
            </a:lvl6pPr>
            <a:lvl7pPr marL="2867193" indent="-220553" eaLnBrk="0" fontAlgn="base" hangingPunct="0">
              <a:spcBef>
                <a:spcPct val="30000"/>
              </a:spcBef>
              <a:spcAft>
                <a:spcPct val="0"/>
              </a:spcAft>
              <a:defRPr sz="1200">
                <a:solidFill>
                  <a:schemeClr val="tx1"/>
                </a:solidFill>
                <a:latin typeface="Calibri" pitchFamily="34" charset="0"/>
              </a:defRPr>
            </a:lvl7pPr>
            <a:lvl8pPr marL="3308299" indent="-220553" eaLnBrk="0" fontAlgn="base" hangingPunct="0">
              <a:spcBef>
                <a:spcPct val="30000"/>
              </a:spcBef>
              <a:spcAft>
                <a:spcPct val="0"/>
              </a:spcAft>
              <a:defRPr sz="1200">
                <a:solidFill>
                  <a:schemeClr val="tx1"/>
                </a:solidFill>
                <a:latin typeface="Calibri" pitchFamily="34" charset="0"/>
              </a:defRPr>
            </a:lvl8pPr>
            <a:lvl9pPr marL="3749406" indent="-22055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4ACBFB8-2CAA-4419-9C0D-880F9256904C}" type="slidenum">
              <a:rPr lang="fr-FR" altLang="fr-FR" smtClean="0">
                <a:latin typeface="Arial" charset="0"/>
              </a:rPr>
              <a:pPr eaLnBrk="1" hangingPunct="1">
                <a:spcBef>
                  <a:spcPct val="0"/>
                </a:spcBef>
              </a:pPr>
              <a:t>43</a:t>
            </a:fld>
            <a:endParaRPr lang="fr-FR" altLang="fr-FR"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44</a:t>
            </a:fld>
            <a:endParaRPr lang="fr-FR"/>
          </a:p>
        </p:txBody>
      </p:sp>
    </p:spTree>
    <p:extLst>
      <p:ext uri="{BB962C8B-B14F-4D97-AF65-F5344CB8AC3E}">
        <p14:creationId xmlns:p14="http://schemas.microsoft.com/office/powerpoint/2010/main" val="34366917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457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6798" indent="-275692" eaLnBrk="0" hangingPunct="0">
              <a:spcBef>
                <a:spcPct val="30000"/>
              </a:spcBef>
              <a:defRPr sz="1200">
                <a:solidFill>
                  <a:schemeClr val="tx1"/>
                </a:solidFill>
                <a:latin typeface="Calibri" pitchFamily="34" charset="0"/>
              </a:defRPr>
            </a:lvl2pPr>
            <a:lvl3pPr marL="1102766" indent="-220553" eaLnBrk="0" hangingPunct="0">
              <a:spcBef>
                <a:spcPct val="30000"/>
              </a:spcBef>
              <a:defRPr sz="1200">
                <a:solidFill>
                  <a:schemeClr val="tx1"/>
                </a:solidFill>
                <a:latin typeface="Calibri" pitchFamily="34" charset="0"/>
              </a:defRPr>
            </a:lvl3pPr>
            <a:lvl4pPr marL="1543873" indent="-220553" eaLnBrk="0" hangingPunct="0">
              <a:spcBef>
                <a:spcPct val="30000"/>
              </a:spcBef>
              <a:defRPr sz="1200">
                <a:solidFill>
                  <a:schemeClr val="tx1"/>
                </a:solidFill>
                <a:latin typeface="Calibri" pitchFamily="34" charset="0"/>
              </a:defRPr>
            </a:lvl4pPr>
            <a:lvl5pPr marL="1984980" indent="-220553" eaLnBrk="0" hangingPunct="0">
              <a:spcBef>
                <a:spcPct val="30000"/>
              </a:spcBef>
              <a:defRPr sz="1200">
                <a:solidFill>
                  <a:schemeClr val="tx1"/>
                </a:solidFill>
                <a:latin typeface="Calibri" pitchFamily="34" charset="0"/>
              </a:defRPr>
            </a:lvl5pPr>
            <a:lvl6pPr marL="2426086" indent="-220553" eaLnBrk="0" fontAlgn="base" hangingPunct="0">
              <a:spcBef>
                <a:spcPct val="30000"/>
              </a:spcBef>
              <a:spcAft>
                <a:spcPct val="0"/>
              </a:spcAft>
              <a:defRPr sz="1200">
                <a:solidFill>
                  <a:schemeClr val="tx1"/>
                </a:solidFill>
                <a:latin typeface="Calibri" pitchFamily="34" charset="0"/>
              </a:defRPr>
            </a:lvl6pPr>
            <a:lvl7pPr marL="2867193" indent="-220553" eaLnBrk="0" fontAlgn="base" hangingPunct="0">
              <a:spcBef>
                <a:spcPct val="30000"/>
              </a:spcBef>
              <a:spcAft>
                <a:spcPct val="0"/>
              </a:spcAft>
              <a:defRPr sz="1200">
                <a:solidFill>
                  <a:schemeClr val="tx1"/>
                </a:solidFill>
                <a:latin typeface="Calibri" pitchFamily="34" charset="0"/>
              </a:defRPr>
            </a:lvl7pPr>
            <a:lvl8pPr marL="3308299" indent="-220553" eaLnBrk="0" fontAlgn="base" hangingPunct="0">
              <a:spcBef>
                <a:spcPct val="30000"/>
              </a:spcBef>
              <a:spcAft>
                <a:spcPct val="0"/>
              </a:spcAft>
              <a:defRPr sz="1200">
                <a:solidFill>
                  <a:schemeClr val="tx1"/>
                </a:solidFill>
                <a:latin typeface="Calibri" pitchFamily="34" charset="0"/>
              </a:defRPr>
            </a:lvl8pPr>
            <a:lvl9pPr marL="3749406" indent="-22055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4ACBFB8-2CAA-4419-9C0D-880F9256904C}" type="slidenum">
              <a:rPr lang="fr-FR" altLang="fr-FR" smtClean="0">
                <a:latin typeface="Arial" charset="0"/>
              </a:rPr>
              <a:pPr eaLnBrk="1" hangingPunct="1">
                <a:spcBef>
                  <a:spcPct val="0"/>
                </a:spcBef>
              </a:pPr>
              <a:t>45</a:t>
            </a:fld>
            <a:endParaRPr lang="fr-FR" altLang="fr-FR"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457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6798" indent="-275692" eaLnBrk="0" hangingPunct="0">
              <a:spcBef>
                <a:spcPct val="30000"/>
              </a:spcBef>
              <a:defRPr sz="1200">
                <a:solidFill>
                  <a:schemeClr val="tx1"/>
                </a:solidFill>
                <a:latin typeface="Calibri" pitchFamily="34" charset="0"/>
              </a:defRPr>
            </a:lvl2pPr>
            <a:lvl3pPr marL="1102766" indent="-220553" eaLnBrk="0" hangingPunct="0">
              <a:spcBef>
                <a:spcPct val="30000"/>
              </a:spcBef>
              <a:defRPr sz="1200">
                <a:solidFill>
                  <a:schemeClr val="tx1"/>
                </a:solidFill>
                <a:latin typeface="Calibri" pitchFamily="34" charset="0"/>
              </a:defRPr>
            </a:lvl3pPr>
            <a:lvl4pPr marL="1543873" indent="-220553" eaLnBrk="0" hangingPunct="0">
              <a:spcBef>
                <a:spcPct val="30000"/>
              </a:spcBef>
              <a:defRPr sz="1200">
                <a:solidFill>
                  <a:schemeClr val="tx1"/>
                </a:solidFill>
                <a:latin typeface="Calibri" pitchFamily="34" charset="0"/>
              </a:defRPr>
            </a:lvl4pPr>
            <a:lvl5pPr marL="1984980" indent="-220553" eaLnBrk="0" hangingPunct="0">
              <a:spcBef>
                <a:spcPct val="30000"/>
              </a:spcBef>
              <a:defRPr sz="1200">
                <a:solidFill>
                  <a:schemeClr val="tx1"/>
                </a:solidFill>
                <a:latin typeface="Calibri" pitchFamily="34" charset="0"/>
              </a:defRPr>
            </a:lvl5pPr>
            <a:lvl6pPr marL="2426086" indent="-220553" eaLnBrk="0" fontAlgn="base" hangingPunct="0">
              <a:spcBef>
                <a:spcPct val="30000"/>
              </a:spcBef>
              <a:spcAft>
                <a:spcPct val="0"/>
              </a:spcAft>
              <a:defRPr sz="1200">
                <a:solidFill>
                  <a:schemeClr val="tx1"/>
                </a:solidFill>
                <a:latin typeface="Calibri" pitchFamily="34" charset="0"/>
              </a:defRPr>
            </a:lvl6pPr>
            <a:lvl7pPr marL="2867193" indent="-220553" eaLnBrk="0" fontAlgn="base" hangingPunct="0">
              <a:spcBef>
                <a:spcPct val="30000"/>
              </a:spcBef>
              <a:spcAft>
                <a:spcPct val="0"/>
              </a:spcAft>
              <a:defRPr sz="1200">
                <a:solidFill>
                  <a:schemeClr val="tx1"/>
                </a:solidFill>
                <a:latin typeface="Calibri" pitchFamily="34" charset="0"/>
              </a:defRPr>
            </a:lvl7pPr>
            <a:lvl8pPr marL="3308299" indent="-220553" eaLnBrk="0" fontAlgn="base" hangingPunct="0">
              <a:spcBef>
                <a:spcPct val="30000"/>
              </a:spcBef>
              <a:spcAft>
                <a:spcPct val="0"/>
              </a:spcAft>
              <a:defRPr sz="1200">
                <a:solidFill>
                  <a:schemeClr val="tx1"/>
                </a:solidFill>
                <a:latin typeface="Calibri" pitchFamily="34" charset="0"/>
              </a:defRPr>
            </a:lvl8pPr>
            <a:lvl9pPr marL="3749406" indent="-22055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4ACBFB8-2CAA-4419-9C0D-880F9256904C}" type="slidenum">
              <a:rPr lang="fr-FR" altLang="fr-FR" smtClean="0">
                <a:latin typeface="Arial" charset="0"/>
              </a:rPr>
              <a:pPr eaLnBrk="1" hangingPunct="1">
                <a:spcBef>
                  <a:spcPct val="0"/>
                </a:spcBef>
              </a:pPr>
              <a:t>46</a:t>
            </a:fld>
            <a:endParaRPr lang="fr-FR" altLang="fr-FR"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457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6798" indent="-275692" eaLnBrk="0" hangingPunct="0">
              <a:spcBef>
                <a:spcPct val="30000"/>
              </a:spcBef>
              <a:defRPr sz="1200">
                <a:solidFill>
                  <a:schemeClr val="tx1"/>
                </a:solidFill>
                <a:latin typeface="Calibri" pitchFamily="34" charset="0"/>
              </a:defRPr>
            </a:lvl2pPr>
            <a:lvl3pPr marL="1102766" indent="-220553" eaLnBrk="0" hangingPunct="0">
              <a:spcBef>
                <a:spcPct val="30000"/>
              </a:spcBef>
              <a:defRPr sz="1200">
                <a:solidFill>
                  <a:schemeClr val="tx1"/>
                </a:solidFill>
                <a:latin typeface="Calibri" pitchFamily="34" charset="0"/>
              </a:defRPr>
            </a:lvl3pPr>
            <a:lvl4pPr marL="1543873" indent="-220553" eaLnBrk="0" hangingPunct="0">
              <a:spcBef>
                <a:spcPct val="30000"/>
              </a:spcBef>
              <a:defRPr sz="1200">
                <a:solidFill>
                  <a:schemeClr val="tx1"/>
                </a:solidFill>
                <a:latin typeface="Calibri" pitchFamily="34" charset="0"/>
              </a:defRPr>
            </a:lvl4pPr>
            <a:lvl5pPr marL="1984980" indent="-220553" eaLnBrk="0" hangingPunct="0">
              <a:spcBef>
                <a:spcPct val="30000"/>
              </a:spcBef>
              <a:defRPr sz="1200">
                <a:solidFill>
                  <a:schemeClr val="tx1"/>
                </a:solidFill>
                <a:latin typeface="Calibri" pitchFamily="34" charset="0"/>
              </a:defRPr>
            </a:lvl5pPr>
            <a:lvl6pPr marL="2426086" indent="-220553" eaLnBrk="0" fontAlgn="base" hangingPunct="0">
              <a:spcBef>
                <a:spcPct val="30000"/>
              </a:spcBef>
              <a:spcAft>
                <a:spcPct val="0"/>
              </a:spcAft>
              <a:defRPr sz="1200">
                <a:solidFill>
                  <a:schemeClr val="tx1"/>
                </a:solidFill>
                <a:latin typeface="Calibri" pitchFamily="34" charset="0"/>
              </a:defRPr>
            </a:lvl6pPr>
            <a:lvl7pPr marL="2867193" indent="-220553" eaLnBrk="0" fontAlgn="base" hangingPunct="0">
              <a:spcBef>
                <a:spcPct val="30000"/>
              </a:spcBef>
              <a:spcAft>
                <a:spcPct val="0"/>
              </a:spcAft>
              <a:defRPr sz="1200">
                <a:solidFill>
                  <a:schemeClr val="tx1"/>
                </a:solidFill>
                <a:latin typeface="Calibri" pitchFamily="34" charset="0"/>
              </a:defRPr>
            </a:lvl7pPr>
            <a:lvl8pPr marL="3308299" indent="-220553" eaLnBrk="0" fontAlgn="base" hangingPunct="0">
              <a:spcBef>
                <a:spcPct val="30000"/>
              </a:spcBef>
              <a:spcAft>
                <a:spcPct val="0"/>
              </a:spcAft>
              <a:defRPr sz="1200">
                <a:solidFill>
                  <a:schemeClr val="tx1"/>
                </a:solidFill>
                <a:latin typeface="Calibri" pitchFamily="34" charset="0"/>
              </a:defRPr>
            </a:lvl8pPr>
            <a:lvl9pPr marL="3749406" indent="-22055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4ACBFB8-2CAA-4419-9C0D-880F9256904C}" type="slidenum">
              <a:rPr lang="fr-FR" altLang="fr-FR" smtClean="0">
                <a:latin typeface="Arial" charset="0"/>
              </a:rPr>
              <a:pPr eaLnBrk="1" hangingPunct="1">
                <a:spcBef>
                  <a:spcPct val="0"/>
                </a:spcBef>
              </a:pPr>
              <a:t>47</a:t>
            </a:fld>
            <a:endParaRPr lang="fr-FR" altLang="fr-FR"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48</a:t>
            </a:fld>
            <a:endParaRPr lang="fr-FR"/>
          </a:p>
        </p:txBody>
      </p:sp>
    </p:spTree>
    <p:extLst>
      <p:ext uri="{BB962C8B-B14F-4D97-AF65-F5344CB8AC3E}">
        <p14:creationId xmlns:p14="http://schemas.microsoft.com/office/powerpoint/2010/main" val="5443647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457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6798" indent="-275692" eaLnBrk="0" hangingPunct="0">
              <a:spcBef>
                <a:spcPct val="30000"/>
              </a:spcBef>
              <a:defRPr sz="1200">
                <a:solidFill>
                  <a:schemeClr val="tx1"/>
                </a:solidFill>
                <a:latin typeface="Calibri" pitchFamily="34" charset="0"/>
              </a:defRPr>
            </a:lvl2pPr>
            <a:lvl3pPr marL="1102766" indent="-220553" eaLnBrk="0" hangingPunct="0">
              <a:spcBef>
                <a:spcPct val="30000"/>
              </a:spcBef>
              <a:defRPr sz="1200">
                <a:solidFill>
                  <a:schemeClr val="tx1"/>
                </a:solidFill>
                <a:latin typeface="Calibri" pitchFamily="34" charset="0"/>
              </a:defRPr>
            </a:lvl3pPr>
            <a:lvl4pPr marL="1543873" indent="-220553" eaLnBrk="0" hangingPunct="0">
              <a:spcBef>
                <a:spcPct val="30000"/>
              </a:spcBef>
              <a:defRPr sz="1200">
                <a:solidFill>
                  <a:schemeClr val="tx1"/>
                </a:solidFill>
                <a:latin typeface="Calibri" pitchFamily="34" charset="0"/>
              </a:defRPr>
            </a:lvl4pPr>
            <a:lvl5pPr marL="1984980" indent="-220553" eaLnBrk="0" hangingPunct="0">
              <a:spcBef>
                <a:spcPct val="30000"/>
              </a:spcBef>
              <a:defRPr sz="1200">
                <a:solidFill>
                  <a:schemeClr val="tx1"/>
                </a:solidFill>
                <a:latin typeface="Calibri" pitchFamily="34" charset="0"/>
              </a:defRPr>
            </a:lvl5pPr>
            <a:lvl6pPr marL="2426086" indent="-220553" eaLnBrk="0" fontAlgn="base" hangingPunct="0">
              <a:spcBef>
                <a:spcPct val="30000"/>
              </a:spcBef>
              <a:spcAft>
                <a:spcPct val="0"/>
              </a:spcAft>
              <a:defRPr sz="1200">
                <a:solidFill>
                  <a:schemeClr val="tx1"/>
                </a:solidFill>
                <a:latin typeface="Calibri" pitchFamily="34" charset="0"/>
              </a:defRPr>
            </a:lvl6pPr>
            <a:lvl7pPr marL="2867193" indent="-220553" eaLnBrk="0" fontAlgn="base" hangingPunct="0">
              <a:spcBef>
                <a:spcPct val="30000"/>
              </a:spcBef>
              <a:spcAft>
                <a:spcPct val="0"/>
              </a:spcAft>
              <a:defRPr sz="1200">
                <a:solidFill>
                  <a:schemeClr val="tx1"/>
                </a:solidFill>
                <a:latin typeface="Calibri" pitchFamily="34" charset="0"/>
              </a:defRPr>
            </a:lvl7pPr>
            <a:lvl8pPr marL="3308299" indent="-220553" eaLnBrk="0" fontAlgn="base" hangingPunct="0">
              <a:spcBef>
                <a:spcPct val="30000"/>
              </a:spcBef>
              <a:spcAft>
                <a:spcPct val="0"/>
              </a:spcAft>
              <a:defRPr sz="1200">
                <a:solidFill>
                  <a:schemeClr val="tx1"/>
                </a:solidFill>
                <a:latin typeface="Calibri" pitchFamily="34" charset="0"/>
              </a:defRPr>
            </a:lvl8pPr>
            <a:lvl9pPr marL="3749406" indent="-22055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4ACBFB8-2CAA-4419-9C0D-880F9256904C}" type="slidenum">
              <a:rPr lang="fr-FR" altLang="fr-FR" smtClean="0">
                <a:latin typeface="Arial" charset="0"/>
              </a:rPr>
              <a:pPr eaLnBrk="1" hangingPunct="1">
                <a:spcBef>
                  <a:spcPct val="0"/>
                </a:spcBef>
              </a:pPr>
              <a:t>49</a:t>
            </a:fld>
            <a:endParaRPr lang="fr-FR" altLang="fr-FR"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5</a:t>
            </a:fld>
            <a:endParaRPr lang="fr-FR"/>
          </a:p>
        </p:txBody>
      </p:sp>
    </p:spTree>
    <p:extLst>
      <p:ext uri="{BB962C8B-B14F-4D97-AF65-F5344CB8AC3E}">
        <p14:creationId xmlns:p14="http://schemas.microsoft.com/office/powerpoint/2010/main" val="36967417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457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6798" indent="-275692" eaLnBrk="0" hangingPunct="0">
              <a:spcBef>
                <a:spcPct val="30000"/>
              </a:spcBef>
              <a:defRPr sz="1200">
                <a:solidFill>
                  <a:schemeClr val="tx1"/>
                </a:solidFill>
                <a:latin typeface="Calibri" pitchFamily="34" charset="0"/>
              </a:defRPr>
            </a:lvl2pPr>
            <a:lvl3pPr marL="1102766" indent="-220553" eaLnBrk="0" hangingPunct="0">
              <a:spcBef>
                <a:spcPct val="30000"/>
              </a:spcBef>
              <a:defRPr sz="1200">
                <a:solidFill>
                  <a:schemeClr val="tx1"/>
                </a:solidFill>
                <a:latin typeface="Calibri" pitchFamily="34" charset="0"/>
              </a:defRPr>
            </a:lvl3pPr>
            <a:lvl4pPr marL="1543873" indent="-220553" eaLnBrk="0" hangingPunct="0">
              <a:spcBef>
                <a:spcPct val="30000"/>
              </a:spcBef>
              <a:defRPr sz="1200">
                <a:solidFill>
                  <a:schemeClr val="tx1"/>
                </a:solidFill>
                <a:latin typeface="Calibri" pitchFamily="34" charset="0"/>
              </a:defRPr>
            </a:lvl4pPr>
            <a:lvl5pPr marL="1984980" indent="-220553" eaLnBrk="0" hangingPunct="0">
              <a:spcBef>
                <a:spcPct val="30000"/>
              </a:spcBef>
              <a:defRPr sz="1200">
                <a:solidFill>
                  <a:schemeClr val="tx1"/>
                </a:solidFill>
                <a:latin typeface="Calibri" pitchFamily="34" charset="0"/>
              </a:defRPr>
            </a:lvl5pPr>
            <a:lvl6pPr marL="2426086" indent="-220553" eaLnBrk="0" fontAlgn="base" hangingPunct="0">
              <a:spcBef>
                <a:spcPct val="30000"/>
              </a:spcBef>
              <a:spcAft>
                <a:spcPct val="0"/>
              </a:spcAft>
              <a:defRPr sz="1200">
                <a:solidFill>
                  <a:schemeClr val="tx1"/>
                </a:solidFill>
                <a:latin typeface="Calibri" pitchFamily="34" charset="0"/>
              </a:defRPr>
            </a:lvl6pPr>
            <a:lvl7pPr marL="2867193" indent="-220553" eaLnBrk="0" fontAlgn="base" hangingPunct="0">
              <a:spcBef>
                <a:spcPct val="30000"/>
              </a:spcBef>
              <a:spcAft>
                <a:spcPct val="0"/>
              </a:spcAft>
              <a:defRPr sz="1200">
                <a:solidFill>
                  <a:schemeClr val="tx1"/>
                </a:solidFill>
                <a:latin typeface="Calibri" pitchFamily="34" charset="0"/>
              </a:defRPr>
            </a:lvl7pPr>
            <a:lvl8pPr marL="3308299" indent="-220553" eaLnBrk="0" fontAlgn="base" hangingPunct="0">
              <a:spcBef>
                <a:spcPct val="30000"/>
              </a:spcBef>
              <a:spcAft>
                <a:spcPct val="0"/>
              </a:spcAft>
              <a:defRPr sz="1200">
                <a:solidFill>
                  <a:schemeClr val="tx1"/>
                </a:solidFill>
                <a:latin typeface="Calibri" pitchFamily="34" charset="0"/>
              </a:defRPr>
            </a:lvl8pPr>
            <a:lvl9pPr marL="3749406" indent="-22055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4ACBFB8-2CAA-4419-9C0D-880F9256904C}" type="slidenum">
              <a:rPr lang="fr-FR" altLang="fr-FR" smtClean="0">
                <a:latin typeface="Arial" charset="0"/>
              </a:rPr>
              <a:pPr eaLnBrk="1" hangingPunct="1">
                <a:spcBef>
                  <a:spcPct val="0"/>
                </a:spcBef>
              </a:pPr>
              <a:t>50</a:t>
            </a:fld>
            <a:endParaRPr lang="fr-FR" altLang="fr-FR"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51</a:t>
            </a:fld>
            <a:endParaRPr lang="fr-FR"/>
          </a:p>
        </p:txBody>
      </p:sp>
    </p:spTree>
    <p:extLst>
      <p:ext uri="{BB962C8B-B14F-4D97-AF65-F5344CB8AC3E}">
        <p14:creationId xmlns:p14="http://schemas.microsoft.com/office/powerpoint/2010/main" val="27407557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52</a:t>
            </a:fld>
            <a:endParaRPr lang="fr-FR"/>
          </a:p>
        </p:txBody>
      </p:sp>
    </p:spTree>
    <p:extLst>
      <p:ext uri="{BB962C8B-B14F-4D97-AF65-F5344CB8AC3E}">
        <p14:creationId xmlns:p14="http://schemas.microsoft.com/office/powerpoint/2010/main" val="41051576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53</a:t>
            </a:fld>
            <a:endParaRPr lang="fr-FR"/>
          </a:p>
        </p:txBody>
      </p:sp>
    </p:spTree>
    <p:extLst>
      <p:ext uri="{BB962C8B-B14F-4D97-AF65-F5344CB8AC3E}">
        <p14:creationId xmlns:p14="http://schemas.microsoft.com/office/powerpoint/2010/main" val="26708630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457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16798" indent="-275692" eaLnBrk="0" hangingPunct="0">
              <a:spcBef>
                <a:spcPct val="30000"/>
              </a:spcBef>
              <a:defRPr sz="1200">
                <a:solidFill>
                  <a:schemeClr val="tx1"/>
                </a:solidFill>
                <a:latin typeface="Calibri" pitchFamily="34" charset="0"/>
              </a:defRPr>
            </a:lvl2pPr>
            <a:lvl3pPr marL="1102766" indent="-220553" eaLnBrk="0" hangingPunct="0">
              <a:spcBef>
                <a:spcPct val="30000"/>
              </a:spcBef>
              <a:defRPr sz="1200">
                <a:solidFill>
                  <a:schemeClr val="tx1"/>
                </a:solidFill>
                <a:latin typeface="Calibri" pitchFamily="34" charset="0"/>
              </a:defRPr>
            </a:lvl3pPr>
            <a:lvl4pPr marL="1543873" indent="-220553" eaLnBrk="0" hangingPunct="0">
              <a:spcBef>
                <a:spcPct val="30000"/>
              </a:spcBef>
              <a:defRPr sz="1200">
                <a:solidFill>
                  <a:schemeClr val="tx1"/>
                </a:solidFill>
                <a:latin typeface="Calibri" pitchFamily="34" charset="0"/>
              </a:defRPr>
            </a:lvl4pPr>
            <a:lvl5pPr marL="1984980" indent="-220553" eaLnBrk="0" hangingPunct="0">
              <a:spcBef>
                <a:spcPct val="30000"/>
              </a:spcBef>
              <a:defRPr sz="1200">
                <a:solidFill>
                  <a:schemeClr val="tx1"/>
                </a:solidFill>
                <a:latin typeface="Calibri" pitchFamily="34" charset="0"/>
              </a:defRPr>
            </a:lvl5pPr>
            <a:lvl6pPr marL="2426086" indent="-220553" eaLnBrk="0" fontAlgn="base" hangingPunct="0">
              <a:spcBef>
                <a:spcPct val="30000"/>
              </a:spcBef>
              <a:spcAft>
                <a:spcPct val="0"/>
              </a:spcAft>
              <a:defRPr sz="1200">
                <a:solidFill>
                  <a:schemeClr val="tx1"/>
                </a:solidFill>
                <a:latin typeface="Calibri" pitchFamily="34" charset="0"/>
              </a:defRPr>
            </a:lvl6pPr>
            <a:lvl7pPr marL="2867193" indent="-220553" eaLnBrk="0" fontAlgn="base" hangingPunct="0">
              <a:spcBef>
                <a:spcPct val="30000"/>
              </a:spcBef>
              <a:spcAft>
                <a:spcPct val="0"/>
              </a:spcAft>
              <a:defRPr sz="1200">
                <a:solidFill>
                  <a:schemeClr val="tx1"/>
                </a:solidFill>
                <a:latin typeface="Calibri" pitchFamily="34" charset="0"/>
              </a:defRPr>
            </a:lvl7pPr>
            <a:lvl8pPr marL="3308299" indent="-220553" eaLnBrk="0" fontAlgn="base" hangingPunct="0">
              <a:spcBef>
                <a:spcPct val="30000"/>
              </a:spcBef>
              <a:spcAft>
                <a:spcPct val="0"/>
              </a:spcAft>
              <a:defRPr sz="1200">
                <a:solidFill>
                  <a:schemeClr val="tx1"/>
                </a:solidFill>
                <a:latin typeface="Calibri" pitchFamily="34" charset="0"/>
              </a:defRPr>
            </a:lvl8pPr>
            <a:lvl9pPr marL="3749406" indent="-22055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4ACBFB8-2CAA-4419-9C0D-880F9256904C}" type="slidenum">
              <a:rPr lang="fr-FR" altLang="fr-FR" smtClean="0">
                <a:latin typeface="Arial" charset="0"/>
              </a:rPr>
              <a:pPr eaLnBrk="1" hangingPunct="1">
                <a:spcBef>
                  <a:spcPct val="0"/>
                </a:spcBef>
              </a:pPr>
              <a:t>54</a:t>
            </a:fld>
            <a:endParaRPr lang="fr-FR" altLang="fr-FR"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55</a:t>
            </a:fld>
            <a:endParaRPr lang="fr-FR"/>
          </a:p>
        </p:txBody>
      </p:sp>
    </p:spTree>
    <p:extLst>
      <p:ext uri="{BB962C8B-B14F-4D97-AF65-F5344CB8AC3E}">
        <p14:creationId xmlns:p14="http://schemas.microsoft.com/office/powerpoint/2010/main" val="2777642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56</a:t>
            </a:fld>
            <a:endParaRPr lang="fr-FR"/>
          </a:p>
        </p:txBody>
      </p:sp>
    </p:spTree>
    <p:extLst>
      <p:ext uri="{BB962C8B-B14F-4D97-AF65-F5344CB8AC3E}">
        <p14:creationId xmlns:p14="http://schemas.microsoft.com/office/powerpoint/2010/main" val="28138943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57</a:t>
            </a:fld>
            <a:endParaRPr lang="fr-FR"/>
          </a:p>
        </p:txBody>
      </p:sp>
    </p:spTree>
    <p:extLst>
      <p:ext uri="{BB962C8B-B14F-4D97-AF65-F5344CB8AC3E}">
        <p14:creationId xmlns:p14="http://schemas.microsoft.com/office/powerpoint/2010/main" val="25253386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58</a:t>
            </a:fld>
            <a:endParaRPr lang="fr-FR"/>
          </a:p>
        </p:txBody>
      </p:sp>
    </p:spTree>
    <p:extLst>
      <p:ext uri="{BB962C8B-B14F-4D97-AF65-F5344CB8AC3E}">
        <p14:creationId xmlns:p14="http://schemas.microsoft.com/office/powerpoint/2010/main" val="35291729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59</a:t>
            </a:fld>
            <a:endParaRPr lang="fr-FR"/>
          </a:p>
        </p:txBody>
      </p:sp>
    </p:spTree>
    <p:extLst>
      <p:ext uri="{BB962C8B-B14F-4D97-AF65-F5344CB8AC3E}">
        <p14:creationId xmlns:p14="http://schemas.microsoft.com/office/powerpoint/2010/main" val="181177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6</a:t>
            </a:fld>
            <a:endParaRPr lang="fr-FR"/>
          </a:p>
        </p:txBody>
      </p:sp>
    </p:spTree>
    <p:extLst>
      <p:ext uri="{BB962C8B-B14F-4D97-AF65-F5344CB8AC3E}">
        <p14:creationId xmlns:p14="http://schemas.microsoft.com/office/powerpoint/2010/main" val="42672049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60</a:t>
            </a:fld>
            <a:endParaRPr lang="fr-FR"/>
          </a:p>
        </p:txBody>
      </p:sp>
    </p:spTree>
    <p:extLst>
      <p:ext uri="{BB962C8B-B14F-4D97-AF65-F5344CB8AC3E}">
        <p14:creationId xmlns:p14="http://schemas.microsoft.com/office/powerpoint/2010/main" val="30723192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61</a:t>
            </a:fld>
            <a:endParaRPr lang="fr-FR"/>
          </a:p>
        </p:txBody>
      </p:sp>
    </p:spTree>
    <p:extLst>
      <p:ext uri="{BB962C8B-B14F-4D97-AF65-F5344CB8AC3E}">
        <p14:creationId xmlns:p14="http://schemas.microsoft.com/office/powerpoint/2010/main" val="1409447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7</a:t>
            </a:fld>
            <a:endParaRPr lang="fr-FR"/>
          </a:p>
        </p:txBody>
      </p:sp>
    </p:spTree>
    <p:extLst>
      <p:ext uri="{BB962C8B-B14F-4D97-AF65-F5344CB8AC3E}">
        <p14:creationId xmlns:p14="http://schemas.microsoft.com/office/powerpoint/2010/main" val="2714023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41A36E3-9165-4AC2-AF5E-415CCAB9B47D}" type="slidenum">
              <a:rPr lang="fr-FR" smtClean="0"/>
              <a:t>8</a:t>
            </a:fld>
            <a:endParaRPr lang="fr-FR"/>
          </a:p>
        </p:txBody>
      </p:sp>
    </p:spTree>
    <p:extLst>
      <p:ext uri="{BB962C8B-B14F-4D97-AF65-F5344CB8AC3E}">
        <p14:creationId xmlns:p14="http://schemas.microsoft.com/office/powerpoint/2010/main" val="430598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Champ d’application</a:t>
            </a:r>
            <a:r>
              <a:rPr lang="fr-FR" baseline="0" dirty="0" smtClean="0"/>
              <a:t> : </a:t>
            </a:r>
            <a:endParaRPr lang="fr-FR" dirty="0"/>
          </a:p>
        </p:txBody>
      </p:sp>
      <p:sp>
        <p:nvSpPr>
          <p:cNvPr id="4" name="Espace réservé du numéro de diapositive 3"/>
          <p:cNvSpPr>
            <a:spLocks noGrp="1"/>
          </p:cNvSpPr>
          <p:nvPr>
            <p:ph type="sldNum" sz="quarter" idx="10"/>
          </p:nvPr>
        </p:nvSpPr>
        <p:spPr/>
        <p:txBody>
          <a:bodyPr/>
          <a:lstStyle/>
          <a:p>
            <a:fld id="{BF822D9D-6ADD-4851-A9DB-9FA967E506D1}" type="slidenum">
              <a:rPr lang="fr-FR" smtClean="0"/>
              <a:t>9</a:t>
            </a:fld>
            <a:endParaRPr lang="fr-FR"/>
          </a:p>
        </p:txBody>
      </p:sp>
    </p:spTree>
    <p:extLst>
      <p:ext uri="{BB962C8B-B14F-4D97-AF65-F5344CB8AC3E}">
        <p14:creationId xmlns:p14="http://schemas.microsoft.com/office/powerpoint/2010/main" val="1522935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FD7F147-54C6-4921-BB7F-D78F4CB2D37B}" type="datetime1">
              <a:rPr lang="fr-FR" smtClean="0"/>
              <a:t>06/10/15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D848DF-D60A-4DF8-8149-1CBF8CA13C4C}" type="slidenum">
              <a:rPr lang="fr-FR" smtClean="0"/>
              <a:t>‹#›</a:t>
            </a:fld>
            <a:endParaRPr lang="fr-FR"/>
          </a:p>
        </p:txBody>
      </p:sp>
    </p:spTree>
    <p:extLst>
      <p:ext uri="{BB962C8B-B14F-4D97-AF65-F5344CB8AC3E}">
        <p14:creationId xmlns:p14="http://schemas.microsoft.com/office/powerpoint/2010/main" val="1106626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6DA639F-911A-4074-977B-EEF6DE7DEEF5}" type="datetime1">
              <a:rPr lang="fr-FR" smtClean="0"/>
              <a:t>06/10/15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D848DF-D60A-4DF8-8149-1CBF8CA13C4C}" type="slidenum">
              <a:rPr lang="fr-FR" smtClean="0"/>
              <a:t>‹#›</a:t>
            </a:fld>
            <a:endParaRPr lang="fr-FR"/>
          </a:p>
        </p:txBody>
      </p:sp>
    </p:spTree>
    <p:extLst>
      <p:ext uri="{BB962C8B-B14F-4D97-AF65-F5344CB8AC3E}">
        <p14:creationId xmlns:p14="http://schemas.microsoft.com/office/powerpoint/2010/main" val="156403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07E828C-7589-4D1E-B72D-3F644F5BB4AE}" type="datetime1">
              <a:rPr lang="fr-FR" smtClean="0"/>
              <a:t>06/10/15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D848DF-D60A-4DF8-8149-1CBF8CA13C4C}" type="slidenum">
              <a:rPr lang="fr-FR" smtClean="0"/>
              <a:t>‹#›</a:t>
            </a:fld>
            <a:endParaRPr lang="fr-FR"/>
          </a:p>
        </p:txBody>
      </p:sp>
    </p:spTree>
    <p:extLst>
      <p:ext uri="{BB962C8B-B14F-4D97-AF65-F5344CB8AC3E}">
        <p14:creationId xmlns:p14="http://schemas.microsoft.com/office/powerpoint/2010/main" val="45242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6_Titre seul">
    <p:spTree>
      <p:nvGrpSpPr>
        <p:cNvPr id="1" name=""/>
        <p:cNvGrpSpPr/>
        <p:nvPr/>
      </p:nvGrpSpPr>
      <p:grpSpPr>
        <a:xfrm>
          <a:off x="0" y="0"/>
          <a:ext cx="0" cy="0"/>
          <a:chOff x="0" y="0"/>
          <a:chExt cx="0" cy="0"/>
        </a:xfrm>
      </p:grpSpPr>
      <p:sp>
        <p:nvSpPr>
          <p:cNvPr id="13" name="Espace réservé du texte 12"/>
          <p:cNvSpPr>
            <a:spLocks noGrp="1"/>
          </p:cNvSpPr>
          <p:nvPr>
            <p:ph type="body" sz="quarter" idx="11"/>
          </p:nvPr>
        </p:nvSpPr>
        <p:spPr>
          <a:xfrm>
            <a:off x="250825" y="1341438"/>
            <a:ext cx="8674100" cy="4475162"/>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Titre 13"/>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01433337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D47888-2DBE-4280-BCAB-098C056EF627}" type="datetime1">
              <a:rPr lang="fr-FR" smtClean="0"/>
              <a:t>06/10/15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D848DF-D60A-4DF8-8149-1CBF8CA13C4C}" type="slidenum">
              <a:rPr lang="fr-FR" smtClean="0"/>
              <a:t>‹#›</a:t>
            </a:fld>
            <a:endParaRPr lang="fr-FR"/>
          </a:p>
        </p:txBody>
      </p:sp>
    </p:spTree>
    <p:extLst>
      <p:ext uri="{BB962C8B-B14F-4D97-AF65-F5344CB8AC3E}">
        <p14:creationId xmlns:p14="http://schemas.microsoft.com/office/powerpoint/2010/main" val="489517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C82C10B-9267-4F5D-AFD6-14908E1B2404}" type="datetime1">
              <a:rPr lang="fr-FR" smtClean="0"/>
              <a:t>06/10/15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D848DF-D60A-4DF8-8149-1CBF8CA13C4C}" type="slidenum">
              <a:rPr lang="fr-FR" smtClean="0"/>
              <a:t>‹#›</a:t>
            </a:fld>
            <a:endParaRPr lang="fr-FR"/>
          </a:p>
        </p:txBody>
      </p:sp>
    </p:spTree>
    <p:extLst>
      <p:ext uri="{BB962C8B-B14F-4D97-AF65-F5344CB8AC3E}">
        <p14:creationId xmlns:p14="http://schemas.microsoft.com/office/powerpoint/2010/main" val="294663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E12EDA0-61C4-4B7D-9E83-9407A10BE1F5}" type="datetime1">
              <a:rPr lang="fr-FR" smtClean="0"/>
              <a:t>06/10/15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D848DF-D60A-4DF8-8149-1CBF8CA13C4C}" type="slidenum">
              <a:rPr lang="fr-FR" smtClean="0"/>
              <a:t>‹#›</a:t>
            </a:fld>
            <a:endParaRPr lang="fr-FR"/>
          </a:p>
        </p:txBody>
      </p:sp>
    </p:spTree>
    <p:extLst>
      <p:ext uri="{BB962C8B-B14F-4D97-AF65-F5344CB8AC3E}">
        <p14:creationId xmlns:p14="http://schemas.microsoft.com/office/powerpoint/2010/main" val="135264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7166884-F5CC-4463-9023-80DE81A5FA96}" type="datetime1">
              <a:rPr lang="fr-FR" smtClean="0"/>
              <a:t>06/10/15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FD848DF-D60A-4DF8-8149-1CBF8CA13C4C}" type="slidenum">
              <a:rPr lang="fr-FR" smtClean="0"/>
              <a:t>‹#›</a:t>
            </a:fld>
            <a:endParaRPr lang="fr-FR"/>
          </a:p>
        </p:txBody>
      </p:sp>
    </p:spTree>
    <p:extLst>
      <p:ext uri="{BB962C8B-B14F-4D97-AF65-F5344CB8AC3E}">
        <p14:creationId xmlns:p14="http://schemas.microsoft.com/office/powerpoint/2010/main" val="409506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248F0A7-F489-4DA6-8AD7-9F1A6A522129}" type="datetime1">
              <a:rPr lang="fr-FR" smtClean="0"/>
              <a:t>06/10/15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FD848DF-D60A-4DF8-8149-1CBF8CA13C4C}" type="slidenum">
              <a:rPr lang="fr-FR" smtClean="0"/>
              <a:t>‹#›</a:t>
            </a:fld>
            <a:endParaRPr lang="fr-FR"/>
          </a:p>
        </p:txBody>
      </p:sp>
    </p:spTree>
    <p:extLst>
      <p:ext uri="{BB962C8B-B14F-4D97-AF65-F5344CB8AC3E}">
        <p14:creationId xmlns:p14="http://schemas.microsoft.com/office/powerpoint/2010/main" val="124179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05F2BAD-0715-43D4-BDA5-4CA67CA310BE}" type="datetime1">
              <a:rPr lang="fr-FR" smtClean="0"/>
              <a:t>06/10/15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FD848DF-D60A-4DF8-8149-1CBF8CA13C4C}" type="slidenum">
              <a:rPr lang="fr-FR" smtClean="0"/>
              <a:t>‹#›</a:t>
            </a:fld>
            <a:endParaRPr lang="fr-FR"/>
          </a:p>
        </p:txBody>
      </p:sp>
    </p:spTree>
    <p:extLst>
      <p:ext uri="{BB962C8B-B14F-4D97-AF65-F5344CB8AC3E}">
        <p14:creationId xmlns:p14="http://schemas.microsoft.com/office/powerpoint/2010/main" val="110681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69BE22B-48B6-4A46-A281-1AE953A9C3C3}" type="datetime1">
              <a:rPr lang="fr-FR" smtClean="0"/>
              <a:t>06/10/15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D848DF-D60A-4DF8-8149-1CBF8CA13C4C}" type="slidenum">
              <a:rPr lang="fr-FR" smtClean="0"/>
              <a:t>‹#›</a:t>
            </a:fld>
            <a:endParaRPr lang="fr-FR"/>
          </a:p>
        </p:txBody>
      </p:sp>
    </p:spTree>
    <p:extLst>
      <p:ext uri="{BB962C8B-B14F-4D97-AF65-F5344CB8AC3E}">
        <p14:creationId xmlns:p14="http://schemas.microsoft.com/office/powerpoint/2010/main" val="2648628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A888B49-9929-4D49-A90A-19EBFAE423DD}" type="datetime1">
              <a:rPr lang="fr-FR" smtClean="0"/>
              <a:t>06/10/15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D848DF-D60A-4DF8-8149-1CBF8CA13C4C}" type="slidenum">
              <a:rPr lang="fr-FR" smtClean="0"/>
              <a:t>‹#›</a:t>
            </a:fld>
            <a:endParaRPr lang="fr-FR"/>
          </a:p>
        </p:txBody>
      </p:sp>
    </p:spTree>
    <p:extLst>
      <p:ext uri="{BB962C8B-B14F-4D97-AF65-F5344CB8AC3E}">
        <p14:creationId xmlns:p14="http://schemas.microsoft.com/office/powerpoint/2010/main" val="429148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0D9F8-9120-4D2E-848F-FA8DCF550377}" type="datetime1">
              <a:rPr lang="fr-FR" smtClean="0"/>
              <a:t>06/10/15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848DF-D60A-4DF8-8149-1CBF8CA13C4C}" type="slidenum">
              <a:rPr lang="fr-FR" smtClean="0"/>
              <a:t>‹#›</a:t>
            </a:fld>
            <a:endParaRPr lang="fr-FR"/>
          </a:p>
        </p:txBody>
      </p:sp>
    </p:spTree>
    <p:extLst>
      <p:ext uri="{BB962C8B-B14F-4D97-AF65-F5344CB8AC3E}">
        <p14:creationId xmlns:p14="http://schemas.microsoft.com/office/powerpoint/2010/main" val="839332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www.fnogec.org/politique-sociale/actualites/documents/accord-salarial-2013-2014-pdf" TargetMode="External"/><Relationship Id="rId4" Type="http://schemas.openxmlformats.org/officeDocument/2006/relationships/hyperlink" Target="http://www.fnogec.org/politique-sociale/actualites/agirc-application-des-classifications" TargetMode="External"/><Relationship Id="rId5" Type="http://schemas.openxmlformats.org/officeDocument/2006/relationships/hyperlink" Target="http://www.fnogec.org/politique-sociale/protection-sociale-complementaire/la-prevoyance" TargetMode="External"/><Relationship Id="rId6" Type="http://schemas.openxmlformats.org/officeDocument/2006/relationships/hyperlink" Target="http://www.fnogec.org/politique-sociale/la-duree-et-le-temps-de-travail/accord-relatif-au-temps-partiel-du-18-octobre-2013" TargetMode="External"/><Relationship Id="rId7" Type="http://schemas.openxmlformats.org/officeDocument/2006/relationships/hyperlink" Target="http://www.collegeemployeur.org/?page_id=170" TargetMode="External"/><Relationship Id="rId8" Type="http://schemas.openxmlformats.org/officeDocument/2006/relationships/hyperlink" Target="http://www.fnogec.org/politique-sociale/protection-sociale-complementaire/complementaire-sante"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hyperlink" Target="http://www.collegeemployeur.org/?page_id=170" TargetMode="External"/><Relationship Id="rId4" Type="http://schemas.openxmlformats.org/officeDocument/2006/relationships/hyperlink" Target="http://www.fnogec.org/politique-sociale/la-duree-et-le-temps-de-travail/accord-relatif-au-temps-partiel-du-18-octobre-2013" TargetMode="External"/><Relationship Id="rId5" Type="http://schemas.openxmlformats.org/officeDocument/2006/relationships/hyperlink" Target="http://www.fnogec.org/politique-sociale/protection-sociale-complementaire/complementaire-sante" TargetMode="External"/><Relationship Id="rId6" Type="http://schemas.openxmlformats.org/officeDocument/2006/relationships/hyperlink" Target="http://www.fnogec.org/politique-sociale/protection-sociale-complementaire/retraite/regroupement-des-adhesions-en-janvier-2016" TargetMode="External"/><Relationship Id="rId7" Type="http://schemas.openxmlformats.org/officeDocument/2006/relationships/hyperlink" Target="http://www.fnogec.org/politique-sociale/cc-psaee/cc-sep-2015" TargetMode="External"/><Relationship Id="rId8" Type="http://schemas.openxmlformats.org/officeDocument/2006/relationships/hyperlink" Target="http://www.fnogec.org/politique-sociale/cc-psaee/accord-salarial-pour-les-personnels-dits-deducation" TargetMode="External"/><Relationship Id="rId9" Type="http://schemas.openxmlformats.org/officeDocument/2006/relationships/hyperlink" Target="http://www.fnogec.org/politique-sociale/cc-psaee/accord-sur-le-droit-syndical-et-le-dialogue-social" TargetMode="External"/><Relationship Id="rId10" Type="http://schemas.openxmlformats.org/officeDocument/2006/relationships/hyperlink" Target="http://www.fnogec.org/politique-sociale/actualites/point-psaee-et-salaire-minimum-de-branche"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4" Type="http://schemas.openxmlformats.org/officeDocument/2006/relationships/slide" Target="slide8.xml"/><Relationship Id="rId5" Type="http://schemas.openxmlformats.org/officeDocument/2006/relationships/slide" Target="slide31.xml"/><Relationship Id="rId6" Type="http://schemas.openxmlformats.org/officeDocument/2006/relationships/slide" Target="slide53.xml"/><Relationship Id="rId7" Type="http://schemas.openxmlformats.org/officeDocument/2006/relationships/slide" Target="slide56.xml"/><Relationship Id="rId8" Type="http://schemas.openxmlformats.org/officeDocument/2006/relationships/slide" Target="slide59.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1.jpeg"/></Relationships>
</file>

<file path=ppt/slides/_rels/slide52.xml.rels><?xml version="1.0" encoding="UTF-8" standalone="yes"?>
<Relationships xmlns="http://schemas.openxmlformats.org/package/2006/relationships"><Relationship Id="rId3" Type="http://schemas.openxmlformats.org/officeDocument/2006/relationships/hyperlink" Target="mailto:brancheEEP-sante@collegeemployeur.org" TargetMode="External"/><Relationship Id="rId4" Type="http://schemas.openxmlformats.org/officeDocument/2006/relationships/hyperlink" Target="http://www.fnogec.org/politique-sociale/protection-sociale-complementaire/complementaire-sante/lettres-eep-sante/lettre-eep-sante-ndeg-1-8-juillet-2015" TargetMode="External"/><Relationship Id="rId5" Type="http://schemas.openxmlformats.org/officeDocument/2006/relationships/image" Target="../media/image8.png"/><Relationship Id="rId6"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hyperlink" Target="http://www.fnogec.org/politique-sociale/protection-sociale-complementaire/retraite/regroupement-des-adhesions-en-janvier-2016" TargetMode="External"/><Relationship Id="rId4"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hyperlink" Target="http://dessinemoileco.com/reforme-formation-professionnelle/" TargetMode="External"/><Relationship Id="rId4" Type="http://schemas.openxmlformats.org/officeDocument/2006/relationships/hyperlink" Target="http://ruedelaformation.org/" TargetMode="External"/><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hyperlink" Target="mailto:bdes@collegeemployeur.org" TargetMode="External"/><Relationship Id="rId4" Type="http://schemas.openxmlformats.org/officeDocument/2006/relationships/hyperlink" Target="http://www.fnogec.org/politique-sociale/actualites/bdes-inscription-en-ligne" TargetMode="External"/><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p:txBody>
          <a:bodyPr>
            <a:normAutofit fontScale="90000"/>
          </a:bodyPr>
          <a:lstStyle/>
          <a:p>
            <a:pPr algn="r" eaLnBrk="1" hangingPunct="1"/>
            <a:r>
              <a:rPr lang="fr-FR" altLang="fr-FR" sz="4800" dirty="0" smtClean="0">
                <a:solidFill>
                  <a:schemeClr val="tx2"/>
                </a:solidFill>
              </a:rPr>
              <a:t/>
            </a:r>
            <a:br>
              <a:rPr lang="fr-FR" altLang="fr-FR" sz="4800" dirty="0" smtClean="0">
                <a:solidFill>
                  <a:schemeClr val="tx2"/>
                </a:solidFill>
              </a:rPr>
            </a:br>
            <a:r>
              <a:rPr lang="fr-FR" altLang="fr-FR" sz="4800" b="1" dirty="0">
                <a:solidFill>
                  <a:schemeClr val="tx2"/>
                </a:solidFill>
              </a:rPr>
              <a:t>Rentrée</a:t>
            </a:r>
            <a:r>
              <a:rPr lang="fr-FR" altLang="fr-FR" sz="4800" dirty="0" smtClean="0">
                <a:solidFill>
                  <a:schemeClr val="tx2"/>
                </a:solidFill>
              </a:rPr>
              <a:t> </a:t>
            </a:r>
            <a:r>
              <a:rPr lang="fr-FR" altLang="fr-FR" sz="4800" b="1" dirty="0" smtClean="0">
                <a:solidFill>
                  <a:schemeClr val="tx2"/>
                </a:solidFill>
              </a:rPr>
              <a:t>sociale</a:t>
            </a:r>
            <a:br>
              <a:rPr lang="fr-FR" altLang="fr-FR" sz="4800" b="1" dirty="0" smtClean="0">
                <a:solidFill>
                  <a:schemeClr val="tx2"/>
                </a:solidFill>
              </a:rPr>
            </a:br>
            <a:r>
              <a:rPr lang="fr-FR" altLang="fr-FR" sz="4800" b="1" dirty="0">
                <a:solidFill>
                  <a:schemeClr val="tx2"/>
                </a:solidFill>
              </a:rPr>
              <a:t>Septembre 2015</a:t>
            </a:r>
          </a:p>
        </p:txBody>
      </p:sp>
      <p:grpSp>
        <p:nvGrpSpPr>
          <p:cNvPr id="8" name="Group 12"/>
          <p:cNvGrpSpPr>
            <a:grpSpLocks/>
          </p:cNvGrpSpPr>
          <p:nvPr/>
        </p:nvGrpSpPr>
        <p:grpSpPr bwMode="auto">
          <a:xfrm>
            <a:off x="0" y="-27384"/>
            <a:ext cx="9144000" cy="404663"/>
            <a:chOff x="0" y="0"/>
            <a:chExt cx="11904" cy="1417"/>
          </a:xfrm>
        </p:grpSpPr>
        <p:sp>
          <p:nvSpPr>
            <p:cNvPr id="9"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10"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11"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12"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
        <p:nvSpPr>
          <p:cNvPr id="14" name="ZoneTexte 1"/>
          <p:cNvSpPr txBox="1">
            <a:spLocks noChangeArrowheads="1"/>
          </p:cNvSpPr>
          <p:nvPr/>
        </p:nvSpPr>
        <p:spPr bwMode="auto">
          <a:xfrm>
            <a:off x="1357200" y="4003634"/>
            <a:ext cx="70312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0"/>
              </a:spcBef>
              <a:buFontTx/>
              <a:buNone/>
            </a:pPr>
            <a:r>
              <a:rPr lang="fr-FR" altLang="fr-FR" sz="2400" b="1" dirty="0" smtClean="0">
                <a:solidFill>
                  <a:schemeClr val="bg1">
                    <a:lumMod val="50000"/>
                  </a:schemeClr>
                </a:solidFill>
                <a:latin typeface="Arial" pitchFamily="34" charset="0"/>
              </a:rPr>
              <a:t>NAO, CC SEP </a:t>
            </a:r>
            <a:r>
              <a:rPr lang="fr-FR" altLang="fr-FR" sz="2400" b="1" dirty="0">
                <a:solidFill>
                  <a:schemeClr val="bg1">
                    <a:lumMod val="50000"/>
                  </a:schemeClr>
                </a:solidFill>
                <a:latin typeface="Arial" pitchFamily="34" charset="0"/>
              </a:rPr>
              <a:t>2015 (ex CC PSAEE 2004), </a:t>
            </a:r>
          </a:p>
          <a:p>
            <a:pPr algn="r" eaLnBrk="1" hangingPunct="1">
              <a:spcBef>
                <a:spcPct val="0"/>
              </a:spcBef>
              <a:buFontTx/>
              <a:buNone/>
            </a:pPr>
            <a:r>
              <a:rPr lang="fr-FR" altLang="fr-FR" sz="2400" b="1" dirty="0">
                <a:solidFill>
                  <a:schemeClr val="bg1">
                    <a:lumMod val="50000"/>
                  </a:schemeClr>
                </a:solidFill>
                <a:latin typeface="Arial" pitchFamily="34" charset="0"/>
              </a:rPr>
              <a:t>EEP Santé , EEP Formation, EEP Retraite, </a:t>
            </a:r>
          </a:p>
          <a:p>
            <a:pPr algn="r" eaLnBrk="1" hangingPunct="1">
              <a:spcBef>
                <a:spcPct val="0"/>
              </a:spcBef>
              <a:buFontTx/>
              <a:buNone/>
            </a:pPr>
            <a:r>
              <a:rPr lang="fr-FR" altLang="fr-FR" sz="2400" b="1" dirty="0">
                <a:solidFill>
                  <a:schemeClr val="bg1">
                    <a:lumMod val="50000"/>
                  </a:schemeClr>
                </a:solidFill>
                <a:latin typeface="Arial" pitchFamily="34" charset="0"/>
              </a:rPr>
              <a:t>BDES</a:t>
            </a:r>
          </a:p>
        </p:txBody>
      </p:sp>
      <p:sp>
        <p:nvSpPr>
          <p:cNvPr id="2" name="Espace réservé du numéro de diapositive 1"/>
          <p:cNvSpPr>
            <a:spLocks noGrp="1"/>
          </p:cNvSpPr>
          <p:nvPr>
            <p:ph type="sldNum" sz="quarter" idx="12"/>
          </p:nvPr>
        </p:nvSpPr>
        <p:spPr/>
        <p:txBody>
          <a:bodyPr/>
          <a:lstStyle/>
          <a:p>
            <a:fld id="{5FD848DF-D60A-4DF8-8149-1CBF8CA13C4C}" type="slidenum">
              <a:rPr lang="fr-FR" smtClean="0"/>
              <a:t>1</a:t>
            </a:fld>
            <a:endParaRPr lang="fr-FR"/>
          </a:p>
        </p:txBody>
      </p:sp>
    </p:spTree>
    <p:extLst>
      <p:ext uri="{BB962C8B-B14F-4D97-AF65-F5344CB8AC3E}">
        <p14:creationId xmlns:p14="http://schemas.microsoft.com/office/powerpoint/2010/main" val="30643561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r>
              <a:rPr lang="fr-FR" sz="1800" dirty="0" smtClean="0">
                <a:solidFill>
                  <a:schemeClr val="tx2"/>
                </a:solidFill>
              </a:rPr>
              <a:t>Harmonisation de la CC avec le </a:t>
            </a:r>
            <a:r>
              <a:rPr lang="fr-FR" sz="1800" b="1" dirty="0" smtClean="0">
                <a:solidFill>
                  <a:schemeClr val="tx2"/>
                </a:solidFill>
              </a:rPr>
              <a:t>code du travail </a:t>
            </a:r>
            <a:r>
              <a:rPr lang="fr-FR" sz="1800" dirty="0" smtClean="0">
                <a:solidFill>
                  <a:schemeClr val="tx2"/>
                </a:solidFill>
              </a:rPr>
              <a:t>(notamment périodes d’essai, validation des accords d’entreprise conclus avec les élus du personnel…)</a:t>
            </a:r>
          </a:p>
          <a:p>
            <a:r>
              <a:rPr lang="fr-FR" sz="1800" dirty="0" smtClean="0">
                <a:solidFill>
                  <a:schemeClr val="tx2"/>
                </a:solidFill>
              </a:rPr>
              <a:t>Nouvelles </a:t>
            </a:r>
            <a:r>
              <a:rPr lang="fr-FR" sz="1800" b="1" dirty="0" smtClean="0">
                <a:solidFill>
                  <a:schemeClr val="tx2"/>
                </a:solidFill>
              </a:rPr>
              <a:t>mentions obligatoires du contrat </a:t>
            </a:r>
            <a:r>
              <a:rPr lang="fr-FR" sz="1800" dirty="0" smtClean="0">
                <a:solidFill>
                  <a:schemeClr val="tx2"/>
                </a:solidFill>
              </a:rPr>
              <a:t>et liste des </a:t>
            </a:r>
            <a:r>
              <a:rPr lang="fr-FR" sz="1800" b="1" dirty="0" smtClean="0">
                <a:solidFill>
                  <a:schemeClr val="tx2"/>
                </a:solidFill>
              </a:rPr>
              <a:t>documents à remettre</a:t>
            </a:r>
          </a:p>
          <a:p>
            <a:r>
              <a:rPr lang="fr-FR" sz="1800" dirty="0" smtClean="0">
                <a:solidFill>
                  <a:schemeClr val="tx2"/>
                </a:solidFill>
              </a:rPr>
              <a:t>Évolution de la valorisation </a:t>
            </a:r>
            <a:r>
              <a:rPr lang="fr-FR" sz="1800" b="1" dirty="0" smtClean="0">
                <a:solidFill>
                  <a:schemeClr val="tx2"/>
                </a:solidFill>
              </a:rPr>
              <a:t>de l’ancienneté </a:t>
            </a:r>
            <a:r>
              <a:rPr lang="fr-FR" sz="1800" dirty="0">
                <a:solidFill>
                  <a:schemeClr val="tx2"/>
                </a:solidFill>
              </a:rPr>
              <a:t>(</a:t>
            </a:r>
            <a:r>
              <a:rPr lang="fr-FR" sz="1800" dirty="0" smtClean="0">
                <a:solidFill>
                  <a:schemeClr val="tx2"/>
                </a:solidFill>
              </a:rPr>
              <a:t>longues anciennetés)</a:t>
            </a:r>
            <a:endParaRPr lang="fr-FR" sz="1800" dirty="0">
              <a:solidFill>
                <a:schemeClr val="tx2"/>
              </a:solidFill>
            </a:endParaRPr>
          </a:p>
          <a:p>
            <a:r>
              <a:rPr lang="fr-FR" sz="1800" dirty="0" smtClean="0">
                <a:solidFill>
                  <a:schemeClr val="tx2"/>
                </a:solidFill>
              </a:rPr>
              <a:t>Adaptation de la valorisation des </a:t>
            </a:r>
            <a:r>
              <a:rPr lang="fr-FR" sz="1800" b="1" dirty="0" smtClean="0">
                <a:solidFill>
                  <a:schemeClr val="tx2"/>
                </a:solidFill>
              </a:rPr>
              <a:t>formations</a:t>
            </a:r>
          </a:p>
          <a:p>
            <a:r>
              <a:rPr lang="fr-FR" sz="1800" dirty="0" smtClean="0">
                <a:solidFill>
                  <a:schemeClr val="tx2"/>
                </a:solidFill>
              </a:rPr>
              <a:t>Modification des règles de </a:t>
            </a:r>
            <a:r>
              <a:rPr lang="fr-FR" sz="1800" b="1" dirty="0" smtClean="0">
                <a:solidFill>
                  <a:schemeClr val="tx2"/>
                </a:solidFill>
              </a:rPr>
              <a:t>maintien de salaire </a:t>
            </a:r>
          </a:p>
          <a:p>
            <a:r>
              <a:rPr lang="fr-FR" sz="1800" b="1" dirty="0" smtClean="0">
                <a:solidFill>
                  <a:schemeClr val="tx2"/>
                </a:solidFill>
              </a:rPr>
              <a:t>2 durées de travail </a:t>
            </a:r>
            <a:br>
              <a:rPr lang="fr-FR" sz="1800" b="1" dirty="0" smtClean="0">
                <a:solidFill>
                  <a:schemeClr val="tx2"/>
                </a:solidFill>
              </a:rPr>
            </a:br>
            <a:r>
              <a:rPr lang="fr-FR" sz="1800" dirty="0" smtClean="0">
                <a:solidFill>
                  <a:schemeClr val="tx2"/>
                </a:solidFill>
              </a:rPr>
              <a:t>(références annuelles 1558h ou 1470h = basculement de l’un vers l’autre à partir de 35% de temps de travail sur référence 1470h) </a:t>
            </a:r>
          </a:p>
          <a:p>
            <a:pPr marL="361950" indent="0">
              <a:buNone/>
            </a:pPr>
            <a:r>
              <a:rPr lang="fr-FR" sz="1800" dirty="0" smtClean="0">
                <a:solidFill>
                  <a:schemeClr val="tx2"/>
                </a:solidFill>
              </a:rPr>
              <a:t>pas de </a:t>
            </a:r>
            <a:r>
              <a:rPr lang="fr-FR" sz="1800" dirty="0" err="1" smtClean="0">
                <a:solidFill>
                  <a:schemeClr val="tx2"/>
                </a:solidFill>
              </a:rPr>
              <a:t>proratisation</a:t>
            </a:r>
            <a:endParaRPr lang="fr-FR" sz="1800" dirty="0" smtClean="0">
              <a:solidFill>
                <a:schemeClr val="tx2"/>
              </a:solidFill>
            </a:endParaRPr>
          </a:p>
          <a:p>
            <a:r>
              <a:rPr lang="fr-FR" sz="1800" dirty="0" smtClean="0">
                <a:solidFill>
                  <a:schemeClr val="tx2"/>
                </a:solidFill>
              </a:rPr>
              <a:t>Généralisation de la </a:t>
            </a:r>
            <a:r>
              <a:rPr lang="fr-FR" sz="1800" b="1" dirty="0" smtClean="0">
                <a:solidFill>
                  <a:schemeClr val="tx2"/>
                </a:solidFill>
              </a:rPr>
              <a:t>pause de 45 mn </a:t>
            </a:r>
            <a:r>
              <a:rPr lang="fr-FR" sz="1800" dirty="0" smtClean="0">
                <a:solidFill>
                  <a:schemeClr val="tx2"/>
                </a:solidFill>
              </a:rPr>
              <a:t>pour déjeuner prévue dans la CC PSAEE</a:t>
            </a:r>
          </a:p>
          <a:p>
            <a:r>
              <a:rPr lang="fr-FR" sz="1800" b="1" dirty="0" smtClean="0">
                <a:solidFill>
                  <a:schemeClr val="tx2"/>
                </a:solidFill>
              </a:rPr>
              <a:t>1 semaine à 0h </a:t>
            </a:r>
            <a:r>
              <a:rPr lang="fr-FR" sz="1800" dirty="0" smtClean="0">
                <a:solidFill>
                  <a:schemeClr val="tx2"/>
                </a:solidFill>
              </a:rPr>
              <a:t>pour les salariés à temps plein sur 1470h </a:t>
            </a:r>
          </a:p>
          <a:p>
            <a:r>
              <a:rPr lang="fr-FR" sz="1800" dirty="0" smtClean="0">
                <a:solidFill>
                  <a:schemeClr val="tx2"/>
                </a:solidFill>
              </a:rPr>
              <a:t>Prise en charge partielle ou totale des </a:t>
            </a:r>
            <a:r>
              <a:rPr lang="fr-FR" sz="1800" b="1" dirty="0" smtClean="0">
                <a:solidFill>
                  <a:schemeClr val="tx2"/>
                </a:solidFill>
              </a:rPr>
              <a:t>frais de repas</a:t>
            </a:r>
          </a:p>
          <a:p>
            <a:r>
              <a:rPr lang="fr-FR" sz="1800" dirty="0" smtClean="0">
                <a:solidFill>
                  <a:schemeClr val="tx2"/>
                </a:solidFill>
              </a:rPr>
              <a:t>Prise en charge des </a:t>
            </a:r>
            <a:r>
              <a:rPr lang="fr-FR" sz="1800" b="1" dirty="0" smtClean="0">
                <a:solidFill>
                  <a:schemeClr val="tx2"/>
                </a:solidFill>
              </a:rPr>
              <a:t>frais de repas des enfants </a:t>
            </a:r>
            <a:r>
              <a:rPr lang="fr-FR" sz="1800" dirty="0" smtClean="0">
                <a:solidFill>
                  <a:schemeClr val="tx2"/>
                </a:solidFill>
              </a:rPr>
              <a:t>des salariés </a:t>
            </a:r>
          </a:p>
          <a:p>
            <a:r>
              <a:rPr lang="fr-FR" sz="1800" dirty="0" smtClean="0">
                <a:solidFill>
                  <a:schemeClr val="tx2"/>
                </a:solidFill>
              </a:rPr>
              <a:t>Modification à la marge des </a:t>
            </a:r>
            <a:r>
              <a:rPr lang="fr-FR" sz="1800" b="1" dirty="0" smtClean="0">
                <a:solidFill>
                  <a:schemeClr val="tx2"/>
                </a:solidFill>
              </a:rPr>
              <a:t>autorisations d’absence </a:t>
            </a:r>
            <a:endParaRPr lang="fr-FR" sz="1800" dirty="0" smtClean="0">
              <a:solidFill>
                <a:schemeClr val="tx2"/>
              </a:solidFill>
            </a:endParaRPr>
          </a:p>
          <a:p>
            <a:endParaRPr lang="fr-FR" sz="1800" dirty="0" smtClean="0">
              <a:solidFill>
                <a:schemeClr val="tx2"/>
              </a:solidFill>
            </a:endParaRPr>
          </a:p>
          <a:p>
            <a:endParaRPr lang="fr-FR" sz="1800" dirty="0" smtClean="0">
              <a:solidFill>
                <a:schemeClr val="tx2"/>
              </a:solidFill>
            </a:endParaRPr>
          </a:p>
          <a:p>
            <a:endParaRPr lang="fr-FR" sz="1800" dirty="0">
              <a:solidFill>
                <a:schemeClr val="tx2"/>
              </a:solidFill>
            </a:endParaRPr>
          </a:p>
        </p:txBody>
      </p:sp>
      <p:sp>
        <p:nvSpPr>
          <p:cNvPr id="4" name="Espace réservé du numéro de diapositive 3"/>
          <p:cNvSpPr>
            <a:spLocks noGrp="1"/>
          </p:cNvSpPr>
          <p:nvPr>
            <p:ph type="sldNum" sz="quarter" idx="12"/>
          </p:nvPr>
        </p:nvSpPr>
        <p:spPr/>
        <p:txBody>
          <a:bodyPr/>
          <a:lstStyle/>
          <a:p>
            <a:fld id="{5FD848DF-D60A-4DF8-8149-1CBF8CA13C4C}" type="slidenum">
              <a:rPr lang="fr-FR" smtClean="0"/>
              <a:t>10</a:t>
            </a:fld>
            <a:endParaRPr lang="fr-FR"/>
          </a:p>
        </p:txBody>
      </p:sp>
      <p:grpSp>
        <p:nvGrpSpPr>
          <p:cNvPr id="5" name="Group 12"/>
          <p:cNvGrpSpPr>
            <a:grpSpLocks/>
          </p:cNvGrpSpPr>
          <p:nvPr/>
        </p:nvGrpSpPr>
        <p:grpSpPr bwMode="auto">
          <a:xfrm>
            <a:off x="0" y="-27384"/>
            <a:ext cx="9144000" cy="404663"/>
            <a:chOff x="0" y="0"/>
            <a:chExt cx="11904" cy="1417"/>
          </a:xfrm>
        </p:grpSpPr>
        <p:sp>
          <p:nvSpPr>
            <p:cNvPr id="6"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7"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8"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9"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
        <p:nvSpPr>
          <p:cNvPr id="10" name="Titre 1"/>
          <p:cNvSpPr>
            <a:spLocks noGrp="1"/>
          </p:cNvSpPr>
          <p:nvPr>
            <p:ph type="title"/>
          </p:nvPr>
        </p:nvSpPr>
        <p:spPr>
          <a:xfrm>
            <a:off x="457200" y="274638"/>
            <a:ext cx="8229600" cy="1143000"/>
          </a:xfrm>
        </p:spPr>
        <p:txBody>
          <a:bodyPr vert="horz" lIns="91440" tIns="45720" rIns="91440" bIns="45720" rtlCol="0" anchor="ctr">
            <a:normAutofit/>
          </a:bodyPr>
          <a:lstStyle/>
          <a:p>
            <a:pPr algn="l"/>
            <a:r>
              <a:rPr lang="fr-FR" sz="3400" b="1" dirty="0" smtClean="0">
                <a:solidFill>
                  <a:schemeClr val="tx2"/>
                </a:solidFill>
              </a:rPr>
              <a:t>2.2- Synthèse des principaux changements</a:t>
            </a:r>
            <a:endParaRPr lang="fr-FR" sz="3400" b="1" dirty="0">
              <a:solidFill>
                <a:schemeClr val="tx2"/>
              </a:solidFill>
            </a:endParaRPr>
          </a:p>
        </p:txBody>
      </p:sp>
    </p:spTree>
    <p:extLst>
      <p:ext uri="{BB962C8B-B14F-4D97-AF65-F5344CB8AC3E}">
        <p14:creationId xmlns:p14="http://schemas.microsoft.com/office/powerpoint/2010/main" val="615931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vert="horz" lIns="91440" tIns="45720" rIns="91440" bIns="45720" rtlCol="0" anchor="ctr">
            <a:normAutofit/>
          </a:bodyPr>
          <a:lstStyle/>
          <a:p>
            <a:pPr algn="l"/>
            <a:r>
              <a:rPr lang="fr-FR" sz="3400" b="1" dirty="0" smtClean="0">
                <a:solidFill>
                  <a:schemeClr val="tx2"/>
                </a:solidFill>
              </a:rPr>
              <a:t>2.3- Documents à remettre à l’embauche</a:t>
            </a:r>
            <a:endParaRPr lang="fr-FR" sz="3400" b="1" dirty="0">
              <a:solidFill>
                <a:schemeClr val="tx2"/>
              </a:solidFill>
            </a:endParaRPr>
          </a:p>
        </p:txBody>
      </p:sp>
      <p:sp>
        <p:nvSpPr>
          <p:cNvPr id="3" name="Espace réservé du contenu 2"/>
          <p:cNvSpPr>
            <a:spLocks noGrp="1"/>
          </p:cNvSpPr>
          <p:nvPr>
            <p:ph idx="1"/>
          </p:nvPr>
        </p:nvSpPr>
        <p:spPr>
          <a:xfrm>
            <a:off x="179512" y="1124744"/>
            <a:ext cx="8856984" cy="5040560"/>
          </a:xfrm>
        </p:spPr>
        <p:txBody>
          <a:bodyPr vert="horz" lIns="91440" tIns="45720" rIns="91440" bIns="45720" rtlCol="0">
            <a:normAutofit fontScale="92500" lnSpcReduction="10000"/>
          </a:bodyPr>
          <a:lstStyle/>
          <a:p>
            <a:pPr marL="0" indent="0">
              <a:buNone/>
            </a:pPr>
            <a:r>
              <a:rPr lang="fr-FR" sz="2000" dirty="0">
                <a:solidFill>
                  <a:schemeClr val="tx2"/>
                </a:solidFill>
              </a:rPr>
              <a:t>Le </a:t>
            </a:r>
            <a:r>
              <a:rPr lang="fr-FR" sz="2000" b="1" dirty="0">
                <a:solidFill>
                  <a:schemeClr val="tx2"/>
                </a:solidFill>
              </a:rPr>
              <a:t>salarié</a:t>
            </a:r>
            <a:r>
              <a:rPr lang="fr-FR" sz="2000" dirty="0">
                <a:solidFill>
                  <a:schemeClr val="tx2"/>
                </a:solidFill>
              </a:rPr>
              <a:t> doit fournir les copies de :</a:t>
            </a:r>
          </a:p>
          <a:p>
            <a:r>
              <a:rPr lang="fr-FR" sz="2000" dirty="0">
                <a:solidFill>
                  <a:schemeClr val="tx2"/>
                </a:solidFill>
              </a:rPr>
              <a:t>Pièce d’identité</a:t>
            </a:r>
          </a:p>
          <a:p>
            <a:r>
              <a:rPr lang="fr-FR" sz="2000" dirty="0">
                <a:solidFill>
                  <a:schemeClr val="tx2"/>
                </a:solidFill>
              </a:rPr>
              <a:t>ATTESTATION de carte vitale (et non de la carte vitale)</a:t>
            </a:r>
          </a:p>
          <a:p>
            <a:r>
              <a:rPr lang="fr-FR" sz="2000" dirty="0">
                <a:solidFill>
                  <a:schemeClr val="tx2"/>
                </a:solidFill>
              </a:rPr>
              <a:t>Extrait de </a:t>
            </a:r>
            <a:r>
              <a:rPr lang="fr-FR" sz="2000" dirty="0" smtClean="0">
                <a:solidFill>
                  <a:schemeClr val="tx2"/>
                </a:solidFill>
              </a:rPr>
              <a:t>casier judiciaire n°3</a:t>
            </a:r>
            <a:endParaRPr lang="fr-FR" sz="2000" dirty="0">
              <a:solidFill>
                <a:schemeClr val="tx2"/>
              </a:solidFill>
            </a:endParaRPr>
          </a:p>
          <a:p>
            <a:r>
              <a:rPr lang="fr-FR" sz="2000" dirty="0">
                <a:solidFill>
                  <a:schemeClr val="tx2"/>
                </a:solidFill>
              </a:rPr>
              <a:t>Diplômes et attestations de formations suivies</a:t>
            </a:r>
          </a:p>
          <a:p>
            <a:r>
              <a:rPr lang="fr-FR" sz="2000" dirty="0">
                <a:solidFill>
                  <a:schemeClr val="tx2"/>
                </a:solidFill>
              </a:rPr>
              <a:t>CV</a:t>
            </a:r>
          </a:p>
          <a:p>
            <a:r>
              <a:rPr lang="fr-FR" sz="2000" dirty="0">
                <a:solidFill>
                  <a:schemeClr val="tx2"/>
                </a:solidFill>
              </a:rPr>
              <a:t>Certificat d’expérience professionnelle et/ou d’ancienneté EC</a:t>
            </a:r>
          </a:p>
          <a:p>
            <a:pPr marL="0" indent="0">
              <a:buNone/>
            </a:pPr>
            <a:endParaRPr lang="fr-FR" sz="2000" dirty="0" smtClean="0">
              <a:solidFill>
                <a:schemeClr val="tx2"/>
              </a:solidFill>
            </a:endParaRPr>
          </a:p>
          <a:p>
            <a:pPr marL="0" indent="0">
              <a:buNone/>
            </a:pPr>
            <a:r>
              <a:rPr lang="fr-FR" sz="2000" b="1" dirty="0" smtClean="0">
                <a:solidFill>
                  <a:schemeClr val="tx2"/>
                </a:solidFill>
              </a:rPr>
              <a:t>L’employeur</a:t>
            </a:r>
            <a:r>
              <a:rPr lang="fr-FR" sz="2000" dirty="0" smtClean="0">
                <a:solidFill>
                  <a:schemeClr val="tx2"/>
                </a:solidFill>
              </a:rPr>
              <a:t> quant à lui remet : </a:t>
            </a:r>
          </a:p>
          <a:p>
            <a:pPr lvl="0"/>
            <a:r>
              <a:rPr lang="fr-FR" sz="2000" dirty="0">
                <a:solidFill>
                  <a:schemeClr val="tx2"/>
                </a:solidFill>
              </a:rPr>
              <a:t>une notice d’information relative aux textes conventionnels qui lui sont applicables mentionnant leur lieu de consultation. La CPN SEP 2015 met à disposition un modèle de notice ;</a:t>
            </a:r>
          </a:p>
          <a:p>
            <a:pPr lvl="0"/>
            <a:r>
              <a:rPr lang="fr-FR" sz="2000" dirty="0">
                <a:solidFill>
                  <a:schemeClr val="tx2"/>
                </a:solidFill>
              </a:rPr>
              <a:t>la notice d’information rédigée par l’organisme-assureur relative au régime de prévoyance et à la « complémentaire santé » dont il bénéficie ; </a:t>
            </a:r>
          </a:p>
          <a:p>
            <a:pPr lvl="0"/>
            <a:r>
              <a:rPr lang="fr-FR" sz="2000" dirty="0">
                <a:solidFill>
                  <a:schemeClr val="tx2"/>
                </a:solidFill>
              </a:rPr>
              <a:t>une fiche de poste, évolutive et </a:t>
            </a:r>
            <a:r>
              <a:rPr lang="fr-FR" sz="2000" dirty="0" smtClean="0">
                <a:solidFill>
                  <a:schemeClr val="tx2"/>
                </a:solidFill>
              </a:rPr>
              <a:t>non-contractuelle</a:t>
            </a:r>
          </a:p>
        </p:txBody>
      </p:sp>
      <p:grpSp>
        <p:nvGrpSpPr>
          <p:cNvPr id="4" name="Group 12"/>
          <p:cNvGrpSpPr>
            <a:grpSpLocks/>
          </p:cNvGrpSpPr>
          <p:nvPr/>
        </p:nvGrpSpPr>
        <p:grpSpPr bwMode="auto">
          <a:xfrm>
            <a:off x="0" y="-27384"/>
            <a:ext cx="9144000" cy="404663"/>
            <a:chOff x="0" y="0"/>
            <a:chExt cx="11904" cy="1417"/>
          </a:xfrm>
        </p:grpSpPr>
        <p:sp>
          <p:nvSpPr>
            <p:cNvPr id="5"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6"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7"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8"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Tree>
    <p:extLst>
      <p:ext uri="{BB962C8B-B14F-4D97-AF65-F5344CB8AC3E}">
        <p14:creationId xmlns:p14="http://schemas.microsoft.com/office/powerpoint/2010/main" val="764717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pPr algn="l"/>
            <a:r>
              <a:rPr lang="fr-FR" sz="3400" b="1" dirty="0" smtClean="0">
                <a:solidFill>
                  <a:schemeClr val="tx2"/>
                </a:solidFill>
              </a:rPr>
              <a:t>2.4- Ancienneté</a:t>
            </a:r>
            <a:endParaRPr lang="fr-FR" sz="3400" b="1" dirty="0">
              <a:solidFill>
                <a:schemeClr val="tx2"/>
              </a:solidFill>
            </a:endParaRPr>
          </a:p>
        </p:txBody>
      </p:sp>
      <p:graphicFrame>
        <p:nvGraphicFramePr>
          <p:cNvPr id="4" name="Espace réservé du contenu 3"/>
          <p:cNvGraphicFramePr>
            <a:graphicFrameLocks noGrp="1"/>
          </p:cNvGraphicFramePr>
          <p:nvPr>
            <p:ph sz="quarter" idx="1"/>
            <p:extLst>
              <p:ext uri="{D42A27DB-BD31-4B8C-83A1-F6EECF244321}">
                <p14:modId xmlns:p14="http://schemas.microsoft.com/office/powerpoint/2010/main" val="73461618"/>
              </p:ext>
            </p:extLst>
          </p:nvPr>
        </p:nvGraphicFramePr>
        <p:xfrm>
          <a:off x="755576" y="1279623"/>
          <a:ext cx="7571184" cy="4789562"/>
        </p:xfrm>
        <a:graphic>
          <a:graphicData uri="http://schemas.openxmlformats.org/drawingml/2006/table">
            <a:tbl>
              <a:tblPr firstRow="1" bandRow="1">
                <a:tableStyleId>{5C22544A-7EE6-4342-B048-85BDC9FD1C3A}</a:tableStyleId>
              </a:tblPr>
              <a:tblGrid>
                <a:gridCol w="2160240"/>
                <a:gridCol w="2887216"/>
                <a:gridCol w="2523728"/>
              </a:tblGrid>
              <a:tr h="823497">
                <a:tc>
                  <a:txBody>
                    <a:bodyPr/>
                    <a:lstStyle/>
                    <a:p>
                      <a:pPr algn="ctr"/>
                      <a:r>
                        <a:rPr lang="fr-FR" dirty="0" smtClean="0"/>
                        <a:t>Strate de rattachement du poste</a:t>
                      </a:r>
                      <a:endParaRPr lang="fr-FR" dirty="0"/>
                    </a:p>
                  </a:txBody>
                  <a:tcPr anchor="ctr"/>
                </a:tc>
                <a:tc>
                  <a:txBody>
                    <a:bodyPr/>
                    <a:lstStyle/>
                    <a:p>
                      <a:pPr algn="ctr"/>
                      <a:r>
                        <a:rPr lang="fr-FR" dirty="0" smtClean="0"/>
                        <a:t>Points attribués au titre de</a:t>
                      </a:r>
                      <a:r>
                        <a:rPr lang="fr-FR" baseline="0" dirty="0" smtClean="0"/>
                        <a:t> l’ancienneté</a:t>
                      </a:r>
                      <a:endParaRPr lang="fr-FR" dirty="0"/>
                    </a:p>
                  </a:txBody>
                  <a:tcPr anchor="ctr"/>
                </a:tc>
                <a:tc>
                  <a:txBody>
                    <a:bodyPr/>
                    <a:lstStyle/>
                    <a:p>
                      <a:pPr algn="ctr"/>
                      <a:r>
                        <a:rPr lang="fr-FR" dirty="0" smtClean="0"/>
                        <a:t>Ce qui change</a:t>
                      </a:r>
                      <a:endParaRPr lang="fr-FR" dirty="0"/>
                    </a:p>
                  </a:txBody>
                  <a:tcPr anchor="ctr"/>
                </a:tc>
              </a:tr>
              <a:tr h="891227">
                <a:tc>
                  <a:txBody>
                    <a:bodyPr/>
                    <a:lstStyle/>
                    <a:p>
                      <a:pPr algn="ctr"/>
                      <a:endParaRPr lang="fr-FR" dirty="0" smtClean="0">
                        <a:solidFill>
                          <a:schemeClr val="tx2"/>
                        </a:solidFill>
                      </a:endParaRPr>
                    </a:p>
                    <a:p>
                      <a:pPr algn="ctr"/>
                      <a:r>
                        <a:rPr lang="fr-FR" dirty="0" smtClean="0">
                          <a:solidFill>
                            <a:schemeClr val="tx2"/>
                          </a:solidFill>
                        </a:rPr>
                        <a:t>Strate I</a:t>
                      </a:r>
                      <a:endParaRPr lang="fr-FR" dirty="0">
                        <a:solidFill>
                          <a:schemeClr val="tx2"/>
                        </a:solidFill>
                      </a:endParaRPr>
                    </a:p>
                  </a:txBody>
                  <a:tcPr anchor="ctr"/>
                </a:tc>
                <a:tc>
                  <a:txBody>
                    <a:bodyPr/>
                    <a:lstStyle/>
                    <a:p>
                      <a:pPr algn="just"/>
                      <a:r>
                        <a:rPr lang="fr-FR" dirty="0" smtClean="0">
                          <a:solidFill>
                            <a:schemeClr val="tx2"/>
                          </a:solidFill>
                        </a:rPr>
                        <a:t>6 points sur</a:t>
                      </a:r>
                      <a:r>
                        <a:rPr lang="fr-FR" baseline="0" dirty="0" smtClean="0">
                          <a:solidFill>
                            <a:schemeClr val="tx2"/>
                          </a:solidFill>
                        </a:rPr>
                        <a:t> l’ensemble de la carrière dès la 2</a:t>
                      </a:r>
                      <a:r>
                        <a:rPr lang="fr-FR" baseline="30000" dirty="0" smtClean="0">
                          <a:solidFill>
                            <a:schemeClr val="tx2"/>
                          </a:solidFill>
                        </a:rPr>
                        <a:t>ème</a:t>
                      </a:r>
                      <a:r>
                        <a:rPr lang="fr-FR" baseline="0" dirty="0" smtClean="0">
                          <a:solidFill>
                            <a:schemeClr val="tx2"/>
                          </a:solidFill>
                        </a:rPr>
                        <a:t> année</a:t>
                      </a:r>
                    </a:p>
                  </a:txBody>
                  <a:tcPr anchor="ctr"/>
                </a:tc>
                <a:tc>
                  <a:txBody>
                    <a:bodyPr/>
                    <a:lstStyle/>
                    <a:p>
                      <a:pPr algn="just"/>
                      <a:r>
                        <a:rPr lang="fr-FR" baseline="0" dirty="0" smtClean="0">
                          <a:solidFill>
                            <a:srgbClr val="FF0000"/>
                          </a:solidFill>
                        </a:rPr>
                        <a:t>INCHANGÉ</a:t>
                      </a:r>
                    </a:p>
                    <a:p>
                      <a:pPr algn="just"/>
                      <a:r>
                        <a:rPr lang="fr-FR" baseline="0" dirty="0" smtClean="0">
                          <a:solidFill>
                            <a:schemeClr val="tx2"/>
                          </a:solidFill>
                        </a:rPr>
                        <a:t>(12 mois + 1 jour)</a:t>
                      </a:r>
                    </a:p>
                  </a:txBody>
                  <a:tcPr anchor="ctr"/>
                </a:tc>
              </a:tr>
              <a:tr h="1034768">
                <a:tc>
                  <a:txBody>
                    <a:bodyPr/>
                    <a:lstStyle/>
                    <a:p>
                      <a:pPr algn="ctr"/>
                      <a:r>
                        <a:rPr lang="fr-FR" dirty="0" smtClean="0">
                          <a:solidFill>
                            <a:schemeClr val="tx2"/>
                          </a:solidFill>
                        </a:rPr>
                        <a:t>Strate II</a:t>
                      </a:r>
                      <a:endParaRPr lang="fr-FR" dirty="0">
                        <a:solidFill>
                          <a:schemeClr val="tx2"/>
                        </a:solidFill>
                      </a:endParaRPr>
                    </a:p>
                  </a:txBody>
                  <a:tcPr anchor="ctr"/>
                </a:tc>
                <a:tc>
                  <a:txBody>
                    <a:bodyPr/>
                    <a:lstStyle/>
                    <a:p>
                      <a:pPr algn="just"/>
                      <a:r>
                        <a:rPr lang="fr-FR" dirty="0" smtClean="0">
                          <a:solidFill>
                            <a:schemeClr val="tx2"/>
                          </a:solidFill>
                        </a:rPr>
                        <a:t>5 points </a:t>
                      </a:r>
                      <a:r>
                        <a:rPr lang="fr-FR" dirty="0" smtClean="0">
                          <a:solidFill>
                            <a:srgbClr val="FF0000"/>
                          </a:solidFill>
                        </a:rPr>
                        <a:t>sur l’ensemble de la carrière dès la 2ème année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rgbClr val="FF0000"/>
                          </a:solidFill>
                          <a:effectLst/>
                          <a:latin typeface="+mn-lt"/>
                          <a:ea typeface="+mn-ea"/>
                          <a:cs typeface="+mn-cs"/>
                        </a:rPr>
                        <a:t>Auparavant sur 34 ans</a:t>
                      </a:r>
                    </a:p>
                  </a:txBody>
                  <a:tcPr anchor="ctr"/>
                </a:tc>
              </a:tr>
              <a:tr h="891227">
                <a:tc>
                  <a:txBody>
                    <a:bodyPr/>
                    <a:lstStyle/>
                    <a:p>
                      <a:pPr algn="ctr"/>
                      <a:r>
                        <a:rPr lang="fr-FR" dirty="0" smtClean="0">
                          <a:solidFill>
                            <a:schemeClr val="tx2"/>
                          </a:solidFill>
                        </a:rPr>
                        <a:t>Strate III</a:t>
                      </a:r>
                      <a:endParaRPr lang="fr-FR" dirty="0">
                        <a:solidFill>
                          <a:schemeClr val="tx2"/>
                        </a:solidFill>
                      </a:endParaRPr>
                    </a:p>
                  </a:txBody>
                  <a:tcPr anchor="ctr"/>
                </a:tc>
                <a:tc>
                  <a:txBody>
                    <a:bodyPr/>
                    <a:lstStyle/>
                    <a:p>
                      <a:pPr marL="0" algn="just" defTabSz="914400" rtl="0" eaLnBrk="1" latinLnBrk="0" hangingPunct="1"/>
                      <a:r>
                        <a:rPr lang="fr-FR" dirty="0" smtClean="0">
                          <a:solidFill>
                            <a:schemeClr val="tx2"/>
                          </a:solidFill>
                        </a:rPr>
                        <a:t>5 points sur </a:t>
                      </a:r>
                      <a:r>
                        <a:rPr lang="fr-FR" sz="1800" kern="1200" dirty="0" smtClean="0">
                          <a:solidFill>
                            <a:srgbClr val="FF0000"/>
                          </a:solidFill>
                          <a:latin typeface="+mn-lt"/>
                          <a:ea typeface="+mn-ea"/>
                          <a:cs typeface="+mn-cs"/>
                        </a:rPr>
                        <a:t>34 ans dès la 3ème année soit un maximum de 170 points</a:t>
                      </a:r>
                      <a:endParaRPr lang="fr-FR" sz="1800" kern="1200" dirty="0">
                        <a:solidFill>
                          <a:srgbClr val="FF0000"/>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rgbClr val="FF0000"/>
                          </a:solidFill>
                          <a:effectLst/>
                          <a:latin typeface="+mn-lt"/>
                          <a:ea typeface="+mn-ea"/>
                          <a:cs typeface="+mn-cs"/>
                        </a:rPr>
                        <a:t>Auparavant sur 32 ans</a:t>
                      </a:r>
                    </a:p>
                    <a:p>
                      <a:pPr algn="l"/>
                      <a:r>
                        <a:rPr lang="fr-FR" dirty="0" smtClean="0">
                          <a:solidFill>
                            <a:srgbClr val="FF0000"/>
                          </a:solidFill>
                        </a:rPr>
                        <a:t> avec un plafond à 160 points</a:t>
                      </a:r>
                      <a:endParaRPr lang="fr-FR" dirty="0">
                        <a:solidFill>
                          <a:srgbClr val="FF0000"/>
                        </a:solidFill>
                      </a:endParaRPr>
                    </a:p>
                  </a:txBody>
                  <a:tcPr anchor="ctr"/>
                </a:tc>
              </a:tr>
              <a:tr h="1034768">
                <a:tc>
                  <a:txBody>
                    <a:bodyPr/>
                    <a:lstStyle/>
                    <a:p>
                      <a:pPr algn="ctr"/>
                      <a:r>
                        <a:rPr lang="fr-FR" dirty="0" smtClean="0">
                          <a:solidFill>
                            <a:schemeClr val="tx2"/>
                          </a:solidFill>
                        </a:rPr>
                        <a:t>Strate IV</a:t>
                      </a:r>
                      <a:endParaRPr lang="fr-FR" dirty="0">
                        <a:solidFill>
                          <a:schemeClr val="tx2"/>
                        </a:solidFill>
                      </a:endParaRPr>
                    </a:p>
                  </a:txBody>
                  <a:tcPr anchor="ctr"/>
                </a:tc>
                <a:tc>
                  <a:txBody>
                    <a:bodyPr/>
                    <a:lstStyle/>
                    <a:p>
                      <a:pPr marL="0" algn="just" defTabSz="914400" rtl="0" eaLnBrk="1" latinLnBrk="0" hangingPunct="1"/>
                      <a:r>
                        <a:rPr lang="fr-FR" dirty="0" smtClean="0">
                          <a:solidFill>
                            <a:schemeClr val="tx2"/>
                          </a:solidFill>
                        </a:rPr>
                        <a:t>5 points sur </a:t>
                      </a:r>
                      <a:r>
                        <a:rPr lang="fr-FR" dirty="0" smtClean="0">
                          <a:solidFill>
                            <a:srgbClr val="FF0000"/>
                          </a:solidFill>
                        </a:rPr>
                        <a:t>3</a:t>
                      </a:r>
                      <a:r>
                        <a:rPr lang="fr-FR" sz="1800" kern="1200" dirty="0" smtClean="0">
                          <a:solidFill>
                            <a:srgbClr val="FF0000"/>
                          </a:solidFill>
                          <a:latin typeface="+mn-lt"/>
                          <a:ea typeface="+mn-ea"/>
                          <a:cs typeface="+mn-cs"/>
                        </a:rPr>
                        <a:t>2 ans dès la 4ème année soit un maximum de 160 points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rgbClr val="FF0000"/>
                          </a:solidFill>
                          <a:effectLst/>
                          <a:latin typeface="+mn-lt"/>
                          <a:ea typeface="+mn-ea"/>
                          <a:cs typeface="+mn-cs"/>
                        </a:rPr>
                        <a:t>Auparavant sur 30 ans</a:t>
                      </a:r>
                    </a:p>
                    <a:p>
                      <a:pPr algn="l"/>
                      <a:r>
                        <a:rPr lang="fr-FR" dirty="0" smtClean="0">
                          <a:solidFill>
                            <a:srgbClr val="FF0000"/>
                          </a:solidFill>
                        </a:rPr>
                        <a:t> avec un plafond à 150 points</a:t>
                      </a:r>
                    </a:p>
                  </a:txBody>
                  <a:tcPr anchor="ctr"/>
                </a:tc>
              </a:tr>
            </a:tbl>
          </a:graphicData>
        </a:graphic>
      </p:graphicFrame>
      <p:sp>
        <p:nvSpPr>
          <p:cNvPr id="6" name="Espace réservé du numéro de diapositive 5"/>
          <p:cNvSpPr>
            <a:spLocks noGrp="1"/>
          </p:cNvSpPr>
          <p:nvPr>
            <p:ph type="sldNum" sz="quarter" idx="12"/>
          </p:nvPr>
        </p:nvSpPr>
        <p:spPr/>
        <p:txBody>
          <a:bodyPr/>
          <a:lstStyle/>
          <a:p>
            <a:fld id="{12582EA2-1BE0-4248-B2CC-4FA0A896D585}" type="slidenum">
              <a:rPr lang="fr-FR" smtClean="0"/>
              <a:t>12</a:t>
            </a:fld>
            <a:endParaRPr lang="fr-FR"/>
          </a:p>
        </p:txBody>
      </p:sp>
      <p:grpSp>
        <p:nvGrpSpPr>
          <p:cNvPr id="5" name="Group 12"/>
          <p:cNvGrpSpPr>
            <a:grpSpLocks/>
          </p:cNvGrpSpPr>
          <p:nvPr/>
        </p:nvGrpSpPr>
        <p:grpSpPr bwMode="auto">
          <a:xfrm>
            <a:off x="0" y="-27384"/>
            <a:ext cx="9144000" cy="404663"/>
            <a:chOff x="0" y="0"/>
            <a:chExt cx="11904" cy="1417"/>
          </a:xfrm>
        </p:grpSpPr>
        <p:sp>
          <p:nvSpPr>
            <p:cNvPr id="7"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8"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9"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10"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Tree>
    <p:extLst>
      <p:ext uri="{BB962C8B-B14F-4D97-AF65-F5344CB8AC3E}">
        <p14:creationId xmlns:p14="http://schemas.microsoft.com/office/powerpoint/2010/main" val="37189648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pPr algn="l"/>
            <a:r>
              <a:rPr lang="fr-FR" sz="3400" b="1" dirty="0" smtClean="0">
                <a:solidFill>
                  <a:schemeClr val="tx2"/>
                </a:solidFill>
              </a:rPr>
              <a:t>2.5- Temps </a:t>
            </a:r>
            <a:r>
              <a:rPr lang="fr-FR" sz="3400" b="1" dirty="0">
                <a:solidFill>
                  <a:schemeClr val="tx2"/>
                </a:solidFill>
              </a:rPr>
              <a:t>de travail et congés payés (1/2)</a:t>
            </a:r>
          </a:p>
        </p:txBody>
      </p:sp>
      <p:sp>
        <p:nvSpPr>
          <p:cNvPr id="3" name="Espace réservé du numéro de diapositive 2"/>
          <p:cNvSpPr>
            <a:spLocks noGrp="1"/>
          </p:cNvSpPr>
          <p:nvPr>
            <p:ph type="sldNum" sz="quarter" idx="12"/>
          </p:nvPr>
        </p:nvSpPr>
        <p:spPr/>
        <p:txBody>
          <a:bodyPr/>
          <a:lstStyle/>
          <a:p>
            <a:fld id="{12582EA2-1BE0-4248-B2CC-4FA0A896D585}" type="slidenum">
              <a:rPr lang="fr-FR" smtClean="0"/>
              <a:t>13</a:t>
            </a:fld>
            <a:endParaRPr lang="fr-FR"/>
          </a:p>
        </p:txBody>
      </p:sp>
      <p:sp>
        <p:nvSpPr>
          <p:cNvPr id="4" name="Espace réservé du contenu 3"/>
          <p:cNvSpPr>
            <a:spLocks noGrp="1"/>
          </p:cNvSpPr>
          <p:nvPr>
            <p:ph sz="quarter" idx="1"/>
          </p:nvPr>
        </p:nvSpPr>
        <p:spPr/>
        <p:txBody>
          <a:bodyPr>
            <a:normAutofit/>
          </a:bodyPr>
          <a:lstStyle/>
          <a:p>
            <a:pPr algn="just"/>
            <a:r>
              <a:rPr lang="fr-FR" sz="2000" dirty="0">
                <a:solidFill>
                  <a:schemeClr val="tx2"/>
                </a:solidFill>
              </a:rPr>
              <a:t>Pour les postes d’employés et d’agents de maîtrise, le temps de rattachement dépend de la composition du poste,</a:t>
            </a:r>
          </a:p>
          <a:p>
            <a:pPr algn="just"/>
            <a:endParaRPr lang="fr-FR" sz="2000" dirty="0" smtClean="0">
              <a:solidFill>
                <a:schemeClr val="tx2"/>
              </a:solidFill>
            </a:endParaRPr>
          </a:p>
          <a:p>
            <a:pPr algn="just"/>
            <a:r>
              <a:rPr lang="fr-FR" sz="2000" dirty="0" smtClean="0">
                <a:solidFill>
                  <a:schemeClr val="tx2"/>
                </a:solidFill>
              </a:rPr>
              <a:t>A compter du 1</a:t>
            </a:r>
            <a:r>
              <a:rPr lang="fr-FR" sz="2000" baseline="30000" dirty="0" smtClean="0">
                <a:solidFill>
                  <a:schemeClr val="tx2"/>
                </a:solidFill>
              </a:rPr>
              <a:t>er</a:t>
            </a:r>
            <a:r>
              <a:rPr lang="fr-FR" sz="2000" dirty="0" smtClean="0">
                <a:solidFill>
                  <a:schemeClr val="tx2"/>
                </a:solidFill>
              </a:rPr>
              <a:t> septembre 2015, 2 temps de travail pour tous les salariés relevant de la CC SEP :</a:t>
            </a:r>
          </a:p>
          <a:p>
            <a:pPr lvl="1" algn="just"/>
            <a:r>
              <a:rPr lang="fr-FR" sz="2000" dirty="0" smtClean="0">
                <a:solidFill>
                  <a:srgbClr val="FF0000"/>
                </a:solidFill>
              </a:rPr>
              <a:t>1470 heures annuelles effectives / 51 jours ouvrables de CP,</a:t>
            </a:r>
          </a:p>
          <a:p>
            <a:pPr lvl="1" algn="just"/>
            <a:r>
              <a:rPr lang="fr-FR" sz="2000" dirty="0" smtClean="0">
                <a:solidFill>
                  <a:srgbClr val="FF0000"/>
                </a:solidFill>
              </a:rPr>
              <a:t>1558 heures annuelles effectives / 36 jours ouvrables de CP,</a:t>
            </a:r>
          </a:p>
          <a:p>
            <a:pPr marL="0" indent="0" algn="just">
              <a:buNone/>
            </a:pPr>
            <a:endParaRPr lang="fr-FR" sz="2000" dirty="0" smtClean="0">
              <a:solidFill>
                <a:schemeClr val="tx2"/>
              </a:solidFill>
            </a:endParaRPr>
          </a:p>
          <a:p>
            <a:pPr lvl="0" algn="just">
              <a:buClr>
                <a:srgbClr val="727CA3"/>
              </a:buClr>
            </a:pPr>
            <a:r>
              <a:rPr lang="fr-FR" sz="2000" dirty="0">
                <a:solidFill>
                  <a:schemeClr val="tx2"/>
                </a:solidFill>
              </a:rPr>
              <a:t>Pas de </a:t>
            </a:r>
            <a:r>
              <a:rPr lang="fr-FR" sz="2000" dirty="0" err="1">
                <a:solidFill>
                  <a:schemeClr val="tx2"/>
                </a:solidFill>
              </a:rPr>
              <a:t>proratisation</a:t>
            </a:r>
            <a:r>
              <a:rPr lang="fr-FR" sz="2000" dirty="0">
                <a:solidFill>
                  <a:schemeClr val="tx2"/>
                </a:solidFill>
              </a:rPr>
              <a:t>, </a:t>
            </a:r>
            <a:r>
              <a:rPr lang="fr-FR" sz="2000" dirty="0" smtClean="0">
                <a:solidFill>
                  <a:schemeClr val="tx2"/>
                </a:solidFill>
              </a:rPr>
              <a:t> application </a:t>
            </a:r>
            <a:r>
              <a:rPr lang="fr-FR" sz="2000" dirty="0">
                <a:solidFill>
                  <a:schemeClr val="tx2"/>
                </a:solidFill>
              </a:rPr>
              <a:t>d’un seul temps de travail de </a:t>
            </a:r>
            <a:r>
              <a:rPr lang="fr-FR" sz="2000" dirty="0" smtClean="0">
                <a:solidFill>
                  <a:schemeClr val="tx2"/>
                </a:solidFill>
              </a:rPr>
              <a:t>référence pour chaque poste,</a:t>
            </a:r>
          </a:p>
          <a:p>
            <a:pPr marL="0" lvl="0" indent="0" algn="just">
              <a:buClr>
                <a:srgbClr val="727CA3"/>
              </a:buClr>
              <a:buNone/>
            </a:pPr>
            <a:endParaRPr lang="fr-FR" sz="2000" dirty="0">
              <a:solidFill>
                <a:schemeClr val="tx2"/>
              </a:solidFill>
            </a:endParaRPr>
          </a:p>
          <a:p>
            <a:pPr algn="just"/>
            <a:r>
              <a:rPr lang="fr-FR" sz="2000" dirty="0">
                <a:solidFill>
                  <a:schemeClr val="tx2"/>
                </a:solidFill>
              </a:rPr>
              <a:t>Les postes de cadres sont tous sur la référence 1558h</a:t>
            </a:r>
            <a:r>
              <a:rPr lang="fr-FR" sz="2000" dirty="0" smtClean="0">
                <a:solidFill>
                  <a:schemeClr val="tx2"/>
                </a:solidFill>
              </a:rPr>
              <a:t>,</a:t>
            </a:r>
          </a:p>
          <a:p>
            <a:pPr>
              <a:buFontTx/>
              <a:buChar char="-"/>
            </a:pPr>
            <a:endParaRPr lang="fr-FR" sz="2000" dirty="0">
              <a:solidFill>
                <a:schemeClr val="tx2"/>
              </a:solidFill>
            </a:endParaRPr>
          </a:p>
          <a:p>
            <a:pPr marL="0" indent="0">
              <a:buNone/>
            </a:pPr>
            <a:endParaRPr lang="fr-FR" sz="2000" dirty="0">
              <a:solidFill>
                <a:schemeClr val="tx2"/>
              </a:solidFill>
            </a:endParaRPr>
          </a:p>
        </p:txBody>
      </p:sp>
      <p:grpSp>
        <p:nvGrpSpPr>
          <p:cNvPr id="5" name="Group 12"/>
          <p:cNvGrpSpPr>
            <a:grpSpLocks/>
          </p:cNvGrpSpPr>
          <p:nvPr/>
        </p:nvGrpSpPr>
        <p:grpSpPr bwMode="auto">
          <a:xfrm>
            <a:off x="0" y="-27384"/>
            <a:ext cx="9144000" cy="404663"/>
            <a:chOff x="0" y="0"/>
            <a:chExt cx="11904" cy="1417"/>
          </a:xfrm>
        </p:grpSpPr>
        <p:sp>
          <p:nvSpPr>
            <p:cNvPr id="6"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7"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8"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9"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Tree>
    <p:extLst>
      <p:ext uri="{BB962C8B-B14F-4D97-AF65-F5344CB8AC3E}">
        <p14:creationId xmlns:p14="http://schemas.microsoft.com/office/powerpoint/2010/main" val="42025509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pPr algn="l"/>
            <a:r>
              <a:rPr lang="fr-FR" sz="3400" b="1" dirty="0" smtClean="0">
                <a:solidFill>
                  <a:schemeClr val="tx2"/>
                </a:solidFill>
              </a:rPr>
              <a:t>2.5- Temps </a:t>
            </a:r>
            <a:r>
              <a:rPr lang="fr-FR" sz="3400" b="1" dirty="0">
                <a:solidFill>
                  <a:schemeClr val="tx2"/>
                </a:solidFill>
              </a:rPr>
              <a:t>de travail et congés payés (2/2)</a:t>
            </a:r>
          </a:p>
        </p:txBody>
      </p:sp>
      <p:sp>
        <p:nvSpPr>
          <p:cNvPr id="3" name="Espace réservé du numéro de diapositive 2"/>
          <p:cNvSpPr>
            <a:spLocks noGrp="1"/>
          </p:cNvSpPr>
          <p:nvPr>
            <p:ph type="sldNum" sz="quarter" idx="12"/>
          </p:nvPr>
        </p:nvSpPr>
        <p:spPr/>
        <p:txBody>
          <a:bodyPr/>
          <a:lstStyle/>
          <a:p>
            <a:fld id="{12582EA2-1BE0-4248-B2CC-4FA0A896D585}" type="slidenum">
              <a:rPr lang="fr-FR" smtClean="0"/>
              <a:t>14</a:t>
            </a:fld>
            <a:endParaRPr lang="fr-FR"/>
          </a:p>
        </p:txBody>
      </p:sp>
      <p:sp>
        <p:nvSpPr>
          <p:cNvPr id="4" name="Espace réservé du contenu 3"/>
          <p:cNvSpPr>
            <a:spLocks noGrp="1"/>
          </p:cNvSpPr>
          <p:nvPr>
            <p:ph sz="quarter" idx="1"/>
          </p:nvPr>
        </p:nvSpPr>
        <p:spPr/>
        <p:txBody>
          <a:bodyPr>
            <a:noAutofit/>
          </a:bodyPr>
          <a:lstStyle/>
          <a:p>
            <a:pPr algn="just"/>
            <a:r>
              <a:rPr lang="fr-FR" sz="2000" dirty="0" smtClean="0">
                <a:solidFill>
                  <a:schemeClr val="tx2"/>
                </a:solidFill>
              </a:rPr>
              <a:t>Un référentiel composé de 80 fonctions,</a:t>
            </a:r>
          </a:p>
          <a:p>
            <a:pPr algn="just"/>
            <a:endParaRPr lang="fr-FR" sz="2000" dirty="0" smtClean="0">
              <a:solidFill>
                <a:schemeClr val="tx2"/>
              </a:solidFill>
            </a:endParaRPr>
          </a:p>
          <a:p>
            <a:pPr algn="just"/>
            <a:r>
              <a:rPr lang="fr-FR" sz="2000" dirty="0" smtClean="0">
                <a:solidFill>
                  <a:schemeClr val="tx2"/>
                </a:solidFill>
              </a:rPr>
              <a:t>Chaque fonction renvoie à un nombre de jours ouvrables de congés payés de référence (51 ou 36),</a:t>
            </a:r>
          </a:p>
          <a:p>
            <a:pPr algn="just"/>
            <a:endParaRPr lang="fr-FR" sz="2000" dirty="0" smtClean="0">
              <a:solidFill>
                <a:schemeClr val="tx2"/>
              </a:solidFill>
            </a:endParaRPr>
          </a:p>
          <a:p>
            <a:pPr algn="just"/>
            <a:r>
              <a:rPr lang="fr-FR" sz="2000" dirty="0" smtClean="0">
                <a:solidFill>
                  <a:srgbClr val="FF0000"/>
                </a:solidFill>
              </a:rPr>
              <a:t>Si le poste est composé à plus de 35% de son temps de travail par des fonctions ouvrant droit à 51 jours de CP, alors le salarié bénéficie de 51 jours de CP pour une référence annuelle effective à temps complet de 1470h </a:t>
            </a:r>
            <a:r>
              <a:rPr lang="fr-FR" sz="2000" b="1" dirty="0" smtClean="0">
                <a:solidFill>
                  <a:srgbClr val="FF0000"/>
                </a:solidFill>
              </a:rPr>
              <a:t>= pas de </a:t>
            </a:r>
            <a:r>
              <a:rPr lang="fr-FR" sz="2000" b="1" dirty="0" err="1" smtClean="0">
                <a:solidFill>
                  <a:srgbClr val="FF0000"/>
                </a:solidFill>
              </a:rPr>
              <a:t>proratisation</a:t>
            </a:r>
            <a:r>
              <a:rPr lang="fr-FR" sz="2000" b="1" dirty="0" smtClean="0">
                <a:solidFill>
                  <a:srgbClr val="FF0000"/>
                </a:solidFill>
              </a:rPr>
              <a:t> </a:t>
            </a:r>
          </a:p>
          <a:p>
            <a:pPr algn="just"/>
            <a:endParaRPr lang="fr-FR" sz="2000" dirty="0" smtClean="0">
              <a:solidFill>
                <a:schemeClr val="tx2"/>
              </a:solidFill>
            </a:endParaRPr>
          </a:p>
          <a:p>
            <a:pPr algn="just"/>
            <a:r>
              <a:rPr lang="fr-FR" sz="2000" dirty="0" smtClean="0">
                <a:solidFill>
                  <a:schemeClr val="tx2"/>
                </a:solidFill>
              </a:rPr>
              <a:t>Si le poste est composé à 65% et plus de son temps de travail par des fonctions ouvrant droit à 36 jours de CP, alors le salarié bénéficie de 36 jours de CP pour une référence annuelle effective temps complet de 1558h</a:t>
            </a:r>
            <a:r>
              <a:rPr lang="fr-FR" sz="2000" b="1" dirty="0">
                <a:solidFill>
                  <a:srgbClr val="FF0000"/>
                </a:solidFill>
              </a:rPr>
              <a:t> = pas de </a:t>
            </a:r>
            <a:r>
              <a:rPr lang="fr-FR" sz="2000" b="1" dirty="0" err="1">
                <a:solidFill>
                  <a:srgbClr val="FF0000"/>
                </a:solidFill>
              </a:rPr>
              <a:t>proratisation</a:t>
            </a:r>
            <a:r>
              <a:rPr lang="fr-FR" sz="2000" b="1" dirty="0">
                <a:solidFill>
                  <a:srgbClr val="FF0000"/>
                </a:solidFill>
              </a:rPr>
              <a:t> </a:t>
            </a:r>
            <a:endParaRPr lang="fr-FR" sz="2000" dirty="0" smtClean="0">
              <a:solidFill>
                <a:schemeClr val="tx2"/>
              </a:solidFill>
            </a:endParaRPr>
          </a:p>
        </p:txBody>
      </p:sp>
      <p:grpSp>
        <p:nvGrpSpPr>
          <p:cNvPr id="5" name="Group 12"/>
          <p:cNvGrpSpPr>
            <a:grpSpLocks/>
          </p:cNvGrpSpPr>
          <p:nvPr/>
        </p:nvGrpSpPr>
        <p:grpSpPr bwMode="auto">
          <a:xfrm>
            <a:off x="0" y="-27384"/>
            <a:ext cx="9144000" cy="404663"/>
            <a:chOff x="0" y="0"/>
            <a:chExt cx="11904" cy="1417"/>
          </a:xfrm>
        </p:grpSpPr>
        <p:sp>
          <p:nvSpPr>
            <p:cNvPr id="6"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7"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8"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9"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Tree>
    <p:extLst>
      <p:ext uri="{BB962C8B-B14F-4D97-AF65-F5344CB8AC3E}">
        <p14:creationId xmlns:p14="http://schemas.microsoft.com/office/powerpoint/2010/main" val="36284006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pPr algn="l"/>
            <a:r>
              <a:rPr lang="fr-FR" sz="3400" b="1" dirty="0" smtClean="0">
                <a:solidFill>
                  <a:schemeClr val="tx2"/>
                </a:solidFill>
              </a:rPr>
              <a:t>2.6- Accord </a:t>
            </a:r>
            <a:r>
              <a:rPr lang="fr-FR" sz="3400" b="1" dirty="0">
                <a:solidFill>
                  <a:schemeClr val="tx2"/>
                </a:solidFill>
              </a:rPr>
              <a:t>salarial </a:t>
            </a:r>
            <a:r>
              <a:rPr lang="fr-FR" sz="3400" b="1" dirty="0" smtClean="0">
                <a:solidFill>
                  <a:schemeClr val="tx2"/>
                </a:solidFill>
              </a:rPr>
              <a:t>+ </a:t>
            </a:r>
            <a:r>
              <a:rPr lang="fr-FR" sz="3400" b="1" dirty="0">
                <a:solidFill>
                  <a:schemeClr val="tx2"/>
                </a:solidFill>
              </a:rPr>
              <a:t>1%</a:t>
            </a:r>
          </a:p>
        </p:txBody>
      </p:sp>
      <p:sp>
        <p:nvSpPr>
          <p:cNvPr id="3" name="Espace réservé du numéro de diapositive 2"/>
          <p:cNvSpPr>
            <a:spLocks noGrp="1"/>
          </p:cNvSpPr>
          <p:nvPr>
            <p:ph type="sldNum" sz="quarter" idx="12"/>
          </p:nvPr>
        </p:nvSpPr>
        <p:spPr/>
        <p:txBody>
          <a:bodyPr/>
          <a:lstStyle/>
          <a:p>
            <a:fld id="{12582EA2-1BE0-4248-B2CC-4FA0A896D585}" type="slidenum">
              <a:rPr lang="fr-FR" smtClean="0"/>
              <a:t>15</a:t>
            </a:fld>
            <a:endParaRPr lang="fr-FR"/>
          </a:p>
        </p:txBody>
      </p:sp>
      <p:sp>
        <p:nvSpPr>
          <p:cNvPr id="4" name="Espace réservé du contenu 3"/>
          <p:cNvSpPr>
            <a:spLocks noGrp="1"/>
          </p:cNvSpPr>
          <p:nvPr>
            <p:ph sz="quarter" idx="1"/>
          </p:nvPr>
        </p:nvSpPr>
        <p:spPr/>
        <p:txBody>
          <a:bodyPr>
            <a:normAutofit fontScale="92500" lnSpcReduction="10000"/>
          </a:bodyPr>
          <a:lstStyle/>
          <a:p>
            <a:pPr algn="just"/>
            <a:r>
              <a:rPr lang="fr-FR" sz="2000" dirty="0" smtClean="0">
                <a:solidFill>
                  <a:schemeClr val="tx2"/>
                </a:solidFill>
              </a:rPr>
              <a:t>Les salariés qui bénéficiaient de 58 jours de CP en application de la CC PSAEE et qui bénéficient de 51 jours de CP en application de la CC SEP qui la remplace, ont droit à une indemnité de 1% de leur salaire exprimée en points,</a:t>
            </a:r>
          </a:p>
          <a:p>
            <a:pPr algn="just"/>
            <a:endParaRPr lang="fr-FR" sz="2000" dirty="0" smtClean="0">
              <a:solidFill>
                <a:schemeClr val="tx2"/>
              </a:solidFill>
            </a:endParaRPr>
          </a:p>
          <a:p>
            <a:pPr algn="just"/>
            <a:r>
              <a:rPr lang="fr-FR" sz="2000" dirty="0" smtClean="0">
                <a:solidFill>
                  <a:schemeClr val="tx2"/>
                </a:solidFill>
              </a:rPr>
              <a:t>Indemnité sur une ligne à part du bulletin de salaire: </a:t>
            </a:r>
          </a:p>
          <a:p>
            <a:pPr marL="457200" lvl="1" indent="0" algn="just">
              <a:buNone/>
            </a:pPr>
            <a:r>
              <a:rPr lang="fr-FR" sz="1600" dirty="0" smtClean="0">
                <a:solidFill>
                  <a:schemeClr val="tx2"/>
                </a:solidFill>
                <a:sym typeface="Wingdings"/>
              </a:rPr>
              <a:t> </a:t>
            </a:r>
            <a:r>
              <a:rPr lang="fr-FR" sz="1600" dirty="0" smtClean="0">
                <a:solidFill>
                  <a:schemeClr val="tx2"/>
                </a:solidFill>
              </a:rPr>
              <a:t>indemnité passage PSAEE-SEP 2015 </a:t>
            </a:r>
          </a:p>
          <a:p>
            <a:pPr algn="just"/>
            <a:endParaRPr lang="fr-FR" sz="2000" dirty="0" smtClean="0">
              <a:solidFill>
                <a:schemeClr val="tx2"/>
              </a:solidFill>
            </a:endParaRPr>
          </a:p>
          <a:p>
            <a:pPr algn="just"/>
            <a:r>
              <a:rPr lang="fr-FR" sz="2000" dirty="0" smtClean="0">
                <a:solidFill>
                  <a:schemeClr val="tx2"/>
                </a:solidFill>
              </a:rPr>
              <a:t>Calculée sur la rémunération brute des 12 mois précédant le 1-9-15,</a:t>
            </a:r>
          </a:p>
          <a:p>
            <a:pPr algn="just"/>
            <a:endParaRPr lang="fr-FR" sz="2000" dirty="0" smtClean="0">
              <a:solidFill>
                <a:schemeClr val="tx2"/>
              </a:solidFill>
            </a:endParaRPr>
          </a:p>
          <a:p>
            <a:pPr algn="just"/>
            <a:r>
              <a:rPr lang="fr-FR" sz="2000" dirty="0" smtClean="0">
                <a:solidFill>
                  <a:schemeClr val="tx2"/>
                </a:solidFill>
              </a:rPr>
              <a:t>Assiette de calcul intègre tous les éléments pérennes de rémunération soumis à charges (avantages en nature, heures complémentaires/supplémentaires…) mais pas les primes et donc pas les Indemnités journalières complémentaires etc. </a:t>
            </a:r>
          </a:p>
          <a:p>
            <a:pPr marL="0" indent="0" algn="just">
              <a:buNone/>
            </a:pPr>
            <a:r>
              <a:rPr lang="fr-FR" sz="2000" dirty="0">
                <a:solidFill>
                  <a:schemeClr val="tx2"/>
                </a:solidFill>
              </a:rPr>
              <a:t>	</a:t>
            </a:r>
            <a:r>
              <a:rPr lang="fr-FR" sz="2000" dirty="0" smtClean="0">
                <a:solidFill>
                  <a:schemeClr val="tx2"/>
                </a:solidFill>
                <a:sym typeface="Wingdings"/>
              </a:rPr>
              <a:t></a:t>
            </a:r>
            <a:r>
              <a:rPr lang="fr-FR" sz="2000" dirty="0" smtClean="0">
                <a:solidFill>
                  <a:schemeClr val="tx2"/>
                </a:solidFill>
              </a:rPr>
              <a:t>En revanche si salarié absent sur cette période = reconstitution du 	salaire comme s’il avait travaillé sur la période d’absence</a:t>
            </a:r>
            <a:endParaRPr lang="fr-FR" sz="2000" dirty="0">
              <a:solidFill>
                <a:schemeClr val="tx2"/>
              </a:solidFill>
            </a:endParaRPr>
          </a:p>
        </p:txBody>
      </p:sp>
      <p:grpSp>
        <p:nvGrpSpPr>
          <p:cNvPr id="5" name="Group 12"/>
          <p:cNvGrpSpPr>
            <a:grpSpLocks/>
          </p:cNvGrpSpPr>
          <p:nvPr/>
        </p:nvGrpSpPr>
        <p:grpSpPr bwMode="auto">
          <a:xfrm>
            <a:off x="0" y="-27384"/>
            <a:ext cx="9144000" cy="404663"/>
            <a:chOff x="0" y="0"/>
            <a:chExt cx="11904" cy="1417"/>
          </a:xfrm>
        </p:grpSpPr>
        <p:sp>
          <p:nvSpPr>
            <p:cNvPr id="6"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7"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8"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9"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
        <p:nvSpPr>
          <p:cNvPr id="10" name="ZoneTexte 9"/>
          <p:cNvSpPr txBox="1"/>
          <p:nvPr/>
        </p:nvSpPr>
        <p:spPr>
          <a:xfrm rot="20220575">
            <a:off x="5866933" y="827326"/>
            <a:ext cx="2376264" cy="477054"/>
          </a:xfrm>
          <a:prstGeom prst="rect">
            <a:avLst/>
          </a:prstGeom>
          <a:noFill/>
        </p:spPr>
        <p:txBody>
          <a:bodyPr wrap="square" rtlCol="0">
            <a:spAutoFit/>
          </a:bodyPr>
          <a:lstStyle/>
          <a:p>
            <a:r>
              <a:rPr lang="fr-FR" sz="2500" b="1" dirty="0" smtClean="0">
                <a:solidFill>
                  <a:schemeClr val="accent6"/>
                </a:solidFill>
              </a:rPr>
              <a:t>NOUVEAU</a:t>
            </a:r>
            <a:endParaRPr lang="fr-FR" sz="2500" b="1" dirty="0">
              <a:solidFill>
                <a:schemeClr val="accent6"/>
              </a:solidFill>
            </a:endParaRPr>
          </a:p>
        </p:txBody>
      </p:sp>
    </p:spTree>
    <p:extLst>
      <p:ext uri="{BB962C8B-B14F-4D97-AF65-F5344CB8AC3E}">
        <p14:creationId xmlns:p14="http://schemas.microsoft.com/office/powerpoint/2010/main" val="8739071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55000" lnSpcReduction="20000"/>
          </a:bodyPr>
          <a:lstStyle/>
          <a:p>
            <a:pPr marL="0" indent="0">
              <a:buNone/>
            </a:pPr>
            <a:r>
              <a:rPr lang="fr-FR" dirty="0" smtClean="0">
                <a:solidFill>
                  <a:schemeClr val="tx2"/>
                </a:solidFill>
              </a:rPr>
              <a:t>Le salaire à prendre en compte est le 1/12</a:t>
            </a:r>
            <a:r>
              <a:rPr lang="fr-FR" baseline="30000" dirty="0" smtClean="0">
                <a:solidFill>
                  <a:schemeClr val="tx2"/>
                </a:solidFill>
              </a:rPr>
              <a:t>ème</a:t>
            </a:r>
            <a:r>
              <a:rPr lang="fr-FR" dirty="0" smtClean="0">
                <a:solidFill>
                  <a:schemeClr val="tx2"/>
                </a:solidFill>
              </a:rPr>
              <a:t> de la rémunération perçue, </a:t>
            </a:r>
          </a:p>
          <a:p>
            <a:pPr marL="0" indent="0">
              <a:buNone/>
            </a:pPr>
            <a:r>
              <a:rPr lang="fr-FR" dirty="0" smtClean="0">
                <a:solidFill>
                  <a:schemeClr val="tx2"/>
                </a:solidFill>
              </a:rPr>
              <a:t>Par commodité nous avons choisi ce mode de calcul,</a:t>
            </a:r>
          </a:p>
          <a:p>
            <a:pPr marL="0" indent="0">
              <a:buNone/>
            </a:pPr>
            <a:endParaRPr lang="fr-FR" u="sng" dirty="0" smtClean="0">
              <a:solidFill>
                <a:schemeClr val="tx2"/>
              </a:solidFill>
            </a:endParaRPr>
          </a:p>
          <a:p>
            <a:pPr marL="0" indent="0">
              <a:buNone/>
            </a:pPr>
            <a:r>
              <a:rPr lang="fr-FR" u="sng" dirty="0" smtClean="0">
                <a:solidFill>
                  <a:schemeClr val="tx2"/>
                </a:solidFill>
              </a:rPr>
              <a:t>Par exemple: </a:t>
            </a:r>
          </a:p>
          <a:p>
            <a:pPr marL="0" indent="0">
              <a:buNone/>
            </a:pPr>
            <a:r>
              <a:rPr lang="fr-FR" dirty="0" smtClean="0">
                <a:solidFill>
                  <a:schemeClr val="tx2"/>
                </a:solidFill>
              </a:rPr>
              <a:t>UN </a:t>
            </a:r>
            <a:r>
              <a:rPr lang="fr-FR" dirty="0">
                <a:solidFill>
                  <a:schemeClr val="tx2"/>
                </a:solidFill>
              </a:rPr>
              <a:t>CUI CAE qui bénéficie des dispositions nouvelles relatives aux congés payés a perçu en la période 1er septembre 2014 et 31 août 2015 une somme de 11623.33€.</a:t>
            </a:r>
          </a:p>
          <a:p>
            <a:r>
              <a:rPr lang="fr-FR" dirty="0">
                <a:solidFill>
                  <a:schemeClr val="tx2"/>
                </a:solidFill>
              </a:rPr>
              <a:t>Cette somme constitue l’assiette de l’indemnité. </a:t>
            </a:r>
          </a:p>
          <a:p>
            <a:r>
              <a:rPr lang="fr-FR" dirty="0">
                <a:solidFill>
                  <a:schemeClr val="tx2"/>
                </a:solidFill>
              </a:rPr>
              <a:t>11623.33 x1% = 116.2333€</a:t>
            </a:r>
          </a:p>
          <a:p>
            <a:r>
              <a:rPr lang="fr-FR" dirty="0">
                <a:solidFill>
                  <a:schemeClr val="tx2"/>
                </a:solidFill>
              </a:rPr>
              <a:t>La somme obtenue est traduite en points SEP au </a:t>
            </a:r>
            <a:r>
              <a:rPr lang="fr-FR" dirty="0" smtClean="0">
                <a:solidFill>
                  <a:schemeClr val="tx2"/>
                </a:solidFill>
              </a:rPr>
              <a:t>1</a:t>
            </a:r>
            <a:r>
              <a:rPr lang="fr-FR" baseline="30000" dirty="0" smtClean="0">
                <a:solidFill>
                  <a:schemeClr val="tx2"/>
                </a:solidFill>
              </a:rPr>
              <a:t>er</a:t>
            </a:r>
            <a:r>
              <a:rPr lang="fr-FR" dirty="0" smtClean="0">
                <a:solidFill>
                  <a:schemeClr val="tx2"/>
                </a:solidFill>
              </a:rPr>
              <a:t> septembre 2015.</a:t>
            </a:r>
            <a:endParaRPr lang="fr-FR" dirty="0">
              <a:solidFill>
                <a:schemeClr val="tx2"/>
              </a:solidFill>
            </a:endParaRPr>
          </a:p>
          <a:p>
            <a:r>
              <a:rPr lang="fr-FR" dirty="0">
                <a:solidFill>
                  <a:schemeClr val="tx2"/>
                </a:solidFill>
              </a:rPr>
              <a:t>La valeur du point est de </a:t>
            </a:r>
            <a:r>
              <a:rPr lang="fr-FR" sz="3300" dirty="0">
                <a:solidFill>
                  <a:schemeClr val="tx2"/>
                </a:solidFill>
              </a:rPr>
              <a:t>17,27€</a:t>
            </a:r>
            <a:r>
              <a:rPr lang="fr-FR" dirty="0">
                <a:solidFill>
                  <a:schemeClr val="tx2"/>
                </a:solidFill>
              </a:rPr>
              <a:t> </a:t>
            </a:r>
            <a:r>
              <a:rPr lang="fr-FR" dirty="0" smtClean="0">
                <a:solidFill>
                  <a:schemeClr val="tx2"/>
                </a:solidFill>
              </a:rPr>
              <a:t>donc </a:t>
            </a:r>
            <a:r>
              <a:rPr lang="fr-FR" dirty="0">
                <a:solidFill>
                  <a:schemeClr val="tx2"/>
                </a:solidFill>
              </a:rPr>
              <a:t>116.2333/17.27 = 6.73 points. </a:t>
            </a:r>
          </a:p>
          <a:p>
            <a:r>
              <a:rPr lang="fr-FR" dirty="0">
                <a:solidFill>
                  <a:schemeClr val="tx2"/>
                </a:solidFill>
              </a:rPr>
              <a:t>Ce nombre de points est porté à l’unité supérieur 7 points.</a:t>
            </a:r>
          </a:p>
          <a:p>
            <a:r>
              <a:rPr lang="fr-FR" dirty="0">
                <a:solidFill>
                  <a:schemeClr val="tx2"/>
                </a:solidFill>
              </a:rPr>
              <a:t>Il bénéficie d’une indemnité mensuelle de : </a:t>
            </a:r>
          </a:p>
          <a:p>
            <a:pPr marL="0" lvl="0" indent="0">
              <a:buNone/>
            </a:pPr>
            <a:r>
              <a:rPr lang="fr-FR" dirty="0" smtClean="0">
                <a:solidFill>
                  <a:schemeClr val="tx2"/>
                </a:solidFill>
              </a:rPr>
              <a:t>	17.27/12 </a:t>
            </a:r>
            <a:r>
              <a:rPr lang="fr-FR" dirty="0">
                <a:solidFill>
                  <a:schemeClr val="tx2"/>
                </a:solidFill>
              </a:rPr>
              <a:t>= 1.4392 (valeur mensuelle du </a:t>
            </a:r>
            <a:r>
              <a:rPr lang="fr-FR" dirty="0" smtClean="0">
                <a:solidFill>
                  <a:schemeClr val="tx2"/>
                </a:solidFill>
              </a:rPr>
              <a:t>point)</a:t>
            </a:r>
          </a:p>
          <a:p>
            <a:pPr marL="0" lvl="0" indent="0">
              <a:buNone/>
            </a:pPr>
            <a:r>
              <a:rPr lang="fr-FR" dirty="0">
                <a:solidFill>
                  <a:schemeClr val="tx2"/>
                </a:solidFill>
              </a:rPr>
              <a:t>	</a:t>
            </a:r>
            <a:r>
              <a:rPr lang="fr-FR" dirty="0" smtClean="0">
                <a:solidFill>
                  <a:schemeClr val="tx2"/>
                </a:solidFill>
              </a:rPr>
              <a:t>7x1.4392</a:t>
            </a:r>
            <a:r>
              <a:rPr lang="fr-FR" dirty="0">
                <a:solidFill>
                  <a:schemeClr val="tx2"/>
                </a:solidFill>
              </a:rPr>
              <a:t>= 10.07€.</a:t>
            </a:r>
          </a:p>
          <a:p>
            <a:r>
              <a:rPr lang="fr-FR" dirty="0">
                <a:solidFill>
                  <a:schemeClr val="tx2"/>
                </a:solidFill>
              </a:rPr>
              <a:t>Calculée en points, cette indemnité est pérenne et suivra donc l’évolution de la valeur du point SEP. </a:t>
            </a:r>
          </a:p>
        </p:txBody>
      </p:sp>
      <p:grpSp>
        <p:nvGrpSpPr>
          <p:cNvPr id="4" name="Group 12"/>
          <p:cNvGrpSpPr>
            <a:grpSpLocks/>
          </p:cNvGrpSpPr>
          <p:nvPr/>
        </p:nvGrpSpPr>
        <p:grpSpPr bwMode="auto">
          <a:xfrm>
            <a:off x="0" y="-27384"/>
            <a:ext cx="9144000" cy="404663"/>
            <a:chOff x="0" y="0"/>
            <a:chExt cx="11904" cy="1417"/>
          </a:xfrm>
        </p:grpSpPr>
        <p:sp>
          <p:nvSpPr>
            <p:cNvPr id="5"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6"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7"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8"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
        <p:nvSpPr>
          <p:cNvPr id="9" name="Titr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400" b="1" dirty="0" smtClean="0">
                <a:solidFill>
                  <a:schemeClr val="tx2"/>
                </a:solidFill>
              </a:rPr>
              <a:t>2.7- Accord salarial + 1% - Méthode de calcul</a:t>
            </a:r>
            <a:endParaRPr lang="fr-FR" sz="3400" b="1" dirty="0">
              <a:solidFill>
                <a:schemeClr val="tx2"/>
              </a:solidFill>
            </a:endParaRPr>
          </a:p>
        </p:txBody>
      </p:sp>
      <p:sp>
        <p:nvSpPr>
          <p:cNvPr id="10" name="Espace réservé du numéro de diapositive 9"/>
          <p:cNvSpPr>
            <a:spLocks noGrp="1"/>
          </p:cNvSpPr>
          <p:nvPr>
            <p:ph type="sldNum" sz="quarter" idx="12"/>
          </p:nvPr>
        </p:nvSpPr>
        <p:spPr/>
        <p:txBody>
          <a:bodyPr/>
          <a:lstStyle/>
          <a:p>
            <a:fld id="{5FD848DF-D60A-4DF8-8149-1CBF8CA13C4C}" type="slidenum">
              <a:rPr lang="fr-FR" smtClean="0"/>
              <a:t>16</a:t>
            </a:fld>
            <a:endParaRPr lang="fr-FR"/>
          </a:p>
        </p:txBody>
      </p:sp>
    </p:spTree>
    <p:extLst>
      <p:ext uri="{BB962C8B-B14F-4D97-AF65-F5344CB8AC3E}">
        <p14:creationId xmlns:p14="http://schemas.microsoft.com/office/powerpoint/2010/main" val="1112227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marL="0" indent="0">
              <a:buNone/>
            </a:pPr>
            <a:r>
              <a:rPr lang="fr-FR" sz="2000" b="1" dirty="0">
                <a:solidFill>
                  <a:schemeClr val="tx2"/>
                </a:solidFill>
              </a:rPr>
              <a:t>L’augmentation du temps de travail serait de 2,86% pour une augmentation de 1</a:t>
            </a:r>
            <a:r>
              <a:rPr lang="fr-FR" sz="2000" b="1" dirty="0" smtClean="0">
                <a:solidFill>
                  <a:schemeClr val="tx2"/>
                </a:solidFill>
              </a:rPr>
              <a:t>% ? </a:t>
            </a:r>
            <a:endParaRPr lang="fr-FR" sz="2000" b="1" dirty="0">
              <a:solidFill>
                <a:schemeClr val="tx2"/>
              </a:solidFill>
            </a:endParaRPr>
          </a:p>
          <a:p>
            <a:r>
              <a:rPr lang="fr-FR" sz="2000" dirty="0">
                <a:solidFill>
                  <a:schemeClr val="tx2"/>
                </a:solidFill>
              </a:rPr>
              <a:t>La négociation a abouti sur cette indemnité avec l’idée de compenser financièrement entièrement la perte de congés payés pour les personnels d’éducation et permettre à leurs collègues de bénéficier d’une augmentation substantielle sans obérer la situation économique des établissements. </a:t>
            </a:r>
          </a:p>
          <a:p>
            <a:r>
              <a:rPr lang="fr-FR" sz="2000" dirty="0">
                <a:solidFill>
                  <a:schemeClr val="tx2"/>
                </a:solidFill>
              </a:rPr>
              <a:t>En effet 1/3 des salariés bénéficient d’une </a:t>
            </a:r>
            <a:r>
              <a:rPr lang="fr-FR" sz="2000" dirty="0" smtClean="0">
                <a:solidFill>
                  <a:schemeClr val="tx2"/>
                </a:solidFill>
              </a:rPr>
              <a:t>compensation totale (1%+1,25%) </a:t>
            </a:r>
            <a:r>
              <a:rPr lang="fr-FR" sz="2000" dirty="0">
                <a:solidFill>
                  <a:schemeClr val="tx2"/>
                </a:solidFill>
              </a:rPr>
              <a:t>et 2/3 des salariés </a:t>
            </a:r>
            <a:r>
              <a:rPr lang="fr-FR" sz="2000" dirty="0" smtClean="0">
                <a:solidFill>
                  <a:schemeClr val="tx2"/>
                </a:solidFill>
              </a:rPr>
              <a:t>d’une </a:t>
            </a:r>
            <a:r>
              <a:rPr lang="fr-FR" sz="2000" dirty="0">
                <a:solidFill>
                  <a:schemeClr val="tx2"/>
                </a:solidFill>
              </a:rPr>
              <a:t>augmentation de salaire de 1.25%.</a:t>
            </a:r>
          </a:p>
          <a:p>
            <a:r>
              <a:rPr lang="fr-FR" sz="2000" b="1" u="sng" dirty="0" smtClean="0">
                <a:solidFill>
                  <a:schemeClr val="tx2"/>
                </a:solidFill>
              </a:rPr>
              <a:t>La compensation: </a:t>
            </a:r>
          </a:p>
          <a:p>
            <a:pPr lvl="1"/>
            <a:r>
              <a:rPr lang="fr-FR" sz="1800" dirty="0">
                <a:solidFill>
                  <a:schemeClr val="tx2"/>
                </a:solidFill>
              </a:rPr>
              <a:t>Les salariés à temps complet sont tous rémunérés sur la base de 1820 </a:t>
            </a:r>
            <a:r>
              <a:rPr lang="fr-FR" sz="1800" dirty="0" smtClean="0">
                <a:solidFill>
                  <a:schemeClr val="tx2"/>
                </a:solidFill>
              </a:rPr>
              <a:t>heures</a:t>
            </a:r>
          </a:p>
          <a:p>
            <a:pPr lvl="1"/>
            <a:r>
              <a:rPr lang="fr-FR" sz="1800" dirty="0" smtClean="0">
                <a:solidFill>
                  <a:srgbClr val="FF0000"/>
                </a:solidFill>
              </a:rPr>
              <a:t>Les passant de 58 à 51 jours de congés payés effectueront « 41 </a:t>
            </a:r>
            <a:r>
              <a:rPr lang="fr-FR" sz="1800" dirty="0">
                <a:solidFill>
                  <a:srgbClr val="FF0000"/>
                </a:solidFill>
              </a:rPr>
              <a:t>heures de travail en </a:t>
            </a:r>
            <a:r>
              <a:rPr lang="fr-FR" sz="1800" dirty="0" smtClean="0">
                <a:solidFill>
                  <a:srgbClr val="FF0000"/>
                </a:solidFill>
              </a:rPr>
              <a:t>plus » </a:t>
            </a:r>
            <a:r>
              <a:rPr lang="fr-FR" sz="1800" dirty="0">
                <a:solidFill>
                  <a:srgbClr val="FF0000"/>
                </a:solidFill>
              </a:rPr>
              <a:t>sur 1820H  : </a:t>
            </a:r>
          </a:p>
          <a:p>
            <a:pPr lvl="2"/>
            <a:r>
              <a:rPr lang="fr-FR" sz="1600" dirty="0">
                <a:solidFill>
                  <a:srgbClr val="FF0000"/>
                </a:solidFill>
              </a:rPr>
              <a:t>41/1820 = 2.25%</a:t>
            </a:r>
          </a:p>
          <a:p>
            <a:pPr lvl="2"/>
            <a:r>
              <a:rPr lang="fr-FR" sz="1600" dirty="0">
                <a:solidFill>
                  <a:srgbClr val="FF0000"/>
                </a:solidFill>
              </a:rPr>
              <a:t>1% + 1.25% = 2.25%</a:t>
            </a:r>
          </a:p>
          <a:p>
            <a:endParaRPr lang="fr-FR" sz="2000" dirty="0">
              <a:solidFill>
                <a:schemeClr val="tx2"/>
              </a:solidFill>
            </a:endParaRPr>
          </a:p>
        </p:txBody>
      </p:sp>
      <p:sp>
        <p:nvSpPr>
          <p:cNvPr id="4" name="Titr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400" b="1" dirty="0" smtClean="0">
                <a:solidFill>
                  <a:schemeClr val="tx2"/>
                </a:solidFill>
              </a:rPr>
              <a:t>2.8- Accord salarial + 1% - une compensation totale pour les « salariés d’éducation »</a:t>
            </a:r>
            <a:endParaRPr lang="fr-FR" sz="3400" b="1" dirty="0">
              <a:solidFill>
                <a:schemeClr val="tx2"/>
              </a:solidFill>
            </a:endParaRPr>
          </a:p>
        </p:txBody>
      </p:sp>
      <p:grpSp>
        <p:nvGrpSpPr>
          <p:cNvPr id="5" name="Group 12"/>
          <p:cNvGrpSpPr>
            <a:grpSpLocks/>
          </p:cNvGrpSpPr>
          <p:nvPr/>
        </p:nvGrpSpPr>
        <p:grpSpPr bwMode="auto">
          <a:xfrm>
            <a:off x="0" y="-27384"/>
            <a:ext cx="9144000" cy="404663"/>
            <a:chOff x="0" y="0"/>
            <a:chExt cx="11904" cy="1417"/>
          </a:xfrm>
        </p:grpSpPr>
        <p:sp>
          <p:nvSpPr>
            <p:cNvPr id="6"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7"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8"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9"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
        <p:nvSpPr>
          <p:cNvPr id="10" name="Espace réservé du numéro de diapositive 9"/>
          <p:cNvSpPr>
            <a:spLocks noGrp="1"/>
          </p:cNvSpPr>
          <p:nvPr>
            <p:ph type="sldNum" sz="quarter" idx="12"/>
          </p:nvPr>
        </p:nvSpPr>
        <p:spPr/>
        <p:txBody>
          <a:bodyPr/>
          <a:lstStyle/>
          <a:p>
            <a:fld id="{5FD848DF-D60A-4DF8-8149-1CBF8CA13C4C}" type="slidenum">
              <a:rPr lang="fr-FR" smtClean="0"/>
              <a:t>17</a:t>
            </a:fld>
            <a:endParaRPr lang="fr-FR"/>
          </a:p>
        </p:txBody>
      </p:sp>
    </p:spTree>
    <p:extLst>
      <p:ext uri="{BB962C8B-B14F-4D97-AF65-F5344CB8AC3E}">
        <p14:creationId xmlns:p14="http://schemas.microsoft.com/office/powerpoint/2010/main" val="1429479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pPr algn="l"/>
            <a:r>
              <a:rPr lang="fr-FR" sz="3400" b="1" dirty="0" smtClean="0">
                <a:solidFill>
                  <a:schemeClr val="tx2"/>
                </a:solidFill>
              </a:rPr>
              <a:t>2.9- Semaine </a:t>
            </a:r>
            <a:r>
              <a:rPr lang="fr-FR" sz="3400" b="1" dirty="0">
                <a:solidFill>
                  <a:schemeClr val="tx2"/>
                </a:solidFill>
              </a:rPr>
              <a:t>à 0h</a:t>
            </a:r>
          </a:p>
        </p:txBody>
      </p:sp>
      <p:sp>
        <p:nvSpPr>
          <p:cNvPr id="3" name="Espace réservé du numéro de diapositive 2"/>
          <p:cNvSpPr>
            <a:spLocks noGrp="1"/>
          </p:cNvSpPr>
          <p:nvPr>
            <p:ph type="sldNum" sz="quarter" idx="12"/>
          </p:nvPr>
        </p:nvSpPr>
        <p:spPr/>
        <p:txBody>
          <a:bodyPr/>
          <a:lstStyle/>
          <a:p>
            <a:fld id="{12582EA2-1BE0-4248-B2CC-4FA0A896D585}" type="slidenum">
              <a:rPr lang="fr-FR" smtClean="0"/>
              <a:t>18</a:t>
            </a:fld>
            <a:endParaRPr lang="fr-FR"/>
          </a:p>
        </p:txBody>
      </p:sp>
      <p:sp>
        <p:nvSpPr>
          <p:cNvPr id="4" name="Espace réservé du contenu 3"/>
          <p:cNvSpPr>
            <a:spLocks noGrp="1"/>
          </p:cNvSpPr>
          <p:nvPr>
            <p:ph sz="quarter" idx="1"/>
          </p:nvPr>
        </p:nvSpPr>
        <p:spPr/>
        <p:txBody>
          <a:bodyPr>
            <a:normAutofit/>
          </a:bodyPr>
          <a:lstStyle/>
          <a:p>
            <a:pPr algn="just"/>
            <a:r>
              <a:rPr lang="fr-FR" sz="2000" dirty="0" smtClean="0">
                <a:solidFill>
                  <a:schemeClr val="tx2"/>
                </a:solidFill>
              </a:rPr>
              <a:t>La CC SEP prévoit que tous les salariés dont le temps de travail est annualisé et qui bénéficient de 51 jours de CP disposent, chaque année, d’une semaine à 0h conventionnelle</a:t>
            </a:r>
          </a:p>
          <a:p>
            <a:pPr algn="just"/>
            <a:endParaRPr lang="fr-FR" sz="2000" dirty="0" smtClean="0">
              <a:solidFill>
                <a:schemeClr val="tx2"/>
              </a:solidFill>
            </a:endParaRPr>
          </a:p>
          <a:p>
            <a:pPr algn="just"/>
            <a:r>
              <a:rPr lang="fr-FR" sz="2000" dirty="0" smtClean="0">
                <a:solidFill>
                  <a:schemeClr val="tx2"/>
                </a:solidFill>
              </a:rPr>
              <a:t>Pour mémoire, conformément à l’accord sur le temps partiel, les salariés dont la référence hebdomadaire contractuelle est inférieure à 24h bénéficient de 4 semaines à 0h par an dont 2 accolées aux CP d’été,</a:t>
            </a:r>
          </a:p>
          <a:p>
            <a:pPr algn="just"/>
            <a:endParaRPr lang="fr-FR" sz="2000" dirty="0" smtClean="0">
              <a:solidFill>
                <a:schemeClr val="tx2"/>
              </a:solidFill>
            </a:endParaRPr>
          </a:p>
          <a:p>
            <a:pPr algn="just"/>
            <a:r>
              <a:rPr lang="fr-FR" sz="2000" dirty="0" smtClean="0">
                <a:solidFill>
                  <a:schemeClr val="tx2"/>
                </a:solidFill>
              </a:rPr>
              <a:t>Ces deux dispositions </a:t>
            </a:r>
            <a:r>
              <a:rPr lang="fr-FR" sz="2000" b="1" dirty="0" smtClean="0">
                <a:solidFill>
                  <a:schemeClr val="tx2"/>
                </a:solidFill>
              </a:rPr>
              <a:t>n’étant pas cumulatives</a:t>
            </a:r>
            <a:r>
              <a:rPr lang="fr-FR" sz="2000" dirty="0" smtClean="0">
                <a:solidFill>
                  <a:schemeClr val="tx2"/>
                </a:solidFill>
              </a:rPr>
              <a:t>, </a:t>
            </a:r>
            <a:r>
              <a:rPr lang="fr-FR" sz="2000" dirty="0">
                <a:solidFill>
                  <a:schemeClr val="tx2"/>
                </a:solidFill>
              </a:rPr>
              <a:t>le</a:t>
            </a:r>
            <a:r>
              <a:rPr lang="fr-FR" sz="2000" dirty="0" smtClean="0">
                <a:solidFill>
                  <a:schemeClr val="tx2"/>
                </a:solidFill>
              </a:rPr>
              <a:t> salarié bénéficiant de 51 jours de CP et dont la référence contractuelle hebdomadaire est inférieure à 24h dispose de 4 semaines à 0h par an dont 2 accolées aux CP d’été.</a:t>
            </a:r>
            <a:endParaRPr lang="fr-FR" sz="2000" dirty="0">
              <a:solidFill>
                <a:schemeClr val="tx2"/>
              </a:solidFill>
            </a:endParaRPr>
          </a:p>
        </p:txBody>
      </p:sp>
      <p:grpSp>
        <p:nvGrpSpPr>
          <p:cNvPr id="5" name="Group 12"/>
          <p:cNvGrpSpPr>
            <a:grpSpLocks/>
          </p:cNvGrpSpPr>
          <p:nvPr/>
        </p:nvGrpSpPr>
        <p:grpSpPr bwMode="auto">
          <a:xfrm>
            <a:off x="0" y="-27384"/>
            <a:ext cx="9144000" cy="404663"/>
            <a:chOff x="0" y="0"/>
            <a:chExt cx="11904" cy="1417"/>
          </a:xfrm>
        </p:grpSpPr>
        <p:sp>
          <p:nvSpPr>
            <p:cNvPr id="6"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7"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8"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9"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Tree>
    <p:extLst>
      <p:ext uri="{BB962C8B-B14F-4D97-AF65-F5344CB8AC3E}">
        <p14:creationId xmlns:p14="http://schemas.microsoft.com/office/powerpoint/2010/main" val="34718575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pPr algn="l"/>
            <a:r>
              <a:rPr lang="fr-FR" sz="3400" b="1" dirty="0" smtClean="0">
                <a:solidFill>
                  <a:schemeClr val="tx2"/>
                </a:solidFill>
              </a:rPr>
              <a:t>2.10- Pauses</a:t>
            </a:r>
            <a:endParaRPr lang="fr-FR" sz="3400" b="1" dirty="0">
              <a:solidFill>
                <a:schemeClr val="tx2"/>
              </a:solidFill>
            </a:endParaRPr>
          </a:p>
        </p:txBody>
      </p:sp>
      <p:sp>
        <p:nvSpPr>
          <p:cNvPr id="3" name="Espace réservé du numéro de diapositive 2"/>
          <p:cNvSpPr>
            <a:spLocks noGrp="1"/>
          </p:cNvSpPr>
          <p:nvPr>
            <p:ph type="sldNum" sz="quarter" idx="12"/>
          </p:nvPr>
        </p:nvSpPr>
        <p:spPr/>
        <p:txBody>
          <a:bodyPr/>
          <a:lstStyle/>
          <a:p>
            <a:fld id="{12582EA2-1BE0-4248-B2CC-4FA0A896D585}" type="slidenum">
              <a:rPr lang="fr-FR" smtClean="0"/>
              <a:t>19</a:t>
            </a:fld>
            <a:endParaRPr lang="fr-FR"/>
          </a:p>
        </p:txBody>
      </p:sp>
      <p:sp>
        <p:nvSpPr>
          <p:cNvPr id="4" name="Espace réservé du contenu 3"/>
          <p:cNvSpPr>
            <a:spLocks noGrp="1"/>
          </p:cNvSpPr>
          <p:nvPr>
            <p:ph sz="quarter" idx="1"/>
          </p:nvPr>
        </p:nvSpPr>
        <p:spPr/>
        <p:txBody>
          <a:bodyPr>
            <a:normAutofit/>
          </a:bodyPr>
          <a:lstStyle/>
          <a:p>
            <a:pPr algn="just"/>
            <a:r>
              <a:rPr lang="fr-FR" sz="2000" dirty="0" smtClean="0">
                <a:solidFill>
                  <a:schemeClr val="tx2"/>
                </a:solidFill>
              </a:rPr>
              <a:t>Les pauses à l’intérieur de l’établissement sont fixées par l’employeur,</a:t>
            </a:r>
          </a:p>
          <a:p>
            <a:pPr algn="just"/>
            <a:endParaRPr lang="fr-FR" sz="2000" dirty="0" smtClean="0">
              <a:solidFill>
                <a:schemeClr val="tx2"/>
              </a:solidFill>
            </a:endParaRPr>
          </a:p>
          <a:p>
            <a:pPr algn="just"/>
            <a:r>
              <a:rPr lang="fr-FR" sz="2000" dirty="0" smtClean="0">
                <a:solidFill>
                  <a:schemeClr val="tx2"/>
                </a:solidFill>
              </a:rPr>
              <a:t>Celles d’une durée inférieure ou égale à 10 minutes sont </a:t>
            </a:r>
            <a:r>
              <a:rPr lang="fr-FR" sz="2000" dirty="0">
                <a:solidFill>
                  <a:schemeClr val="tx2"/>
                </a:solidFill>
              </a:rPr>
              <a:t>considérées</a:t>
            </a:r>
            <a:r>
              <a:rPr lang="fr-FR" sz="2000" dirty="0" smtClean="0">
                <a:solidFill>
                  <a:schemeClr val="tx2"/>
                </a:solidFill>
              </a:rPr>
              <a:t> comme temps de travail effectif,</a:t>
            </a:r>
          </a:p>
          <a:p>
            <a:pPr algn="just"/>
            <a:endParaRPr lang="fr-FR" sz="2000" dirty="0" smtClean="0">
              <a:solidFill>
                <a:schemeClr val="tx2"/>
              </a:solidFill>
            </a:endParaRPr>
          </a:p>
          <a:p>
            <a:pPr algn="just"/>
            <a:r>
              <a:rPr lang="fr-FR" sz="2000" dirty="0" smtClean="0">
                <a:solidFill>
                  <a:schemeClr val="tx2"/>
                </a:solidFill>
              </a:rPr>
              <a:t>Toute période de travail de 6 heures incluant un moment de repas doit être interrompue par une pause de 45 minutes (non rémunérée),</a:t>
            </a:r>
          </a:p>
          <a:p>
            <a:pPr algn="just"/>
            <a:endParaRPr lang="fr-FR" sz="2000" dirty="0" smtClean="0">
              <a:solidFill>
                <a:schemeClr val="tx2"/>
              </a:solidFill>
            </a:endParaRPr>
          </a:p>
          <a:p>
            <a:pPr algn="just"/>
            <a:r>
              <a:rPr lang="fr-FR" sz="2000" dirty="0" smtClean="0">
                <a:solidFill>
                  <a:schemeClr val="tx2"/>
                </a:solidFill>
              </a:rPr>
              <a:t>Un accord écrit entre l’employeur et le salarié peut conduire à réduire cette pause dans la limite incompressible de 20 minutes (non rémunérée).</a:t>
            </a:r>
            <a:endParaRPr lang="fr-FR" sz="2000" dirty="0">
              <a:solidFill>
                <a:schemeClr val="tx2"/>
              </a:solidFill>
            </a:endParaRPr>
          </a:p>
        </p:txBody>
      </p:sp>
      <p:grpSp>
        <p:nvGrpSpPr>
          <p:cNvPr id="5" name="Group 12"/>
          <p:cNvGrpSpPr>
            <a:grpSpLocks/>
          </p:cNvGrpSpPr>
          <p:nvPr/>
        </p:nvGrpSpPr>
        <p:grpSpPr bwMode="auto">
          <a:xfrm>
            <a:off x="0" y="-27384"/>
            <a:ext cx="9144000" cy="404663"/>
            <a:chOff x="0" y="0"/>
            <a:chExt cx="11904" cy="1417"/>
          </a:xfrm>
        </p:grpSpPr>
        <p:sp>
          <p:nvSpPr>
            <p:cNvPr id="6"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7"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8"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9"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
        <p:nvSpPr>
          <p:cNvPr id="10" name="ZoneTexte 9"/>
          <p:cNvSpPr txBox="1"/>
          <p:nvPr/>
        </p:nvSpPr>
        <p:spPr>
          <a:xfrm rot="20220575">
            <a:off x="7091071" y="3730095"/>
            <a:ext cx="2376264" cy="477054"/>
          </a:xfrm>
          <a:prstGeom prst="rect">
            <a:avLst/>
          </a:prstGeom>
          <a:noFill/>
        </p:spPr>
        <p:txBody>
          <a:bodyPr wrap="square" rtlCol="0">
            <a:spAutoFit/>
          </a:bodyPr>
          <a:lstStyle/>
          <a:p>
            <a:r>
              <a:rPr lang="fr-FR" sz="2500" b="1" dirty="0" smtClean="0">
                <a:solidFill>
                  <a:schemeClr val="accent6"/>
                </a:solidFill>
              </a:rPr>
              <a:t>NOUVEAU</a:t>
            </a:r>
            <a:endParaRPr lang="fr-FR" sz="2500" b="1" dirty="0">
              <a:solidFill>
                <a:schemeClr val="accent6"/>
              </a:solidFill>
            </a:endParaRPr>
          </a:p>
        </p:txBody>
      </p:sp>
    </p:spTree>
    <p:extLst>
      <p:ext uri="{BB962C8B-B14F-4D97-AF65-F5344CB8AC3E}">
        <p14:creationId xmlns:p14="http://schemas.microsoft.com/office/powerpoint/2010/main" val="28226757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750299571"/>
              </p:ext>
            </p:extLst>
          </p:nvPr>
        </p:nvGraphicFramePr>
        <p:xfrm>
          <a:off x="827584" y="1556792"/>
          <a:ext cx="6718057" cy="4389119"/>
        </p:xfrm>
        <a:graphic>
          <a:graphicData uri="http://schemas.openxmlformats.org/drawingml/2006/table">
            <a:tbl>
              <a:tblPr firstRow="1" firstCol="1" bandRow="1">
                <a:tableStyleId>{69CF1AB2-1976-4502-BF36-3FF5EA218861}</a:tableStyleId>
              </a:tblPr>
              <a:tblGrid>
                <a:gridCol w="1335935"/>
                <a:gridCol w="5382122"/>
              </a:tblGrid>
              <a:tr h="183718">
                <a:tc>
                  <a:txBody>
                    <a:bodyPr/>
                    <a:lstStyle/>
                    <a:p>
                      <a:pPr algn="just">
                        <a:spcBef>
                          <a:spcPts val="300"/>
                        </a:spcBef>
                        <a:spcAft>
                          <a:spcPts val="300"/>
                        </a:spcAft>
                      </a:pPr>
                      <a:r>
                        <a:rPr lang="fr-FR" sz="1800" dirty="0">
                          <a:effectLst/>
                        </a:rPr>
                        <a:t>Juin 2013</a:t>
                      </a:r>
                      <a:endParaRPr lang="fr-FR" sz="1800" dirty="0">
                        <a:effectLst/>
                        <a:latin typeface="Calibri"/>
                        <a:ea typeface="Calibri"/>
                        <a:cs typeface="Times New Roman"/>
                      </a:endParaRPr>
                    </a:p>
                  </a:txBody>
                  <a:tcPr marL="68580" marR="68580" marT="0" marB="0" anchor="ctr"/>
                </a:tc>
                <a:tc>
                  <a:txBody>
                    <a:bodyPr/>
                    <a:lstStyle/>
                    <a:p>
                      <a:pPr algn="just">
                        <a:spcBef>
                          <a:spcPts val="300"/>
                        </a:spcBef>
                        <a:spcAft>
                          <a:spcPts val="300"/>
                        </a:spcAft>
                      </a:pPr>
                      <a:r>
                        <a:rPr lang="fr-FR" sz="1800" dirty="0">
                          <a:effectLst/>
                          <a:hlinkClick r:id="rId3"/>
                        </a:rPr>
                        <a:t>CC 14 juin 2004 NAO </a:t>
                      </a:r>
                      <a:r>
                        <a:rPr lang="fr-FR" sz="1800" b="0" dirty="0">
                          <a:effectLst/>
                        </a:rPr>
                        <a:t>(majoritaire)</a:t>
                      </a:r>
                      <a:endParaRPr lang="fr-FR" sz="1800" b="0" dirty="0">
                        <a:effectLst/>
                        <a:latin typeface="Calibri"/>
                        <a:ea typeface="Calibri"/>
                        <a:cs typeface="Times New Roman"/>
                      </a:endParaRPr>
                    </a:p>
                  </a:txBody>
                  <a:tcPr marL="68580" marR="68580" marT="0" marB="0" anchor="ctr"/>
                </a:tc>
              </a:tr>
              <a:tr h="367437">
                <a:tc>
                  <a:txBody>
                    <a:bodyPr/>
                    <a:lstStyle/>
                    <a:p>
                      <a:pPr algn="just">
                        <a:spcBef>
                          <a:spcPts val="300"/>
                        </a:spcBef>
                        <a:spcAft>
                          <a:spcPts val="300"/>
                        </a:spcAft>
                      </a:pPr>
                      <a:r>
                        <a:rPr lang="fr-FR" sz="1800" dirty="0">
                          <a:effectLst/>
                        </a:rPr>
                        <a:t>Juin  2013</a:t>
                      </a:r>
                      <a:endParaRPr lang="fr-FR" sz="1800" dirty="0">
                        <a:effectLst/>
                        <a:latin typeface="Calibri"/>
                        <a:ea typeface="Calibri"/>
                        <a:cs typeface="Times New Roman"/>
                      </a:endParaRPr>
                    </a:p>
                  </a:txBody>
                  <a:tcPr marL="68580" marR="68580" marT="0" marB="0" anchor="ctr"/>
                </a:tc>
                <a:tc>
                  <a:txBody>
                    <a:bodyPr/>
                    <a:lstStyle/>
                    <a:p>
                      <a:pPr algn="just">
                        <a:spcBef>
                          <a:spcPts val="300"/>
                        </a:spcBef>
                        <a:spcAft>
                          <a:spcPts val="300"/>
                        </a:spcAft>
                      </a:pPr>
                      <a:r>
                        <a:rPr lang="fr-FR" sz="1800" dirty="0">
                          <a:effectLst/>
                          <a:hlinkClick r:id="rId4"/>
                        </a:rPr>
                        <a:t>CC 14 juin 2004 Affiliation AGIRC des agents de maitrise (unanime) en application des classifications </a:t>
                      </a:r>
                      <a:r>
                        <a:rPr lang="fr-FR" sz="1800" dirty="0">
                          <a:effectLst/>
                        </a:rPr>
                        <a:t>(unanime)</a:t>
                      </a:r>
                      <a:endParaRPr lang="fr-FR" sz="1800" dirty="0">
                        <a:effectLst/>
                        <a:latin typeface="Calibri"/>
                        <a:ea typeface="Calibri"/>
                        <a:cs typeface="Times New Roman"/>
                      </a:endParaRPr>
                    </a:p>
                  </a:txBody>
                  <a:tcPr marL="68580" marR="68580" marT="0" marB="0" anchor="ctr"/>
                </a:tc>
              </a:tr>
              <a:tr h="367437">
                <a:tc>
                  <a:txBody>
                    <a:bodyPr/>
                    <a:lstStyle/>
                    <a:p>
                      <a:pPr algn="just">
                        <a:spcBef>
                          <a:spcPts val="300"/>
                        </a:spcBef>
                        <a:spcAft>
                          <a:spcPts val="300"/>
                        </a:spcAft>
                      </a:pPr>
                      <a:r>
                        <a:rPr lang="fr-FR" sz="1800" dirty="0">
                          <a:effectLst/>
                        </a:rPr>
                        <a:t>Juillet 2013 </a:t>
                      </a:r>
                      <a:endParaRPr lang="fr-FR" sz="1800" dirty="0">
                        <a:effectLst/>
                        <a:latin typeface="Calibri"/>
                        <a:ea typeface="Calibri"/>
                        <a:cs typeface="Times New Roman"/>
                      </a:endParaRPr>
                    </a:p>
                  </a:txBody>
                  <a:tcPr marL="68580" marR="68580" marT="0" marB="0" anchor="ctr"/>
                </a:tc>
                <a:tc>
                  <a:txBody>
                    <a:bodyPr/>
                    <a:lstStyle/>
                    <a:p>
                      <a:pPr algn="just">
                        <a:spcBef>
                          <a:spcPts val="300"/>
                        </a:spcBef>
                        <a:spcAft>
                          <a:spcPts val="300"/>
                        </a:spcAft>
                        <a:tabLst>
                          <a:tab pos="630555" algn="l"/>
                        </a:tabLst>
                      </a:pPr>
                      <a:r>
                        <a:rPr lang="fr-FR" sz="1800" dirty="0">
                          <a:effectLst/>
                          <a:hlinkClick r:id="rId5"/>
                        </a:rPr>
                        <a:t>Interbranches Prévoyance de droit privé  Baisse de cotisation salariés + accueil CNEAP dans la mutualisation </a:t>
                      </a:r>
                      <a:r>
                        <a:rPr lang="fr-FR" sz="1800" dirty="0">
                          <a:effectLst/>
                        </a:rPr>
                        <a:t>(unanime)</a:t>
                      </a:r>
                      <a:endParaRPr lang="fr-FR" sz="1800" dirty="0">
                        <a:effectLst/>
                        <a:latin typeface="Calibri"/>
                        <a:ea typeface="Calibri"/>
                        <a:cs typeface="Times New Roman"/>
                      </a:endParaRPr>
                    </a:p>
                  </a:txBody>
                  <a:tcPr marL="68580" marR="68580" marT="0" marB="0" anchor="ctr"/>
                </a:tc>
              </a:tr>
              <a:tr h="183718">
                <a:tc>
                  <a:txBody>
                    <a:bodyPr/>
                    <a:lstStyle/>
                    <a:p>
                      <a:pPr algn="just">
                        <a:spcBef>
                          <a:spcPts val="300"/>
                        </a:spcBef>
                        <a:spcAft>
                          <a:spcPts val="300"/>
                        </a:spcAft>
                      </a:pPr>
                      <a:r>
                        <a:rPr lang="fr-FR" sz="1800" dirty="0">
                          <a:effectLst/>
                        </a:rPr>
                        <a:t>Octobre 2013</a:t>
                      </a:r>
                      <a:endParaRPr lang="fr-FR" sz="1800" dirty="0">
                        <a:effectLst/>
                        <a:latin typeface="Calibri"/>
                        <a:ea typeface="Calibri"/>
                        <a:cs typeface="Times New Roman"/>
                      </a:endParaRPr>
                    </a:p>
                  </a:txBody>
                  <a:tcPr marL="68580" marR="68580" marT="0" marB="0" anchor="ctr"/>
                </a:tc>
                <a:tc>
                  <a:txBody>
                    <a:bodyPr/>
                    <a:lstStyle/>
                    <a:p>
                      <a:pPr algn="just">
                        <a:spcBef>
                          <a:spcPts val="300"/>
                        </a:spcBef>
                        <a:spcAft>
                          <a:spcPts val="300"/>
                        </a:spcAft>
                      </a:pPr>
                      <a:r>
                        <a:rPr lang="fr-FR" sz="1800" dirty="0">
                          <a:effectLst/>
                          <a:hlinkClick r:id="rId6"/>
                        </a:rPr>
                        <a:t>Interbranches Accord sur le temps partiel </a:t>
                      </a:r>
                      <a:r>
                        <a:rPr lang="fr-FR" sz="1800" dirty="0">
                          <a:effectLst/>
                        </a:rPr>
                        <a:t>(majoritaire)</a:t>
                      </a:r>
                      <a:endParaRPr lang="fr-FR" sz="1800" dirty="0">
                        <a:effectLst/>
                        <a:latin typeface="Calibri"/>
                        <a:ea typeface="Calibri"/>
                        <a:cs typeface="Times New Roman"/>
                      </a:endParaRPr>
                    </a:p>
                  </a:txBody>
                  <a:tcPr marL="68580" marR="68580" marT="0" marB="0" anchor="ctr"/>
                </a:tc>
              </a:tr>
              <a:tr h="183718">
                <a:tc>
                  <a:txBody>
                    <a:bodyPr/>
                    <a:lstStyle/>
                    <a:p>
                      <a:pPr algn="just">
                        <a:spcBef>
                          <a:spcPts val="300"/>
                        </a:spcBef>
                        <a:spcAft>
                          <a:spcPts val="300"/>
                        </a:spcAft>
                      </a:pPr>
                      <a:r>
                        <a:rPr lang="fr-FR" sz="1800" dirty="0">
                          <a:effectLst/>
                        </a:rPr>
                        <a:t>Février 2014</a:t>
                      </a:r>
                      <a:endParaRPr lang="fr-FR" sz="1800" dirty="0">
                        <a:effectLst/>
                        <a:latin typeface="Calibri"/>
                        <a:ea typeface="Calibri"/>
                        <a:cs typeface="Times New Roman"/>
                      </a:endParaRPr>
                    </a:p>
                  </a:txBody>
                  <a:tcPr marL="68580" marR="68580" marT="0" marB="0" anchor="ctr"/>
                </a:tc>
                <a:tc>
                  <a:txBody>
                    <a:bodyPr/>
                    <a:lstStyle/>
                    <a:p>
                      <a:pPr algn="just">
                        <a:spcBef>
                          <a:spcPts val="300"/>
                        </a:spcBef>
                        <a:spcAft>
                          <a:spcPts val="300"/>
                        </a:spcAft>
                      </a:pPr>
                      <a:r>
                        <a:rPr lang="fr-FR" sz="1800" dirty="0">
                          <a:effectLst/>
                          <a:hlinkClick r:id="rId7"/>
                        </a:rPr>
                        <a:t>Interbranches CQP « Educateur vie </a:t>
                      </a:r>
                      <a:r>
                        <a:rPr lang="fr-FR" sz="1800" dirty="0" smtClean="0">
                          <a:effectLst/>
                          <a:hlinkClick r:id="rId7"/>
                        </a:rPr>
                        <a:t> scolaire</a:t>
                      </a:r>
                      <a:r>
                        <a:rPr lang="fr-FR" sz="1800" dirty="0">
                          <a:effectLst/>
                          <a:hlinkClick r:id="rId7"/>
                        </a:rPr>
                        <a:t> » </a:t>
                      </a:r>
                      <a:r>
                        <a:rPr lang="fr-FR" sz="1800" dirty="0" smtClean="0">
                          <a:effectLst/>
                        </a:rPr>
                        <a:t>(</a:t>
                      </a:r>
                      <a:r>
                        <a:rPr lang="fr-FR" sz="1800" dirty="0">
                          <a:effectLst/>
                        </a:rPr>
                        <a:t>classification) (majoritaire)</a:t>
                      </a:r>
                      <a:endParaRPr lang="fr-FR" sz="1800" dirty="0">
                        <a:effectLst/>
                        <a:latin typeface="Calibri"/>
                        <a:ea typeface="Calibri"/>
                        <a:cs typeface="Times New Roman"/>
                      </a:endParaRPr>
                    </a:p>
                  </a:txBody>
                  <a:tcPr marL="68580" marR="68580" marT="0" marB="0" anchor="ctr"/>
                </a:tc>
              </a:tr>
              <a:tr h="183718">
                <a:tc rowSpan="2">
                  <a:txBody>
                    <a:bodyPr/>
                    <a:lstStyle/>
                    <a:p>
                      <a:pPr algn="just">
                        <a:spcBef>
                          <a:spcPts val="300"/>
                        </a:spcBef>
                        <a:spcAft>
                          <a:spcPts val="300"/>
                        </a:spcAft>
                      </a:pPr>
                      <a:r>
                        <a:rPr lang="fr-FR" sz="1800" dirty="0">
                          <a:effectLst/>
                        </a:rPr>
                        <a:t>Juin 2014</a:t>
                      </a:r>
                      <a:endParaRPr lang="fr-FR" sz="1800" dirty="0">
                        <a:effectLst/>
                        <a:latin typeface="Calibri"/>
                        <a:ea typeface="Calibri"/>
                        <a:cs typeface="Times New Roman"/>
                      </a:endParaRPr>
                    </a:p>
                  </a:txBody>
                  <a:tcPr marL="68580" marR="68580" marT="0" marB="0" anchor="ctr"/>
                </a:tc>
                <a:tc>
                  <a:txBody>
                    <a:bodyPr/>
                    <a:lstStyle/>
                    <a:p>
                      <a:pPr algn="just">
                        <a:spcBef>
                          <a:spcPts val="300"/>
                        </a:spcBef>
                        <a:spcAft>
                          <a:spcPts val="300"/>
                        </a:spcAft>
                      </a:pPr>
                      <a:r>
                        <a:rPr lang="fr-FR" sz="1800" kern="1200" dirty="0">
                          <a:solidFill>
                            <a:schemeClr val="dk1"/>
                          </a:solidFill>
                          <a:effectLst/>
                          <a:latin typeface="+mn-lt"/>
                          <a:ea typeface="+mn-ea"/>
                          <a:cs typeface="+mn-cs"/>
                          <a:hlinkClick r:id="rId7"/>
                        </a:rPr>
                        <a:t>Interbranches CQP « Educateur vie scolaire » </a:t>
                      </a:r>
                      <a:r>
                        <a:rPr lang="fr-FR" sz="1800" kern="1200" dirty="0" smtClean="0">
                          <a:solidFill>
                            <a:schemeClr val="dk1"/>
                          </a:solidFill>
                          <a:effectLst/>
                          <a:latin typeface="+mn-lt"/>
                          <a:ea typeface="+mn-ea"/>
                          <a:cs typeface="+mn-cs"/>
                        </a:rPr>
                        <a:t>(</a:t>
                      </a:r>
                      <a:r>
                        <a:rPr lang="fr-FR" sz="1800" dirty="0">
                          <a:effectLst/>
                        </a:rPr>
                        <a:t>classification) (majoritaire)</a:t>
                      </a:r>
                      <a:endParaRPr lang="fr-FR" sz="1800" dirty="0">
                        <a:effectLst/>
                        <a:latin typeface="Calibri"/>
                        <a:ea typeface="Calibri"/>
                        <a:cs typeface="Times New Roman"/>
                      </a:endParaRPr>
                    </a:p>
                  </a:txBody>
                  <a:tcPr marL="68580" marR="68580" marT="0" marB="0" anchor="ctr"/>
                </a:tc>
              </a:tr>
              <a:tr h="183718">
                <a:tc vMerge="1">
                  <a:txBody>
                    <a:bodyPr/>
                    <a:lstStyle/>
                    <a:p>
                      <a:endParaRPr lang="fr-FR"/>
                    </a:p>
                  </a:txBody>
                  <a:tcPr/>
                </a:tc>
                <a:tc>
                  <a:txBody>
                    <a:bodyPr/>
                    <a:lstStyle/>
                    <a:p>
                      <a:pPr algn="just">
                        <a:spcBef>
                          <a:spcPts val="300"/>
                        </a:spcBef>
                        <a:spcAft>
                          <a:spcPts val="300"/>
                        </a:spcAft>
                      </a:pPr>
                      <a:r>
                        <a:rPr lang="fr-FR" sz="1800" dirty="0">
                          <a:effectLst/>
                          <a:hlinkClick r:id="rId8"/>
                        </a:rPr>
                        <a:t>Interbranches Accord Cadre / Complémentaire santé </a:t>
                      </a:r>
                      <a:r>
                        <a:rPr lang="fr-FR" sz="1800" dirty="0">
                          <a:effectLst/>
                        </a:rPr>
                        <a:t>(unanime)</a:t>
                      </a:r>
                      <a:endParaRPr lang="fr-FR" sz="1800" dirty="0">
                        <a:effectLst/>
                        <a:latin typeface="Calibri"/>
                        <a:ea typeface="Calibri"/>
                        <a:cs typeface="Times New Roman"/>
                      </a:endParaRPr>
                    </a:p>
                  </a:txBody>
                  <a:tcPr marL="68580" marR="68580" marT="0" marB="0" anchor="ctr"/>
                </a:tc>
              </a:tr>
              <a:tr h="183718">
                <a:tc>
                  <a:txBody>
                    <a:bodyPr/>
                    <a:lstStyle/>
                    <a:p>
                      <a:pPr algn="just">
                        <a:spcBef>
                          <a:spcPts val="300"/>
                        </a:spcBef>
                        <a:spcAft>
                          <a:spcPts val="300"/>
                        </a:spcAft>
                      </a:pPr>
                      <a:r>
                        <a:rPr lang="fr-FR" sz="1800" dirty="0">
                          <a:effectLst/>
                        </a:rPr>
                        <a:t>Juillet 2014</a:t>
                      </a:r>
                      <a:endParaRPr lang="fr-FR" sz="1800" dirty="0">
                        <a:effectLst/>
                        <a:latin typeface="Calibri"/>
                        <a:ea typeface="Calibri"/>
                        <a:cs typeface="Times New Roman"/>
                      </a:endParaRPr>
                    </a:p>
                  </a:txBody>
                  <a:tcPr marL="68580" marR="68580" marT="0" marB="0" anchor="ctr"/>
                </a:tc>
                <a:tc>
                  <a:txBody>
                    <a:bodyPr/>
                    <a:lstStyle/>
                    <a:p>
                      <a:pPr algn="just">
                        <a:spcBef>
                          <a:spcPts val="300"/>
                        </a:spcBef>
                        <a:spcAft>
                          <a:spcPts val="300"/>
                        </a:spcAft>
                      </a:pPr>
                      <a:r>
                        <a:rPr lang="fr-FR" sz="1800" dirty="0">
                          <a:effectLst/>
                          <a:hlinkClick r:id="rId5"/>
                        </a:rPr>
                        <a:t>Interbranches Révision des accords de prévoyance </a:t>
                      </a:r>
                      <a:r>
                        <a:rPr lang="fr-FR" sz="1800" dirty="0">
                          <a:effectLst/>
                        </a:rPr>
                        <a:t>(unanime)</a:t>
                      </a:r>
                      <a:endParaRPr lang="fr-FR" sz="1800" dirty="0">
                        <a:effectLst/>
                        <a:latin typeface="Calibri"/>
                        <a:ea typeface="Calibri"/>
                        <a:cs typeface="Times New Roman"/>
                      </a:endParaRPr>
                    </a:p>
                  </a:txBody>
                  <a:tcPr marL="68580" marR="68580" marT="0" marB="0" anchor="ctr"/>
                </a:tc>
              </a:tr>
            </a:tbl>
          </a:graphicData>
        </a:graphic>
      </p:graphicFrame>
      <p:sp>
        <p:nvSpPr>
          <p:cNvPr id="6" name="Rectangle 1"/>
          <p:cNvSpPr>
            <a:spLocks noChangeArrowheads="1"/>
          </p:cNvSpPr>
          <p:nvPr/>
        </p:nvSpPr>
        <p:spPr bwMode="auto">
          <a:xfrm>
            <a:off x="1827213" y="1747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 name="Group 12"/>
          <p:cNvGrpSpPr>
            <a:grpSpLocks/>
          </p:cNvGrpSpPr>
          <p:nvPr/>
        </p:nvGrpSpPr>
        <p:grpSpPr bwMode="auto">
          <a:xfrm>
            <a:off x="0" y="-27384"/>
            <a:ext cx="9144000" cy="404663"/>
            <a:chOff x="0" y="0"/>
            <a:chExt cx="11904" cy="1417"/>
          </a:xfrm>
        </p:grpSpPr>
        <p:sp>
          <p:nvSpPr>
            <p:cNvPr id="8"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9"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10"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11"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
        <p:nvSpPr>
          <p:cNvPr id="12" name="Titre 1"/>
          <p:cNvSpPr>
            <a:spLocks noGrp="1"/>
          </p:cNvSpPr>
          <p:nvPr>
            <p:ph type="title"/>
          </p:nvPr>
        </p:nvSpPr>
        <p:spPr>
          <a:xfrm>
            <a:off x="457200" y="274638"/>
            <a:ext cx="8229600" cy="1143000"/>
          </a:xfrm>
        </p:spPr>
        <p:txBody>
          <a:bodyPr vert="horz" lIns="91440" tIns="45720" rIns="91440" bIns="45720" rtlCol="0" anchor="ctr">
            <a:normAutofit/>
          </a:bodyPr>
          <a:lstStyle/>
          <a:p>
            <a:pPr algn="l"/>
            <a:r>
              <a:rPr lang="fr-FR" altLang="fr-FR" sz="3400" b="1" dirty="0" smtClean="0">
                <a:solidFill>
                  <a:schemeClr val="tx2"/>
                </a:solidFill>
              </a:rPr>
              <a:t>20 protocoles et accords signés en 2 ans </a:t>
            </a:r>
            <a:endParaRPr lang="fr-FR" sz="3400" b="1" dirty="0">
              <a:solidFill>
                <a:schemeClr val="tx2"/>
              </a:solidFill>
            </a:endParaRPr>
          </a:p>
        </p:txBody>
      </p:sp>
      <p:sp>
        <p:nvSpPr>
          <p:cNvPr id="13" name="Espace réservé du numéro de diapositive 12"/>
          <p:cNvSpPr>
            <a:spLocks noGrp="1"/>
          </p:cNvSpPr>
          <p:nvPr>
            <p:ph type="sldNum" sz="quarter" idx="12"/>
          </p:nvPr>
        </p:nvSpPr>
        <p:spPr/>
        <p:txBody>
          <a:bodyPr/>
          <a:lstStyle/>
          <a:p>
            <a:fld id="{5FD848DF-D60A-4DF8-8149-1CBF8CA13C4C}" type="slidenum">
              <a:rPr lang="fr-FR" smtClean="0"/>
              <a:t>2</a:t>
            </a:fld>
            <a:endParaRPr lang="fr-FR"/>
          </a:p>
        </p:txBody>
      </p:sp>
    </p:spTree>
    <p:extLst>
      <p:ext uri="{BB962C8B-B14F-4D97-AF65-F5344CB8AC3E}">
        <p14:creationId xmlns:p14="http://schemas.microsoft.com/office/powerpoint/2010/main" val="28999888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pPr algn="l"/>
            <a:r>
              <a:rPr lang="fr-FR" sz="3400" b="1" dirty="0" smtClean="0">
                <a:solidFill>
                  <a:schemeClr val="tx2"/>
                </a:solidFill>
              </a:rPr>
              <a:t>2.11- Pauses </a:t>
            </a:r>
            <a:r>
              <a:rPr lang="fr-FR" sz="3400" b="1" dirty="0">
                <a:solidFill>
                  <a:schemeClr val="tx2"/>
                </a:solidFill>
              </a:rPr>
              <a:t>rémunérées</a:t>
            </a:r>
          </a:p>
        </p:txBody>
      </p:sp>
      <p:sp>
        <p:nvSpPr>
          <p:cNvPr id="3" name="Espace réservé du numéro de diapositive 2"/>
          <p:cNvSpPr>
            <a:spLocks noGrp="1"/>
          </p:cNvSpPr>
          <p:nvPr>
            <p:ph type="sldNum" sz="quarter" idx="12"/>
          </p:nvPr>
        </p:nvSpPr>
        <p:spPr/>
        <p:txBody>
          <a:bodyPr/>
          <a:lstStyle/>
          <a:p>
            <a:fld id="{12582EA2-1BE0-4248-B2CC-4FA0A896D585}" type="slidenum">
              <a:rPr lang="fr-FR" smtClean="0"/>
              <a:t>20</a:t>
            </a:fld>
            <a:endParaRPr lang="fr-FR"/>
          </a:p>
        </p:txBody>
      </p:sp>
      <p:sp>
        <p:nvSpPr>
          <p:cNvPr id="4" name="Espace réservé du contenu 3"/>
          <p:cNvSpPr>
            <a:spLocks noGrp="1"/>
          </p:cNvSpPr>
          <p:nvPr>
            <p:ph sz="quarter" idx="1"/>
          </p:nvPr>
        </p:nvSpPr>
        <p:spPr/>
        <p:txBody>
          <a:bodyPr>
            <a:normAutofit/>
          </a:bodyPr>
          <a:lstStyle/>
          <a:p>
            <a:pPr algn="just"/>
            <a:r>
              <a:rPr lang="fr-FR" sz="2000" dirty="0">
                <a:solidFill>
                  <a:schemeClr val="tx2"/>
                </a:solidFill>
              </a:rPr>
              <a:t>L</a:t>
            </a:r>
            <a:r>
              <a:rPr lang="fr-FR" sz="2000" dirty="0" smtClean="0">
                <a:solidFill>
                  <a:schemeClr val="tx2"/>
                </a:solidFill>
              </a:rPr>
              <a:t>es personnels qui participent à la prise du repas des élèves de maternelle dans le cadre de leur mission éducative bénéficient d’une pause d’une demi-heure pour prendre leur propre repas,</a:t>
            </a:r>
          </a:p>
          <a:p>
            <a:pPr algn="just"/>
            <a:endParaRPr lang="fr-FR" sz="2000" dirty="0" smtClean="0">
              <a:solidFill>
                <a:schemeClr val="tx2"/>
              </a:solidFill>
            </a:endParaRPr>
          </a:p>
          <a:p>
            <a:pPr algn="just"/>
            <a:r>
              <a:rPr lang="fr-FR" sz="2000" dirty="0" smtClean="0">
                <a:solidFill>
                  <a:schemeClr val="tx2"/>
                </a:solidFill>
              </a:rPr>
              <a:t>Pause considérée comme du temps de travail effectif, elle se défalque donc du temps annuel dû par le salarié et figure dans son calendrier de modulation le cas échéant: elle est donc rémunérée.</a:t>
            </a:r>
          </a:p>
          <a:p>
            <a:pPr algn="just"/>
            <a:endParaRPr lang="fr-FR" sz="2000" dirty="0">
              <a:solidFill>
                <a:schemeClr val="tx2"/>
              </a:solidFill>
            </a:endParaRPr>
          </a:p>
          <a:p>
            <a:pPr algn="just"/>
            <a:r>
              <a:rPr lang="fr-FR" sz="2000" b="1" dirty="0" smtClean="0">
                <a:solidFill>
                  <a:schemeClr val="tx2"/>
                </a:solidFill>
              </a:rPr>
              <a:t>Attention</a:t>
            </a:r>
            <a:r>
              <a:rPr lang="fr-FR" sz="2000" dirty="0" smtClean="0">
                <a:solidFill>
                  <a:schemeClr val="tx2"/>
                </a:solidFill>
              </a:rPr>
              <a:t>, il s’agit d’une pause. </a:t>
            </a:r>
          </a:p>
          <a:p>
            <a:pPr marL="0" indent="0" algn="just">
              <a:buNone/>
            </a:pPr>
            <a:r>
              <a:rPr lang="fr-FR" sz="2000" dirty="0" smtClean="0">
                <a:solidFill>
                  <a:schemeClr val="tx2"/>
                </a:solidFill>
              </a:rPr>
              <a:t>	</a:t>
            </a:r>
            <a:r>
              <a:rPr lang="fr-FR" sz="2000" b="1" dirty="0" smtClean="0">
                <a:solidFill>
                  <a:schemeClr val="tx2"/>
                </a:solidFill>
                <a:sym typeface="Wingdings"/>
              </a:rPr>
              <a:t> </a:t>
            </a:r>
            <a:r>
              <a:rPr lang="fr-FR" sz="2000" dirty="0" smtClean="0">
                <a:solidFill>
                  <a:schemeClr val="tx2"/>
                </a:solidFill>
              </a:rPr>
              <a:t>il faut donc une période d’inactivité entre deux périodes de travail </a:t>
            </a:r>
          </a:p>
          <a:p>
            <a:pPr algn="just"/>
            <a:endParaRPr lang="fr-FR" sz="2000" dirty="0">
              <a:solidFill>
                <a:schemeClr val="tx2"/>
              </a:solidFill>
            </a:endParaRPr>
          </a:p>
        </p:txBody>
      </p:sp>
      <p:grpSp>
        <p:nvGrpSpPr>
          <p:cNvPr id="5" name="Group 12"/>
          <p:cNvGrpSpPr>
            <a:grpSpLocks/>
          </p:cNvGrpSpPr>
          <p:nvPr/>
        </p:nvGrpSpPr>
        <p:grpSpPr bwMode="auto">
          <a:xfrm>
            <a:off x="0" y="-27384"/>
            <a:ext cx="9144000" cy="404663"/>
            <a:chOff x="0" y="0"/>
            <a:chExt cx="11904" cy="1417"/>
          </a:xfrm>
        </p:grpSpPr>
        <p:sp>
          <p:nvSpPr>
            <p:cNvPr id="6"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7"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8"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9"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Tree>
    <p:extLst>
      <p:ext uri="{BB962C8B-B14F-4D97-AF65-F5344CB8AC3E}">
        <p14:creationId xmlns:p14="http://schemas.microsoft.com/office/powerpoint/2010/main" val="29391062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pPr algn="l"/>
            <a:r>
              <a:rPr lang="fr-FR" sz="3400" b="1" dirty="0" smtClean="0">
                <a:solidFill>
                  <a:schemeClr val="tx2"/>
                </a:solidFill>
              </a:rPr>
              <a:t>2.12- Autorisations </a:t>
            </a:r>
            <a:r>
              <a:rPr lang="fr-FR" sz="3400" b="1" dirty="0">
                <a:solidFill>
                  <a:schemeClr val="tx2"/>
                </a:solidFill>
              </a:rPr>
              <a:t>d’absence</a:t>
            </a:r>
          </a:p>
        </p:txBody>
      </p:sp>
      <p:sp>
        <p:nvSpPr>
          <p:cNvPr id="3" name="Espace réservé du numéro de diapositive 2"/>
          <p:cNvSpPr>
            <a:spLocks noGrp="1"/>
          </p:cNvSpPr>
          <p:nvPr>
            <p:ph type="sldNum" sz="quarter" idx="12"/>
          </p:nvPr>
        </p:nvSpPr>
        <p:spPr/>
        <p:txBody>
          <a:bodyPr/>
          <a:lstStyle/>
          <a:p>
            <a:fld id="{12582EA2-1BE0-4248-B2CC-4FA0A896D585}" type="slidenum">
              <a:rPr lang="fr-FR" smtClean="0"/>
              <a:t>21</a:t>
            </a:fld>
            <a:endParaRPr lang="fr-FR"/>
          </a:p>
        </p:txBody>
      </p:sp>
      <p:graphicFrame>
        <p:nvGraphicFramePr>
          <p:cNvPr id="5" name="Espace réservé du contenu 4"/>
          <p:cNvGraphicFramePr>
            <a:graphicFrameLocks noGrp="1"/>
          </p:cNvGraphicFramePr>
          <p:nvPr>
            <p:ph sz="quarter" idx="1"/>
            <p:extLst>
              <p:ext uri="{D42A27DB-BD31-4B8C-83A1-F6EECF244321}">
                <p14:modId xmlns:p14="http://schemas.microsoft.com/office/powerpoint/2010/main" val="781829438"/>
              </p:ext>
            </p:extLst>
          </p:nvPr>
        </p:nvGraphicFramePr>
        <p:xfrm>
          <a:off x="1115616" y="1268760"/>
          <a:ext cx="7560840" cy="5342661"/>
        </p:xfrm>
        <a:graphic>
          <a:graphicData uri="http://schemas.openxmlformats.org/drawingml/2006/table">
            <a:tbl>
              <a:tblPr firstRow="1" firstCol="1" bandRow="1">
                <a:tableStyleId>{5C22544A-7EE6-4342-B048-85BDC9FD1C3A}</a:tableStyleId>
              </a:tblPr>
              <a:tblGrid>
                <a:gridCol w="4817525"/>
                <a:gridCol w="2743315"/>
              </a:tblGrid>
              <a:tr h="983892">
                <a:tc>
                  <a:txBody>
                    <a:bodyPr/>
                    <a:lstStyle/>
                    <a:p>
                      <a:pPr marL="16510" algn="ctr">
                        <a:lnSpc>
                          <a:spcPct val="115000"/>
                        </a:lnSpc>
                        <a:spcAft>
                          <a:spcPts val="0"/>
                        </a:spcAft>
                      </a:pPr>
                      <a:r>
                        <a:rPr lang="fr-FR" sz="1600" dirty="0">
                          <a:effectLst/>
                        </a:rPr>
                        <a:t>Evénement</a:t>
                      </a:r>
                      <a:endParaRPr lang="fr-FR" sz="1600" dirty="0">
                        <a:effectLst/>
                        <a:latin typeface="Calibri"/>
                        <a:ea typeface="Calibri"/>
                        <a:cs typeface="Times New Roman"/>
                      </a:endParaRPr>
                    </a:p>
                  </a:txBody>
                  <a:tcPr marL="68580" marR="68580" marT="0" marB="0" anchor="ctr"/>
                </a:tc>
                <a:tc>
                  <a:txBody>
                    <a:bodyPr/>
                    <a:lstStyle/>
                    <a:p>
                      <a:pPr marL="16510" algn="ctr">
                        <a:lnSpc>
                          <a:spcPct val="115000"/>
                        </a:lnSpc>
                        <a:spcAft>
                          <a:spcPts val="0"/>
                        </a:spcAft>
                      </a:pPr>
                      <a:r>
                        <a:rPr lang="fr-FR" sz="1600" dirty="0">
                          <a:effectLst/>
                        </a:rPr>
                        <a:t>Durée de l’absence rémunérée en jours ouvrés</a:t>
                      </a:r>
                      <a:endParaRPr lang="fr-FR" sz="1600" dirty="0">
                        <a:effectLst/>
                        <a:latin typeface="Calibri"/>
                        <a:ea typeface="Calibri"/>
                        <a:cs typeface="Times New Roman"/>
                      </a:endParaRPr>
                    </a:p>
                  </a:txBody>
                  <a:tcPr marL="68580" marR="68580" marT="0" marB="0" anchor="ctr"/>
                </a:tc>
              </a:tr>
              <a:tr h="256147">
                <a:tc>
                  <a:txBody>
                    <a:bodyPr/>
                    <a:lstStyle/>
                    <a:p>
                      <a:pPr>
                        <a:lnSpc>
                          <a:spcPct val="115000"/>
                        </a:lnSpc>
                        <a:spcAft>
                          <a:spcPts val="0"/>
                        </a:spcAft>
                      </a:pPr>
                      <a:r>
                        <a:rPr lang="fr-FR" sz="1600">
                          <a:effectLst/>
                        </a:rPr>
                        <a:t>Mariage ou PACS du salarié</a:t>
                      </a:r>
                      <a:endParaRPr lang="fr-FR" sz="1600">
                        <a:effectLst/>
                        <a:latin typeface="Calibri"/>
                        <a:ea typeface="Calibri"/>
                        <a:cs typeface="Times New Roman"/>
                      </a:endParaRPr>
                    </a:p>
                  </a:txBody>
                  <a:tcPr marL="68580" marR="68580" marT="0" marB="0"/>
                </a:tc>
                <a:tc>
                  <a:txBody>
                    <a:bodyPr/>
                    <a:lstStyle/>
                    <a:p>
                      <a:pPr>
                        <a:lnSpc>
                          <a:spcPct val="115000"/>
                        </a:lnSpc>
                        <a:spcAft>
                          <a:spcPts val="0"/>
                        </a:spcAft>
                      </a:pPr>
                      <a:r>
                        <a:rPr lang="fr-FR" sz="1600" dirty="0">
                          <a:effectLst/>
                        </a:rPr>
                        <a:t>4 jours </a:t>
                      </a:r>
                      <a:endParaRPr lang="fr-FR" sz="1600" dirty="0">
                        <a:effectLst/>
                        <a:latin typeface="Calibri"/>
                        <a:ea typeface="Calibri"/>
                        <a:cs typeface="Times New Roman"/>
                      </a:endParaRPr>
                    </a:p>
                  </a:txBody>
                  <a:tcPr marL="68580" marR="68580" marT="0" marB="0" anchor="ctr"/>
                </a:tc>
              </a:tr>
              <a:tr h="256147">
                <a:tc>
                  <a:txBody>
                    <a:bodyPr/>
                    <a:lstStyle/>
                    <a:p>
                      <a:pPr>
                        <a:lnSpc>
                          <a:spcPct val="115000"/>
                        </a:lnSpc>
                        <a:spcAft>
                          <a:spcPts val="0"/>
                        </a:spcAft>
                      </a:pPr>
                      <a:r>
                        <a:rPr lang="fr-FR" sz="1600">
                          <a:effectLst/>
                        </a:rPr>
                        <a:t>Naissance ou d’adoption</a:t>
                      </a:r>
                      <a:endParaRPr lang="fr-FR" sz="1600">
                        <a:effectLst/>
                        <a:latin typeface="Calibri"/>
                        <a:ea typeface="Calibri"/>
                        <a:cs typeface="Times New Roman"/>
                      </a:endParaRPr>
                    </a:p>
                  </a:txBody>
                  <a:tcPr marL="68580" marR="68580" marT="0" marB="0" anchor="ctr"/>
                </a:tc>
                <a:tc>
                  <a:txBody>
                    <a:bodyPr/>
                    <a:lstStyle/>
                    <a:p>
                      <a:pPr>
                        <a:lnSpc>
                          <a:spcPct val="115000"/>
                        </a:lnSpc>
                        <a:spcAft>
                          <a:spcPts val="0"/>
                        </a:spcAft>
                      </a:pPr>
                      <a:r>
                        <a:rPr lang="fr-FR" sz="1600" dirty="0">
                          <a:effectLst/>
                        </a:rPr>
                        <a:t>3 jours pour le père</a:t>
                      </a:r>
                      <a:endParaRPr lang="fr-FR" sz="1600" dirty="0">
                        <a:effectLst/>
                        <a:latin typeface="Calibri"/>
                        <a:ea typeface="Calibri"/>
                        <a:cs typeface="Times New Roman"/>
                      </a:endParaRPr>
                    </a:p>
                  </a:txBody>
                  <a:tcPr marL="68580" marR="68580" marT="0" marB="0" anchor="ctr"/>
                </a:tc>
              </a:tr>
              <a:tr h="256147">
                <a:tc>
                  <a:txBody>
                    <a:bodyPr/>
                    <a:lstStyle/>
                    <a:p>
                      <a:pPr>
                        <a:lnSpc>
                          <a:spcPct val="115000"/>
                        </a:lnSpc>
                        <a:spcAft>
                          <a:spcPts val="0"/>
                        </a:spcAft>
                      </a:pPr>
                      <a:r>
                        <a:rPr lang="fr-FR" sz="1600">
                          <a:effectLst/>
                        </a:rPr>
                        <a:t>Mariage ou PACS d’un enfant du salarié</a:t>
                      </a:r>
                      <a:endParaRPr lang="fr-FR" sz="1600">
                        <a:effectLst/>
                        <a:latin typeface="Calibri"/>
                        <a:ea typeface="Calibri"/>
                        <a:cs typeface="Times New Roman"/>
                      </a:endParaRPr>
                    </a:p>
                  </a:txBody>
                  <a:tcPr marL="68580" marR="68580" marT="0" marB="0"/>
                </a:tc>
                <a:tc rowSpan="3">
                  <a:txBody>
                    <a:bodyPr/>
                    <a:lstStyle/>
                    <a:p>
                      <a:pPr>
                        <a:lnSpc>
                          <a:spcPct val="115000"/>
                        </a:lnSpc>
                        <a:spcAft>
                          <a:spcPts val="0"/>
                        </a:spcAft>
                      </a:pPr>
                      <a:r>
                        <a:rPr lang="fr-FR" sz="1600" dirty="0">
                          <a:effectLst/>
                        </a:rPr>
                        <a:t>3 jours </a:t>
                      </a:r>
                      <a:endParaRPr lang="fr-FR" sz="1600" dirty="0">
                        <a:effectLst/>
                        <a:latin typeface="Calibri"/>
                        <a:ea typeface="Calibri"/>
                        <a:cs typeface="Times New Roman"/>
                      </a:endParaRPr>
                    </a:p>
                  </a:txBody>
                  <a:tcPr marL="68580" marR="68580" marT="0" marB="0" anchor="ctr"/>
                </a:tc>
              </a:tr>
              <a:tr h="1536884">
                <a:tc>
                  <a:txBody>
                    <a:bodyPr/>
                    <a:lstStyle/>
                    <a:p>
                      <a:pPr>
                        <a:lnSpc>
                          <a:spcPct val="115000"/>
                        </a:lnSpc>
                        <a:spcAft>
                          <a:spcPts val="0"/>
                        </a:spcAft>
                      </a:pPr>
                      <a:r>
                        <a:rPr lang="fr-FR" sz="1600" dirty="0">
                          <a:effectLst/>
                        </a:rPr>
                        <a:t>Décès du conjoint, d’un partenaire de PACS, du concubin, d’un ascendant en ligne directe ou descendant, d’un frère ou d’une sœur, d’un beau parent du salarié</a:t>
                      </a:r>
                    </a:p>
                    <a:p>
                      <a:pPr>
                        <a:lnSpc>
                          <a:spcPct val="115000"/>
                        </a:lnSpc>
                        <a:spcAft>
                          <a:spcPts val="0"/>
                        </a:spcAft>
                      </a:pPr>
                      <a:r>
                        <a:rPr lang="fr-FR" sz="1600" dirty="0">
                          <a:effectLst/>
                        </a:rPr>
                        <a:t>Le beau parent est le père ou la mère du conjoint, du concubin ou du partenaire de PACS.</a:t>
                      </a:r>
                      <a:endParaRPr lang="fr-FR" sz="1600" dirty="0">
                        <a:effectLst/>
                        <a:latin typeface="Calibri"/>
                        <a:ea typeface="Calibri"/>
                        <a:cs typeface="Times New Roman"/>
                      </a:endParaRPr>
                    </a:p>
                  </a:txBody>
                  <a:tcPr marL="68580" marR="68580" marT="0" marB="0"/>
                </a:tc>
                <a:tc vMerge="1">
                  <a:txBody>
                    <a:bodyPr/>
                    <a:lstStyle/>
                    <a:p>
                      <a:endParaRPr lang="fr-FR"/>
                    </a:p>
                  </a:txBody>
                  <a:tcPr/>
                </a:tc>
              </a:tr>
              <a:tr h="768442">
                <a:tc>
                  <a:txBody>
                    <a:bodyPr/>
                    <a:lstStyle/>
                    <a:p>
                      <a:pPr>
                        <a:lnSpc>
                          <a:spcPct val="115000"/>
                        </a:lnSpc>
                        <a:spcAft>
                          <a:spcPts val="0"/>
                        </a:spcAft>
                      </a:pPr>
                      <a:r>
                        <a:rPr lang="fr-FR" sz="1600">
                          <a:effectLst/>
                        </a:rPr>
                        <a:t>Profession religieuse ou d’ordination diaconale ou sacerdotale du salarié, de son conjoint ou d’un enfant du salarié </a:t>
                      </a:r>
                      <a:endParaRPr lang="fr-FR" sz="1600">
                        <a:effectLst/>
                        <a:latin typeface="Calibri"/>
                        <a:ea typeface="Calibri"/>
                        <a:cs typeface="Times New Roman"/>
                      </a:endParaRPr>
                    </a:p>
                  </a:txBody>
                  <a:tcPr marL="68580" marR="68580" marT="0" marB="0"/>
                </a:tc>
                <a:tc vMerge="1">
                  <a:txBody>
                    <a:bodyPr/>
                    <a:lstStyle/>
                    <a:p>
                      <a:endParaRPr lang="fr-FR"/>
                    </a:p>
                  </a:txBody>
                  <a:tcPr/>
                </a:tc>
              </a:tr>
              <a:tr h="993778">
                <a:tc>
                  <a:txBody>
                    <a:bodyPr/>
                    <a:lstStyle/>
                    <a:p>
                      <a:pPr>
                        <a:lnSpc>
                          <a:spcPct val="115000"/>
                        </a:lnSpc>
                        <a:spcAft>
                          <a:spcPts val="0"/>
                        </a:spcAft>
                      </a:pPr>
                      <a:r>
                        <a:rPr lang="fr-FR" sz="1600">
                          <a:effectLst/>
                        </a:rPr>
                        <a:t>Passage d’un examen ou concours universitaire ou professionnel</a:t>
                      </a:r>
                      <a:endParaRPr lang="fr-FR" sz="1600">
                        <a:effectLst/>
                        <a:latin typeface="Calibri"/>
                        <a:ea typeface="Calibri"/>
                        <a:cs typeface="Times New Roman"/>
                      </a:endParaRPr>
                    </a:p>
                  </a:txBody>
                  <a:tcPr marL="68580" marR="68580" marT="0" marB="0"/>
                </a:tc>
                <a:tc>
                  <a:txBody>
                    <a:bodyPr/>
                    <a:lstStyle/>
                    <a:p>
                      <a:pPr>
                        <a:lnSpc>
                          <a:spcPct val="115000"/>
                        </a:lnSpc>
                        <a:spcAft>
                          <a:spcPts val="0"/>
                        </a:spcAft>
                      </a:pPr>
                      <a:r>
                        <a:rPr lang="fr-FR" sz="1600" dirty="0">
                          <a:effectLst/>
                        </a:rPr>
                        <a:t>4 demi-journées par année scolaire</a:t>
                      </a:r>
                      <a:endParaRPr lang="fr-FR" sz="1600" dirty="0">
                        <a:effectLst/>
                        <a:latin typeface="Calibri"/>
                        <a:ea typeface="Calibri"/>
                        <a:cs typeface="Times New Roman"/>
                      </a:endParaRPr>
                    </a:p>
                  </a:txBody>
                  <a:tcPr marL="68580" marR="68580" marT="0" marB="0"/>
                </a:tc>
              </a:tr>
            </a:tbl>
          </a:graphicData>
        </a:graphic>
      </p:graphicFrame>
      <p:grpSp>
        <p:nvGrpSpPr>
          <p:cNvPr id="6" name="Group 12"/>
          <p:cNvGrpSpPr>
            <a:grpSpLocks/>
          </p:cNvGrpSpPr>
          <p:nvPr/>
        </p:nvGrpSpPr>
        <p:grpSpPr bwMode="auto">
          <a:xfrm>
            <a:off x="0" y="-27384"/>
            <a:ext cx="9144000" cy="404663"/>
            <a:chOff x="0" y="0"/>
            <a:chExt cx="11904" cy="1417"/>
          </a:xfrm>
        </p:grpSpPr>
        <p:sp>
          <p:nvSpPr>
            <p:cNvPr id="7"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8"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9"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10"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Tree>
    <p:extLst>
      <p:ext uri="{BB962C8B-B14F-4D97-AF65-F5344CB8AC3E}">
        <p14:creationId xmlns:p14="http://schemas.microsoft.com/office/powerpoint/2010/main" val="7732790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pPr algn="l"/>
            <a:r>
              <a:rPr lang="fr-FR" sz="3400" b="1" dirty="0" smtClean="0">
                <a:solidFill>
                  <a:schemeClr val="tx2"/>
                </a:solidFill>
              </a:rPr>
              <a:t>2.13- Jours </a:t>
            </a:r>
            <a:r>
              <a:rPr lang="fr-FR" sz="3400" b="1" dirty="0">
                <a:solidFill>
                  <a:schemeClr val="tx2"/>
                </a:solidFill>
              </a:rPr>
              <a:t>pour enfants malades</a:t>
            </a:r>
          </a:p>
        </p:txBody>
      </p:sp>
      <p:sp>
        <p:nvSpPr>
          <p:cNvPr id="3" name="Espace réservé du numéro de diapositive 2"/>
          <p:cNvSpPr>
            <a:spLocks noGrp="1"/>
          </p:cNvSpPr>
          <p:nvPr>
            <p:ph type="sldNum" sz="quarter" idx="12"/>
          </p:nvPr>
        </p:nvSpPr>
        <p:spPr/>
        <p:txBody>
          <a:bodyPr/>
          <a:lstStyle/>
          <a:p>
            <a:fld id="{12582EA2-1BE0-4248-B2CC-4FA0A896D585}" type="slidenum">
              <a:rPr lang="fr-FR" smtClean="0"/>
              <a:t>22</a:t>
            </a:fld>
            <a:endParaRPr lang="fr-FR"/>
          </a:p>
        </p:txBody>
      </p:sp>
      <p:sp>
        <p:nvSpPr>
          <p:cNvPr id="4" name="Espace réservé du contenu 3"/>
          <p:cNvSpPr>
            <a:spLocks noGrp="1"/>
          </p:cNvSpPr>
          <p:nvPr>
            <p:ph sz="quarter" idx="1"/>
          </p:nvPr>
        </p:nvSpPr>
        <p:spPr/>
        <p:txBody>
          <a:bodyPr>
            <a:normAutofit/>
          </a:bodyPr>
          <a:lstStyle/>
          <a:p>
            <a:pPr algn="just"/>
            <a:r>
              <a:rPr lang="fr-FR" sz="2000" dirty="0">
                <a:solidFill>
                  <a:schemeClr val="tx2"/>
                </a:solidFill>
              </a:rPr>
              <a:t>Tout salarié peut, sur justificatif médical et après avoir dûment prévenu le chef d’établissement, bénéficier d’une autorisation d’absence pour soigner un enfant malade de moins de 16 ans dans la limite de 3 jours ouvrables par année scolaire, pendant lesquels le salaire est maintenu. </a:t>
            </a:r>
          </a:p>
          <a:p>
            <a:pPr algn="just"/>
            <a:endParaRPr lang="fr-FR" sz="2000" dirty="0">
              <a:solidFill>
                <a:schemeClr val="tx2"/>
              </a:solidFill>
            </a:endParaRPr>
          </a:p>
          <a:p>
            <a:pPr algn="just"/>
            <a:r>
              <a:rPr lang="fr-FR" sz="2000" dirty="0">
                <a:solidFill>
                  <a:schemeClr val="tx2"/>
                </a:solidFill>
              </a:rPr>
              <a:t>Il peut dans les mêmes conditions bénéficier de six autres jours pendant lesquels il recevra un demi-salaire.</a:t>
            </a:r>
          </a:p>
          <a:p>
            <a:pPr algn="just"/>
            <a:endParaRPr lang="fr-FR" sz="2000" dirty="0" smtClean="0">
              <a:solidFill>
                <a:schemeClr val="tx2"/>
              </a:solidFill>
            </a:endParaRPr>
          </a:p>
          <a:p>
            <a:pPr algn="just"/>
            <a:r>
              <a:rPr lang="fr-FR" sz="2000" dirty="0" smtClean="0">
                <a:solidFill>
                  <a:schemeClr val="tx2"/>
                </a:solidFill>
              </a:rPr>
              <a:t>Ces </a:t>
            </a:r>
            <a:r>
              <a:rPr lang="fr-FR" sz="2000" dirty="0">
                <a:solidFill>
                  <a:schemeClr val="tx2"/>
                </a:solidFill>
              </a:rPr>
              <a:t>absences pourront être prises par journée ou demi-journée. </a:t>
            </a:r>
          </a:p>
          <a:p>
            <a:endParaRPr lang="fr-FR" sz="2000" dirty="0">
              <a:solidFill>
                <a:schemeClr val="tx2"/>
              </a:solidFill>
            </a:endParaRPr>
          </a:p>
        </p:txBody>
      </p:sp>
      <p:grpSp>
        <p:nvGrpSpPr>
          <p:cNvPr id="5" name="Group 12"/>
          <p:cNvGrpSpPr>
            <a:grpSpLocks/>
          </p:cNvGrpSpPr>
          <p:nvPr/>
        </p:nvGrpSpPr>
        <p:grpSpPr bwMode="auto">
          <a:xfrm>
            <a:off x="0" y="-27384"/>
            <a:ext cx="9144000" cy="404663"/>
            <a:chOff x="0" y="0"/>
            <a:chExt cx="11904" cy="1417"/>
          </a:xfrm>
        </p:grpSpPr>
        <p:sp>
          <p:nvSpPr>
            <p:cNvPr id="6"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7"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8"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9"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Tree>
    <p:extLst>
      <p:ext uri="{BB962C8B-B14F-4D97-AF65-F5344CB8AC3E}">
        <p14:creationId xmlns:p14="http://schemas.microsoft.com/office/powerpoint/2010/main" val="29677134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pPr algn="l"/>
            <a:r>
              <a:rPr lang="fr-FR" sz="3400" b="1" dirty="0" smtClean="0">
                <a:solidFill>
                  <a:schemeClr val="tx2"/>
                </a:solidFill>
              </a:rPr>
              <a:t>2.14- Congé </a:t>
            </a:r>
            <a:r>
              <a:rPr lang="fr-FR" sz="3400" b="1" dirty="0">
                <a:solidFill>
                  <a:schemeClr val="tx2"/>
                </a:solidFill>
              </a:rPr>
              <a:t>pour convenance personnelle</a:t>
            </a:r>
          </a:p>
        </p:txBody>
      </p:sp>
      <p:sp>
        <p:nvSpPr>
          <p:cNvPr id="3" name="Espace réservé du numéro de diapositive 2"/>
          <p:cNvSpPr>
            <a:spLocks noGrp="1"/>
          </p:cNvSpPr>
          <p:nvPr>
            <p:ph type="sldNum" sz="quarter" idx="12"/>
          </p:nvPr>
        </p:nvSpPr>
        <p:spPr/>
        <p:txBody>
          <a:bodyPr/>
          <a:lstStyle/>
          <a:p>
            <a:fld id="{12582EA2-1BE0-4248-B2CC-4FA0A896D585}" type="slidenum">
              <a:rPr lang="fr-FR" smtClean="0"/>
              <a:t>23</a:t>
            </a:fld>
            <a:endParaRPr lang="fr-FR"/>
          </a:p>
        </p:txBody>
      </p:sp>
      <p:sp>
        <p:nvSpPr>
          <p:cNvPr id="4" name="Espace réservé du contenu 3"/>
          <p:cNvSpPr>
            <a:spLocks noGrp="1"/>
          </p:cNvSpPr>
          <p:nvPr>
            <p:ph sz="quarter" idx="1"/>
          </p:nvPr>
        </p:nvSpPr>
        <p:spPr/>
        <p:txBody>
          <a:bodyPr>
            <a:normAutofit/>
          </a:bodyPr>
          <a:lstStyle/>
          <a:p>
            <a:pPr algn="just"/>
            <a:r>
              <a:rPr lang="fr-FR" sz="2000" dirty="0">
                <a:solidFill>
                  <a:schemeClr val="tx2"/>
                </a:solidFill>
              </a:rPr>
              <a:t>Les salariés peuvent demander un congé pour convenances personnelles sans rémunération et dont la durée n’entre pas dans le calcul de </a:t>
            </a:r>
            <a:r>
              <a:rPr lang="fr-FR" sz="2000" dirty="0" smtClean="0">
                <a:solidFill>
                  <a:schemeClr val="tx2"/>
                </a:solidFill>
              </a:rPr>
              <a:t>l’ancienneté,</a:t>
            </a:r>
          </a:p>
          <a:p>
            <a:pPr algn="just"/>
            <a:endParaRPr lang="fr-FR" sz="2000" dirty="0" smtClean="0">
              <a:solidFill>
                <a:schemeClr val="tx2"/>
              </a:solidFill>
            </a:endParaRPr>
          </a:p>
          <a:p>
            <a:pPr algn="just"/>
            <a:r>
              <a:rPr lang="fr-FR" sz="2000" dirty="0" smtClean="0">
                <a:solidFill>
                  <a:schemeClr val="tx2"/>
                </a:solidFill>
              </a:rPr>
              <a:t>Ce </a:t>
            </a:r>
            <a:r>
              <a:rPr lang="fr-FR" sz="2000" dirty="0">
                <a:solidFill>
                  <a:schemeClr val="tx2"/>
                </a:solidFill>
              </a:rPr>
              <a:t>congé, de durée déterminée, est précisé et éventuellement renouvelé par accord écrit entre le chef d’établissement et le </a:t>
            </a:r>
            <a:r>
              <a:rPr lang="fr-FR" sz="2000" dirty="0" smtClean="0">
                <a:solidFill>
                  <a:schemeClr val="tx2"/>
                </a:solidFill>
              </a:rPr>
              <a:t>salarié,</a:t>
            </a:r>
          </a:p>
          <a:p>
            <a:pPr algn="just"/>
            <a:endParaRPr lang="fr-FR" sz="2000" dirty="0" smtClean="0">
              <a:solidFill>
                <a:schemeClr val="tx2"/>
              </a:solidFill>
            </a:endParaRPr>
          </a:p>
          <a:p>
            <a:pPr algn="just"/>
            <a:r>
              <a:rPr lang="fr-FR" sz="2000" dirty="0" smtClean="0">
                <a:solidFill>
                  <a:schemeClr val="tx2"/>
                </a:solidFill>
              </a:rPr>
              <a:t>Ce </a:t>
            </a:r>
            <a:r>
              <a:rPr lang="fr-FR" sz="2000" dirty="0">
                <a:solidFill>
                  <a:schemeClr val="tx2"/>
                </a:solidFill>
              </a:rPr>
              <a:t>dernier obtiendra sa réintégration dans l’établissement à condition de faire connaître son intention au chef d’établissement dans les délais prévus par l’accord susmentionné.</a:t>
            </a:r>
          </a:p>
        </p:txBody>
      </p:sp>
      <p:grpSp>
        <p:nvGrpSpPr>
          <p:cNvPr id="5" name="Group 12"/>
          <p:cNvGrpSpPr>
            <a:grpSpLocks/>
          </p:cNvGrpSpPr>
          <p:nvPr/>
        </p:nvGrpSpPr>
        <p:grpSpPr bwMode="auto">
          <a:xfrm>
            <a:off x="0" y="-27384"/>
            <a:ext cx="9144000" cy="404663"/>
            <a:chOff x="0" y="0"/>
            <a:chExt cx="11904" cy="1417"/>
          </a:xfrm>
        </p:grpSpPr>
        <p:sp>
          <p:nvSpPr>
            <p:cNvPr id="6"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7"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8"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9"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Tree>
    <p:extLst>
      <p:ext uri="{BB962C8B-B14F-4D97-AF65-F5344CB8AC3E}">
        <p14:creationId xmlns:p14="http://schemas.microsoft.com/office/powerpoint/2010/main" val="34009178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pPr algn="l"/>
            <a:r>
              <a:rPr lang="fr-FR" sz="3400" b="1" dirty="0" smtClean="0">
                <a:solidFill>
                  <a:schemeClr val="tx2"/>
                </a:solidFill>
              </a:rPr>
              <a:t>2.15- Indemnisation </a:t>
            </a:r>
            <a:r>
              <a:rPr lang="fr-FR" sz="3400" b="1" dirty="0">
                <a:solidFill>
                  <a:schemeClr val="tx2"/>
                </a:solidFill>
              </a:rPr>
              <a:t>de la maladie par l’employeur</a:t>
            </a:r>
          </a:p>
        </p:txBody>
      </p:sp>
      <p:sp>
        <p:nvSpPr>
          <p:cNvPr id="3" name="Espace réservé du numéro de diapositive 2"/>
          <p:cNvSpPr>
            <a:spLocks noGrp="1"/>
          </p:cNvSpPr>
          <p:nvPr>
            <p:ph type="sldNum" sz="quarter" idx="12"/>
          </p:nvPr>
        </p:nvSpPr>
        <p:spPr/>
        <p:txBody>
          <a:bodyPr/>
          <a:lstStyle/>
          <a:p>
            <a:fld id="{12582EA2-1BE0-4248-B2CC-4FA0A896D585}" type="slidenum">
              <a:rPr lang="fr-FR" smtClean="0"/>
              <a:t>24</a:t>
            </a:fld>
            <a:endParaRPr lang="fr-FR"/>
          </a:p>
        </p:txBody>
      </p:sp>
      <p:sp>
        <p:nvSpPr>
          <p:cNvPr id="4" name="Espace réservé du contenu 3"/>
          <p:cNvSpPr>
            <a:spLocks noGrp="1"/>
          </p:cNvSpPr>
          <p:nvPr>
            <p:ph sz="quarter" idx="1"/>
          </p:nvPr>
        </p:nvSpPr>
        <p:spPr/>
        <p:txBody>
          <a:bodyPr>
            <a:normAutofit/>
          </a:bodyPr>
          <a:lstStyle/>
          <a:p>
            <a:r>
              <a:rPr lang="fr-FR" sz="2000" dirty="0" smtClean="0">
                <a:solidFill>
                  <a:schemeClr val="tx2"/>
                </a:solidFill>
              </a:rPr>
              <a:t>Après un an d’ancienneté dans l’établissement,</a:t>
            </a:r>
          </a:p>
          <a:p>
            <a:endParaRPr lang="fr-FR" sz="2000" dirty="0" smtClean="0">
              <a:solidFill>
                <a:schemeClr val="tx2"/>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4011325472"/>
              </p:ext>
            </p:extLst>
          </p:nvPr>
        </p:nvGraphicFramePr>
        <p:xfrm>
          <a:off x="683568" y="2225989"/>
          <a:ext cx="7920880" cy="3867307"/>
        </p:xfrm>
        <a:graphic>
          <a:graphicData uri="http://schemas.openxmlformats.org/drawingml/2006/table">
            <a:tbl>
              <a:tblPr firstRow="1" firstCol="1" bandRow="1">
                <a:tableStyleId>{5C22544A-7EE6-4342-B048-85BDC9FD1C3A}</a:tableStyleId>
              </a:tblPr>
              <a:tblGrid>
                <a:gridCol w="2639720"/>
                <a:gridCol w="2615645"/>
                <a:gridCol w="2665515"/>
              </a:tblGrid>
              <a:tr h="1477527">
                <a:tc>
                  <a:txBody>
                    <a:bodyPr/>
                    <a:lstStyle/>
                    <a:p>
                      <a:pPr algn="ctr">
                        <a:lnSpc>
                          <a:spcPct val="115000"/>
                        </a:lnSpc>
                        <a:spcAft>
                          <a:spcPts val="1000"/>
                        </a:spcAft>
                      </a:pPr>
                      <a:r>
                        <a:rPr lang="fr-FR" sz="2000" kern="150" dirty="0">
                          <a:effectLst/>
                        </a:rPr>
                        <a:t>Ancienneté</a:t>
                      </a:r>
                      <a:endParaRPr lang="fr-FR" sz="20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fr-FR" sz="2000" kern="150" dirty="0">
                          <a:effectLst/>
                        </a:rPr>
                        <a:t>Maintien du salaire par l’employeur à 100%</a:t>
                      </a:r>
                      <a:endParaRPr lang="fr-FR" sz="20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fr-FR" sz="2000" kern="150" dirty="0">
                          <a:effectLst/>
                        </a:rPr>
                        <a:t>Maintien du salaire par l’employeur à 2/3 du net perçu</a:t>
                      </a:r>
                      <a:endParaRPr lang="fr-FR" sz="2000" dirty="0">
                        <a:effectLst/>
                        <a:latin typeface="Calibri"/>
                        <a:ea typeface="Calibri"/>
                        <a:cs typeface="Times New Roman"/>
                      </a:endParaRPr>
                    </a:p>
                  </a:txBody>
                  <a:tcPr marL="68580" marR="68580" marT="0" marB="0" anchor="ctr"/>
                </a:tc>
              </a:tr>
              <a:tr h="503576">
                <a:tc>
                  <a:txBody>
                    <a:bodyPr/>
                    <a:lstStyle/>
                    <a:p>
                      <a:pPr algn="ctr">
                        <a:lnSpc>
                          <a:spcPct val="115000"/>
                        </a:lnSpc>
                        <a:spcAft>
                          <a:spcPts val="1000"/>
                        </a:spcAft>
                      </a:pPr>
                      <a:r>
                        <a:rPr lang="fr-FR" sz="2000" kern="150">
                          <a:effectLst/>
                        </a:rPr>
                        <a:t>Entre 1 an et 2 ans</a:t>
                      </a:r>
                      <a:endParaRPr lang="fr-FR" sz="2000">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2000" kern="150" dirty="0">
                          <a:solidFill>
                            <a:schemeClr val="tx2"/>
                          </a:solidFill>
                          <a:effectLst/>
                        </a:rPr>
                        <a:t>30 premiers jours</a:t>
                      </a:r>
                      <a:endParaRPr lang="fr-FR" sz="2000" dirty="0">
                        <a:solidFill>
                          <a:schemeClr val="tx2"/>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2000" kern="150" dirty="0">
                          <a:solidFill>
                            <a:schemeClr val="tx2"/>
                          </a:solidFill>
                          <a:effectLst/>
                        </a:rPr>
                        <a:t>30 jours suivants</a:t>
                      </a:r>
                      <a:endParaRPr lang="fr-FR" sz="2000" dirty="0">
                        <a:solidFill>
                          <a:schemeClr val="tx2"/>
                        </a:solidFill>
                        <a:effectLst/>
                        <a:latin typeface="Calibri"/>
                        <a:ea typeface="Calibri"/>
                        <a:cs typeface="Times New Roman"/>
                      </a:endParaRPr>
                    </a:p>
                  </a:txBody>
                  <a:tcPr marL="68580" marR="68580" marT="0" marB="0"/>
                </a:tc>
              </a:tr>
              <a:tr h="471551">
                <a:tc>
                  <a:txBody>
                    <a:bodyPr/>
                    <a:lstStyle/>
                    <a:p>
                      <a:pPr algn="ctr">
                        <a:lnSpc>
                          <a:spcPct val="115000"/>
                        </a:lnSpc>
                        <a:spcAft>
                          <a:spcPts val="1000"/>
                        </a:spcAft>
                      </a:pPr>
                      <a:r>
                        <a:rPr lang="fr-FR" sz="2000" kern="150" dirty="0">
                          <a:effectLst/>
                        </a:rPr>
                        <a:t>Entre 2 ans et 11 ans </a:t>
                      </a:r>
                      <a:endParaRPr lang="fr-FR" sz="20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2000" kern="150" dirty="0">
                          <a:solidFill>
                            <a:schemeClr val="tx2"/>
                          </a:solidFill>
                          <a:effectLst/>
                        </a:rPr>
                        <a:t>40 premiers jours</a:t>
                      </a:r>
                      <a:endParaRPr lang="fr-FR" sz="2000" dirty="0">
                        <a:solidFill>
                          <a:schemeClr val="tx2"/>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2000" kern="150" dirty="0">
                          <a:solidFill>
                            <a:schemeClr val="tx2"/>
                          </a:solidFill>
                          <a:effectLst/>
                        </a:rPr>
                        <a:t>40 jours suivants</a:t>
                      </a:r>
                      <a:endParaRPr lang="fr-FR" sz="2000" dirty="0">
                        <a:solidFill>
                          <a:schemeClr val="tx2"/>
                        </a:solidFill>
                        <a:effectLst/>
                        <a:latin typeface="Calibri"/>
                        <a:ea typeface="Calibri"/>
                        <a:cs typeface="Times New Roman"/>
                      </a:endParaRPr>
                    </a:p>
                  </a:txBody>
                  <a:tcPr marL="68580" marR="68580" marT="0" marB="0"/>
                </a:tc>
              </a:tr>
              <a:tr h="471551">
                <a:tc>
                  <a:txBody>
                    <a:bodyPr/>
                    <a:lstStyle/>
                    <a:p>
                      <a:pPr algn="ctr">
                        <a:lnSpc>
                          <a:spcPct val="115000"/>
                        </a:lnSpc>
                        <a:spcAft>
                          <a:spcPts val="1000"/>
                        </a:spcAft>
                      </a:pPr>
                      <a:r>
                        <a:rPr lang="fr-FR" sz="2000" kern="150">
                          <a:effectLst/>
                        </a:rPr>
                        <a:t>Entre 11 ans et 16 ans </a:t>
                      </a:r>
                      <a:endParaRPr lang="fr-FR" sz="2000">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2000" kern="150" dirty="0">
                          <a:solidFill>
                            <a:schemeClr val="tx2"/>
                          </a:solidFill>
                          <a:effectLst/>
                        </a:rPr>
                        <a:t>50 premiers jours</a:t>
                      </a:r>
                      <a:endParaRPr lang="fr-FR" sz="2000" dirty="0">
                        <a:solidFill>
                          <a:schemeClr val="tx2"/>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2000" kern="150" dirty="0">
                          <a:solidFill>
                            <a:schemeClr val="tx2"/>
                          </a:solidFill>
                          <a:effectLst/>
                        </a:rPr>
                        <a:t>50 jours suivants</a:t>
                      </a:r>
                      <a:endParaRPr lang="fr-FR" sz="2000" dirty="0">
                        <a:solidFill>
                          <a:schemeClr val="tx2"/>
                        </a:solidFill>
                        <a:effectLst/>
                        <a:latin typeface="Calibri"/>
                        <a:ea typeface="Calibri"/>
                        <a:cs typeface="Times New Roman"/>
                      </a:endParaRPr>
                    </a:p>
                  </a:txBody>
                  <a:tcPr marL="68580" marR="68580" marT="0" marB="0"/>
                </a:tc>
              </a:tr>
              <a:tr h="471551">
                <a:tc>
                  <a:txBody>
                    <a:bodyPr/>
                    <a:lstStyle/>
                    <a:p>
                      <a:pPr algn="ctr">
                        <a:lnSpc>
                          <a:spcPct val="115000"/>
                        </a:lnSpc>
                        <a:spcAft>
                          <a:spcPts val="1000"/>
                        </a:spcAft>
                      </a:pPr>
                      <a:r>
                        <a:rPr lang="fr-FR" sz="2000" kern="150">
                          <a:effectLst/>
                        </a:rPr>
                        <a:t>Entre 16 ans et 21 ans</a:t>
                      </a:r>
                      <a:endParaRPr lang="fr-FR" sz="2000">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2000" kern="150">
                          <a:solidFill>
                            <a:schemeClr val="tx2"/>
                          </a:solidFill>
                          <a:effectLst/>
                        </a:rPr>
                        <a:t>60 premiers jours</a:t>
                      </a:r>
                      <a:endParaRPr lang="fr-FR" sz="2000">
                        <a:solidFill>
                          <a:schemeClr val="tx2"/>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2000" kern="150" dirty="0">
                          <a:solidFill>
                            <a:schemeClr val="tx2"/>
                          </a:solidFill>
                          <a:effectLst/>
                        </a:rPr>
                        <a:t>60 jours suivants</a:t>
                      </a:r>
                      <a:endParaRPr lang="fr-FR" sz="2000" dirty="0">
                        <a:solidFill>
                          <a:schemeClr val="tx2"/>
                        </a:solidFill>
                        <a:effectLst/>
                        <a:latin typeface="Calibri"/>
                        <a:ea typeface="Calibri"/>
                        <a:cs typeface="Times New Roman"/>
                      </a:endParaRPr>
                    </a:p>
                  </a:txBody>
                  <a:tcPr marL="68580" marR="68580" marT="0" marB="0"/>
                </a:tc>
              </a:tr>
              <a:tr h="471551">
                <a:tc>
                  <a:txBody>
                    <a:bodyPr/>
                    <a:lstStyle/>
                    <a:p>
                      <a:pPr algn="ctr">
                        <a:lnSpc>
                          <a:spcPct val="115000"/>
                        </a:lnSpc>
                        <a:spcAft>
                          <a:spcPts val="1000"/>
                        </a:spcAft>
                      </a:pPr>
                      <a:r>
                        <a:rPr lang="fr-FR" sz="2000" kern="150" dirty="0">
                          <a:effectLst/>
                        </a:rPr>
                        <a:t>Au-delà de  21 ans</a:t>
                      </a:r>
                      <a:endParaRPr lang="fr-FR" sz="20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2000" kern="150">
                          <a:solidFill>
                            <a:schemeClr val="tx2"/>
                          </a:solidFill>
                          <a:effectLst/>
                        </a:rPr>
                        <a:t>90 premiers jours</a:t>
                      </a:r>
                      <a:endParaRPr lang="fr-FR" sz="2000">
                        <a:solidFill>
                          <a:schemeClr val="tx2"/>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fr-FR" sz="2000" kern="150" dirty="0">
                          <a:solidFill>
                            <a:schemeClr val="tx2"/>
                          </a:solidFill>
                          <a:effectLst/>
                        </a:rPr>
                        <a:t>90 jours suivants</a:t>
                      </a:r>
                      <a:endParaRPr lang="fr-FR" sz="2000" dirty="0">
                        <a:solidFill>
                          <a:schemeClr val="tx2"/>
                        </a:solidFill>
                        <a:effectLst/>
                        <a:latin typeface="Calibri"/>
                        <a:ea typeface="Calibri"/>
                        <a:cs typeface="Times New Roman"/>
                      </a:endParaRPr>
                    </a:p>
                  </a:txBody>
                  <a:tcPr marL="68580" marR="68580" marT="0" marB="0"/>
                </a:tc>
              </a:tr>
            </a:tbl>
          </a:graphicData>
        </a:graphic>
      </p:graphicFrame>
      <p:grpSp>
        <p:nvGrpSpPr>
          <p:cNvPr id="6" name="Group 12"/>
          <p:cNvGrpSpPr>
            <a:grpSpLocks/>
          </p:cNvGrpSpPr>
          <p:nvPr/>
        </p:nvGrpSpPr>
        <p:grpSpPr bwMode="auto">
          <a:xfrm>
            <a:off x="0" y="-27384"/>
            <a:ext cx="9144000" cy="404663"/>
            <a:chOff x="0" y="0"/>
            <a:chExt cx="11904" cy="1417"/>
          </a:xfrm>
        </p:grpSpPr>
        <p:sp>
          <p:nvSpPr>
            <p:cNvPr id="7"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8"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9"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10"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
        <p:nvSpPr>
          <p:cNvPr id="11" name="ZoneTexte 10"/>
          <p:cNvSpPr txBox="1"/>
          <p:nvPr/>
        </p:nvSpPr>
        <p:spPr>
          <a:xfrm rot="20220575">
            <a:off x="6468615" y="1425839"/>
            <a:ext cx="2376264" cy="477054"/>
          </a:xfrm>
          <a:prstGeom prst="rect">
            <a:avLst/>
          </a:prstGeom>
          <a:noFill/>
        </p:spPr>
        <p:txBody>
          <a:bodyPr wrap="square" rtlCol="0">
            <a:spAutoFit/>
          </a:bodyPr>
          <a:lstStyle/>
          <a:p>
            <a:r>
              <a:rPr lang="fr-FR" sz="2500" b="1" dirty="0" smtClean="0">
                <a:solidFill>
                  <a:schemeClr val="accent6"/>
                </a:solidFill>
              </a:rPr>
              <a:t>NOUVEAU</a:t>
            </a:r>
            <a:endParaRPr lang="fr-FR" sz="2500" b="1" dirty="0">
              <a:solidFill>
                <a:schemeClr val="accent6"/>
              </a:solidFill>
            </a:endParaRPr>
          </a:p>
        </p:txBody>
      </p:sp>
    </p:spTree>
    <p:extLst>
      <p:ext uri="{BB962C8B-B14F-4D97-AF65-F5344CB8AC3E}">
        <p14:creationId xmlns:p14="http://schemas.microsoft.com/office/powerpoint/2010/main" val="21099689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pPr algn="l"/>
            <a:r>
              <a:rPr lang="fr-FR" sz="3400" b="1" dirty="0" smtClean="0">
                <a:solidFill>
                  <a:schemeClr val="tx2"/>
                </a:solidFill>
              </a:rPr>
              <a:t>2.16- Contribution </a:t>
            </a:r>
            <a:r>
              <a:rPr lang="fr-FR" sz="3400" b="1" dirty="0">
                <a:solidFill>
                  <a:schemeClr val="tx2"/>
                </a:solidFill>
              </a:rPr>
              <a:t>des familles</a:t>
            </a:r>
          </a:p>
        </p:txBody>
      </p:sp>
      <p:sp>
        <p:nvSpPr>
          <p:cNvPr id="3" name="Espace réservé du numéro de diapositive 2"/>
          <p:cNvSpPr>
            <a:spLocks noGrp="1"/>
          </p:cNvSpPr>
          <p:nvPr>
            <p:ph type="sldNum" sz="quarter" idx="12"/>
          </p:nvPr>
        </p:nvSpPr>
        <p:spPr/>
        <p:txBody>
          <a:bodyPr/>
          <a:lstStyle/>
          <a:p>
            <a:fld id="{12582EA2-1BE0-4248-B2CC-4FA0A896D585}" type="slidenum">
              <a:rPr lang="fr-FR" smtClean="0"/>
              <a:t>25</a:t>
            </a:fld>
            <a:endParaRPr lang="fr-FR"/>
          </a:p>
        </p:txBody>
      </p:sp>
      <p:sp>
        <p:nvSpPr>
          <p:cNvPr id="4" name="Espace réservé du contenu 3"/>
          <p:cNvSpPr>
            <a:spLocks noGrp="1"/>
          </p:cNvSpPr>
          <p:nvPr>
            <p:ph sz="quarter" idx="1"/>
          </p:nvPr>
        </p:nvSpPr>
        <p:spPr/>
        <p:txBody>
          <a:bodyPr>
            <a:normAutofit/>
          </a:bodyPr>
          <a:lstStyle/>
          <a:p>
            <a:pPr algn="just"/>
            <a:r>
              <a:rPr lang="fr-FR" sz="2000" dirty="0" smtClean="0">
                <a:solidFill>
                  <a:schemeClr val="tx2"/>
                </a:solidFill>
              </a:rPr>
              <a:t>Tout salarié relevant de la CC SEP bénéficie pour son (ou ses) enfant(s) scolarisé(s) dans l’établissement </a:t>
            </a:r>
            <a:r>
              <a:rPr lang="fr-FR" sz="2000" dirty="0" smtClean="0">
                <a:solidFill>
                  <a:srgbClr val="FF0000"/>
                </a:solidFill>
              </a:rPr>
              <a:t>où il exerce </a:t>
            </a:r>
            <a:r>
              <a:rPr lang="fr-FR" sz="2000" dirty="0" smtClean="0">
                <a:solidFill>
                  <a:schemeClr val="tx2"/>
                </a:solidFill>
              </a:rPr>
              <a:t>d’une réduction tarifaire sur la contribution des familles,</a:t>
            </a:r>
          </a:p>
          <a:p>
            <a:pPr algn="just"/>
            <a:endParaRPr lang="fr-FR" sz="2000" dirty="0" smtClean="0">
              <a:solidFill>
                <a:schemeClr val="tx2"/>
              </a:solidFill>
            </a:endParaRPr>
          </a:p>
          <a:p>
            <a:pPr algn="just"/>
            <a:r>
              <a:rPr lang="fr-FR" sz="2000" dirty="0" smtClean="0">
                <a:solidFill>
                  <a:schemeClr val="tx2"/>
                </a:solidFill>
              </a:rPr>
              <a:t>Cette réduction est fixée à hauteur du seuil de tolérance de la Direction de la Sécurité sociale en matière d’évaluation des avantages en nature à savoir </a:t>
            </a:r>
            <a:r>
              <a:rPr lang="fr-FR" sz="2000" dirty="0" smtClean="0">
                <a:solidFill>
                  <a:srgbClr val="FF0000"/>
                </a:solidFill>
              </a:rPr>
              <a:t>30% du prix facturé aux familles </a:t>
            </a:r>
            <a:r>
              <a:rPr lang="fr-FR" sz="2000" dirty="0" smtClean="0">
                <a:solidFill>
                  <a:schemeClr val="tx2"/>
                </a:solidFill>
              </a:rPr>
              <a:t>par l’établissement.</a:t>
            </a:r>
          </a:p>
          <a:p>
            <a:pPr algn="just"/>
            <a:endParaRPr lang="fr-FR" sz="2000" dirty="0">
              <a:solidFill>
                <a:schemeClr val="tx2"/>
              </a:solidFill>
            </a:endParaRPr>
          </a:p>
          <a:p>
            <a:pPr algn="just"/>
            <a:r>
              <a:rPr lang="fr-FR" sz="2000" dirty="0" smtClean="0">
                <a:solidFill>
                  <a:schemeClr val="tx2"/>
                </a:solidFill>
              </a:rPr>
              <a:t>Attention, </a:t>
            </a:r>
            <a:r>
              <a:rPr lang="fr-FR" sz="2000" dirty="0" smtClean="0">
                <a:solidFill>
                  <a:srgbClr val="FF0000"/>
                </a:solidFill>
              </a:rPr>
              <a:t>pas de lien avec les possibilités économiques de l’établissement</a:t>
            </a:r>
            <a:endParaRPr lang="fr-FR" sz="2000" dirty="0">
              <a:solidFill>
                <a:srgbClr val="FF0000"/>
              </a:solidFill>
            </a:endParaRPr>
          </a:p>
        </p:txBody>
      </p:sp>
      <p:grpSp>
        <p:nvGrpSpPr>
          <p:cNvPr id="5" name="Group 12"/>
          <p:cNvGrpSpPr>
            <a:grpSpLocks/>
          </p:cNvGrpSpPr>
          <p:nvPr/>
        </p:nvGrpSpPr>
        <p:grpSpPr bwMode="auto">
          <a:xfrm>
            <a:off x="0" y="-27384"/>
            <a:ext cx="9144000" cy="404663"/>
            <a:chOff x="0" y="0"/>
            <a:chExt cx="11904" cy="1417"/>
          </a:xfrm>
        </p:grpSpPr>
        <p:sp>
          <p:nvSpPr>
            <p:cNvPr id="6"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7"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8"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9"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
        <p:nvSpPr>
          <p:cNvPr id="10" name="ZoneTexte 9"/>
          <p:cNvSpPr txBox="1"/>
          <p:nvPr/>
        </p:nvSpPr>
        <p:spPr>
          <a:xfrm rot="20220575">
            <a:off x="5290871" y="5026239"/>
            <a:ext cx="2376264" cy="477054"/>
          </a:xfrm>
          <a:prstGeom prst="rect">
            <a:avLst/>
          </a:prstGeom>
          <a:noFill/>
        </p:spPr>
        <p:txBody>
          <a:bodyPr wrap="square" rtlCol="0">
            <a:spAutoFit/>
          </a:bodyPr>
          <a:lstStyle/>
          <a:p>
            <a:r>
              <a:rPr lang="fr-FR" sz="2500" b="1" dirty="0" smtClean="0">
                <a:solidFill>
                  <a:schemeClr val="accent6"/>
                </a:solidFill>
              </a:rPr>
              <a:t>NOUVEAU</a:t>
            </a:r>
            <a:endParaRPr lang="fr-FR" sz="2500" b="1" dirty="0">
              <a:solidFill>
                <a:schemeClr val="accent6"/>
              </a:solidFill>
            </a:endParaRPr>
          </a:p>
        </p:txBody>
      </p:sp>
    </p:spTree>
    <p:extLst>
      <p:ext uri="{BB962C8B-B14F-4D97-AF65-F5344CB8AC3E}">
        <p14:creationId xmlns:p14="http://schemas.microsoft.com/office/powerpoint/2010/main" val="418123762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pPr algn="l"/>
            <a:r>
              <a:rPr lang="fr-FR" sz="3400" b="1" dirty="0" smtClean="0">
                <a:solidFill>
                  <a:schemeClr val="tx2"/>
                </a:solidFill>
              </a:rPr>
              <a:t>2.17- Frais </a:t>
            </a:r>
            <a:r>
              <a:rPr lang="fr-FR" sz="3400" b="1" dirty="0">
                <a:solidFill>
                  <a:schemeClr val="tx2"/>
                </a:solidFill>
              </a:rPr>
              <a:t>de repas des enfants des salariés</a:t>
            </a:r>
          </a:p>
        </p:txBody>
      </p:sp>
      <p:sp>
        <p:nvSpPr>
          <p:cNvPr id="3" name="Espace réservé du numéro de diapositive 2"/>
          <p:cNvSpPr>
            <a:spLocks noGrp="1"/>
          </p:cNvSpPr>
          <p:nvPr>
            <p:ph type="sldNum" sz="quarter" idx="12"/>
          </p:nvPr>
        </p:nvSpPr>
        <p:spPr/>
        <p:txBody>
          <a:bodyPr/>
          <a:lstStyle/>
          <a:p>
            <a:fld id="{12582EA2-1BE0-4248-B2CC-4FA0A896D585}" type="slidenum">
              <a:rPr lang="fr-FR" smtClean="0"/>
              <a:t>26</a:t>
            </a:fld>
            <a:endParaRPr lang="fr-FR"/>
          </a:p>
        </p:txBody>
      </p:sp>
      <p:sp>
        <p:nvSpPr>
          <p:cNvPr id="4" name="Espace réservé du contenu 3"/>
          <p:cNvSpPr>
            <a:spLocks noGrp="1"/>
          </p:cNvSpPr>
          <p:nvPr>
            <p:ph sz="quarter" idx="1"/>
          </p:nvPr>
        </p:nvSpPr>
        <p:spPr/>
        <p:txBody>
          <a:bodyPr>
            <a:normAutofit/>
          </a:bodyPr>
          <a:lstStyle/>
          <a:p>
            <a:pPr algn="just"/>
            <a:endParaRPr lang="fr-FR" sz="2000" dirty="0" smtClean="0">
              <a:solidFill>
                <a:schemeClr val="tx2"/>
              </a:solidFill>
            </a:endParaRPr>
          </a:p>
          <a:p>
            <a:pPr algn="just"/>
            <a:r>
              <a:rPr lang="fr-FR" sz="2000" dirty="0" smtClean="0">
                <a:solidFill>
                  <a:schemeClr val="tx2"/>
                </a:solidFill>
              </a:rPr>
              <a:t>Tout salarié relevant de la CC SEP peut bénéficier </a:t>
            </a:r>
            <a:r>
              <a:rPr lang="fr-FR" sz="2000" b="1" dirty="0" smtClean="0">
                <a:solidFill>
                  <a:srgbClr val="FF0000"/>
                </a:solidFill>
              </a:rPr>
              <a:t>d’un avantage tarifaire</a:t>
            </a:r>
            <a:r>
              <a:rPr lang="fr-FR" sz="2000" dirty="0" smtClean="0">
                <a:solidFill>
                  <a:schemeClr val="tx2"/>
                </a:solidFill>
              </a:rPr>
              <a:t> sur les frais de repas pris par son (ou ses) enfants(s) dans l’établissement où il exerce,</a:t>
            </a:r>
          </a:p>
          <a:p>
            <a:pPr algn="just"/>
            <a:endParaRPr lang="fr-FR" sz="2000" dirty="0" smtClean="0">
              <a:solidFill>
                <a:schemeClr val="tx2"/>
              </a:solidFill>
            </a:endParaRPr>
          </a:p>
          <a:p>
            <a:pPr algn="just"/>
            <a:r>
              <a:rPr lang="fr-FR" sz="2000" dirty="0" smtClean="0">
                <a:solidFill>
                  <a:schemeClr val="tx2"/>
                </a:solidFill>
              </a:rPr>
              <a:t>Sous réserve des </a:t>
            </a:r>
            <a:r>
              <a:rPr lang="fr-FR" sz="2000" b="1" dirty="0" smtClean="0">
                <a:solidFill>
                  <a:schemeClr val="tx2"/>
                </a:solidFill>
              </a:rPr>
              <a:t>possibilités économiques </a:t>
            </a:r>
            <a:r>
              <a:rPr lang="fr-FR" sz="2000" dirty="0" smtClean="0">
                <a:solidFill>
                  <a:schemeClr val="tx2"/>
                </a:solidFill>
              </a:rPr>
              <a:t>de l’établissement et dans la limite du seuil de tolérance de la Direction de </a:t>
            </a:r>
            <a:r>
              <a:rPr lang="fr-FR" sz="2000" dirty="0">
                <a:solidFill>
                  <a:schemeClr val="tx2"/>
                </a:solidFill>
              </a:rPr>
              <a:t>la Sécurité sociale en matière d’évaluation des avantages en nature à savoir 30% du prix facturé aux familles par l’établissement</a:t>
            </a:r>
          </a:p>
        </p:txBody>
      </p:sp>
      <p:grpSp>
        <p:nvGrpSpPr>
          <p:cNvPr id="5" name="Group 12"/>
          <p:cNvGrpSpPr>
            <a:grpSpLocks/>
          </p:cNvGrpSpPr>
          <p:nvPr/>
        </p:nvGrpSpPr>
        <p:grpSpPr bwMode="auto">
          <a:xfrm>
            <a:off x="0" y="-27384"/>
            <a:ext cx="9144000" cy="404663"/>
            <a:chOff x="0" y="0"/>
            <a:chExt cx="11904" cy="1417"/>
          </a:xfrm>
        </p:grpSpPr>
        <p:sp>
          <p:nvSpPr>
            <p:cNvPr id="6"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7"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8"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9"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
        <p:nvSpPr>
          <p:cNvPr id="10" name="ZoneTexte 9"/>
          <p:cNvSpPr txBox="1"/>
          <p:nvPr/>
        </p:nvSpPr>
        <p:spPr>
          <a:xfrm rot="20220575">
            <a:off x="5601911" y="1137807"/>
            <a:ext cx="2376264" cy="477054"/>
          </a:xfrm>
          <a:prstGeom prst="rect">
            <a:avLst/>
          </a:prstGeom>
          <a:noFill/>
        </p:spPr>
        <p:txBody>
          <a:bodyPr wrap="square" rtlCol="0">
            <a:spAutoFit/>
          </a:bodyPr>
          <a:lstStyle/>
          <a:p>
            <a:r>
              <a:rPr lang="fr-FR" sz="2500" b="1" dirty="0" smtClean="0">
                <a:solidFill>
                  <a:schemeClr val="accent6"/>
                </a:solidFill>
              </a:rPr>
              <a:t>NOUVEAU</a:t>
            </a:r>
            <a:endParaRPr lang="fr-FR" sz="2500" b="1" dirty="0">
              <a:solidFill>
                <a:schemeClr val="accent6"/>
              </a:solidFill>
            </a:endParaRPr>
          </a:p>
        </p:txBody>
      </p:sp>
    </p:spTree>
    <p:extLst>
      <p:ext uri="{BB962C8B-B14F-4D97-AF65-F5344CB8AC3E}">
        <p14:creationId xmlns:p14="http://schemas.microsoft.com/office/powerpoint/2010/main" val="129800043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pPr algn="l"/>
            <a:r>
              <a:rPr lang="fr-FR" sz="3400" b="1" dirty="0" smtClean="0">
                <a:solidFill>
                  <a:schemeClr val="tx2"/>
                </a:solidFill>
              </a:rPr>
              <a:t>2.18- Prise en charge partielle des frais </a:t>
            </a:r>
            <a:r>
              <a:rPr lang="fr-FR" sz="3400" b="1" dirty="0">
                <a:solidFill>
                  <a:schemeClr val="tx2"/>
                </a:solidFill>
              </a:rPr>
              <a:t>de repas des salariés</a:t>
            </a:r>
          </a:p>
        </p:txBody>
      </p:sp>
      <p:sp>
        <p:nvSpPr>
          <p:cNvPr id="3" name="Espace réservé du numéro de diapositive 2"/>
          <p:cNvSpPr>
            <a:spLocks noGrp="1"/>
          </p:cNvSpPr>
          <p:nvPr>
            <p:ph type="sldNum" sz="quarter" idx="12"/>
          </p:nvPr>
        </p:nvSpPr>
        <p:spPr/>
        <p:txBody>
          <a:bodyPr/>
          <a:lstStyle/>
          <a:p>
            <a:fld id="{12582EA2-1BE0-4248-B2CC-4FA0A896D585}" type="slidenum">
              <a:rPr lang="fr-FR" smtClean="0"/>
              <a:t>27</a:t>
            </a:fld>
            <a:endParaRPr lang="fr-FR"/>
          </a:p>
        </p:txBody>
      </p:sp>
      <p:sp>
        <p:nvSpPr>
          <p:cNvPr id="4" name="Espace réservé du contenu 3"/>
          <p:cNvSpPr>
            <a:spLocks noGrp="1"/>
          </p:cNvSpPr>
          <p:nvPr>
            <p:ph sz="quarter" idx="1"/>
          </p:nvPr>
        </p:nvSpPr>
        <p:spPr/>
        <p:txBody>
          <a:bodyPr>
            <a:normAutofit/>
          </a:bodyPr>
          <a:lstStyle/>
          <a:p>
            <a:pPr algn="just"/>
            <a:r>
              <a:rPr lang="fr-FR" sz="2000" b="1" dirty="0" smtClean="0">
                <a:solidFill>
                  <a:schemeClr val="tx2"/>
                </a:solidFill>
              </a:rPr>
              <a:t>Tout salarié souhaitant prendre son repas au service de restauration de l’établissement prend à sa charge 51% de l’évaluation forfaitaire de l’avantage en nature repas </a:t>
            </a:r>
            <a:r>
              <a:rPr lang="fr-FR" sz="2000" dirty="0" smtClean="0">
                <a:solidFill>
                  <a:schemeClr val="tx2"/>
                </a:solidFill>
              </a:rPr>
              <a:t>fixé annuellement par la Sécurité sociale (4,65 euros le repas en 2015 soit 2,37 euros à la charge du salarié </a:t>
            </a:r>
          </a:p>
          <a:p>
            <a:pPr algn="just"/>
            <a:r>
              <a:rPr lang="fr-FR" sz="2000" dirty="0" smtClean="0">
                <a:solidFill>
                  <a:schemeClr val="tx2"/>
                </a:solidFill>
              </a:rPr>
              <a:t>L’employeur complète,</a:t>
            </a:r>
          </a:p>
          <a:p>
            <a:pPr algn="just"/>
            <a:endParaRPr lang="fr-FR" sz="2000" dirty="0" smtClean="0">
              <a:solidFill>
                <a:schemeClr val="tx2"/>
              </a:solidFill>
            </a:endParaRPr>
          </a:p>
          <a:p>
            <a:pPr algn="just"/>
            <a:r>
              <a:rPr lang="fr-FR" sz="2000" dirty="0" smtClean="0">
                <a:solidFill>
                  <a:schemeClr val="tx2"/>
                </a:solidFill>
              </a:rPr>
              <a:t>Pour cela, le repas doit être pris :</a:t>
            </a:r>
          </a:p>
          <a:p>
            <a:pPr lvl="1" algn="just"/>
            <a:r>
              <a:rPr lang="fr-FR" sz="2000" dirty="0" smtClean="0">
                <a:solidFill>
                  <a:schemeClr val="tx2"/>
                </a:solidFill>
              </a:rPr>
              <a:t>Sur les jours d’activité du salarié et ouverture du service,</a:t>
            </a:r>
          </a:p>
          <a:p>
            <a:pPr lvl="1" algn="just"/>
            <a:r>
              <a:rPr lang="fr-FR" sz="2000" dirty="0" smtClean="0">
                <a:solidFill>
                  <a:schemeClr val="tx2"/>
                </a:solidFill>
              </a:rPr>
              <a:t>Avant ou après une période de travail d’une durée minimale de 4 heures ou entre deux périodes de travail.</a:t>
            </a:r>
          </a:p>
        </p:txBody>
      </p:sp>
      <p:grpSp>
        <p:nvGrpSpPr>
          <p:cNvPr id="5" name="Group 12"/>
          <p:cNvGrpSpPr>
            <a:grpSpLocks/>
          </p:cNvGrpSpPr>
          <p:nvPr/>
        </p:nvGrpSpPr>
        <p:grpSpPr bwMode="auto">
          <a:xfrm>
            <a:off x="0" y="-27384"/>
            <a:ext cx="9144000" cy="404663"/>
            <a:chOff x="0" y="0"/>
            <a:chExt cx="11904" cy="1417"/>
          </a:xfrm>
        </p:grpSpPr>
        <p:sp>
          <p:nvSpPr>
            <p:cNvPr id="6"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7"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8"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9"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
        <p:nvSpPr>
          <p:cNvPr id="10" name="ZoneTexte 9"/>
          <p:cNvSpPr txBox="1"/>
          <p:nvPr/>
        </p:nvSpPr>
        <p:spPr>
          <a:xfrm rot="20220575">
            <a:off x="6515006" y="3226039"/>
            <a:ext cx="2376264" cy="477054"/>
          </a:xfrm>
          <a:prstGeom prst="rect">
            <a:avLst/>
          </a:prstGeom>
          <a:noFill/>
        </p:spPr>
        <p:txBody>
          <a:bodyPr wrap="square" rtlCol="0">
            <a:spAutoFit/>
          </a:bodyPr>
          <a:lstStyle/>
          <a:p>
            <a:r>
              <a:rPr lang="fr-FR" sz="2500" b="1" dirty="0" smtClean="0">
                <a:solidFill>
                  <a:schemeClr val="accent6"/>
                </a:solidFill>
              </a:rPr>
              <a:t>NOUVEAU</a:t>
            </a:r>
            <a:endParaRPr lang="fr-FR" sz="2500" b="1" dirty="0">
              <a:solidFill>
                <a:schemeClr val="accent6"/>
              </a:solidFill>
            </a:endParaRPr>
          </a:p>
        </p:txBody>
      </p:sp>
    </p:spTree>
    <p:extLst>
      <p:ext uri="{BB962C8B-B14F-4D97-AF65-F5344CB8AC3E}">
        <p14:creationId xmlns:p14="http://schemas.microsoft.com/office/powerpoint/2010/main" val="22446315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pPr algn="l"/>
            <a:r>
              <a:rPr lang="fr-FR" sz="3400" b="1" dirty="0" smtClean="0">
                <a:solidFill>
                  <a:schemeClr val="tx2"/>
                </a:solidFill>
              </a:rPr>
              <a:t>2.19 prise en charge totale des </a:t>
            </a:r>
            <a:r>
              <a:rPr lang="fr-FR" sz="3400" b="1" dirty="0">
                <a:solidFill>
                  <a:schemeClr val="tx2"/>
                </a:solidFill>
              </a:rPr>
              <a:t>frais de repas </a:t>
            </a:r>
            <a:br>
              <a:rPr lang="fr-FR" sz="3400" b="1" dirty="0">
                <a:solidFill>
                  <a:schemeClr val="tx2"/>
                </a:solidFill>
              </a:rPr>
            </a:br>
            <a:r>
              <a:rPr lang="fr-FR" sz="3400" b="1" dirty="0">
                <a:solidFill>
                  <a:schemeClr val="tx2"/>
                </a:solidFill>
              </a:rPr>
              <a:t>pour certains salariés</a:t>
            </a:r>
          </a:p>
        </p:txBody>
      </p:sp>
      <p:sp>
        <p:nvSpPr>
          <p:cNvPr id="3" name="Espace réservé du numéro de diapositive 2"/>
          <p:cNvSpPr>
            <a:spLocks noGrp="1"/>
          </p:cNvSpPr>
          <p:nvPr>
            <p:ph type="sldNum" sz="quarter" idx="12"/>
          </p:nvPr>
        </p:nvSpPr>
        <p:spPr/>
        <p:txBody>
          <a:bodyPr/>
          <a:lstStyle/>
          <a:p>
            <a:fld id="{12582EA2-1BE0-4248-B2CC-4FA0A896D585}" type="slidenum">
              <a:rPr lang="fr-FR" smtClean="0"/>
              <a:t>28</a:t>
            </a:fld>
            <a:endParaRPr lang="fr-FR"/>
          </a:p>
        </p:txBody>
      </p:sp>
      <p:sp>
        <p:nvSpPr>
          <p:cNvPr id="4" name="Espace réservé du contenu 3"/>
          <p:cNvSpPr>
            <a:spLocks noGrp="1"/>
          </p:cNvSpPr>
          <p:nvPr>
            <p:ph sz="quarter" idx="1"/>
          </p:nvPr>
        </p:nvSpPr>
        <p:spPr/>
        <p:txBody>
          <a:bodyPr>
            <a:normAutofit/>
          </a:bodyPr>
          <a:lstStyle/>
          <a:p>
            <a:pPr algn="just"/>
            <a:r>
              <a:rPr lang="fr-FR" sz="2000" dirty="0" smtClean="0">
                <a:solidFill>
                  <a:schemeClr val="tx2"/>
                </a:solidFill>
              </a:rPr>
              <a:t>Bénéficient d’une </a:t>
            </a:r>
            <a:r>
              <a:rPr lang="fr-FR" sz="2000" b="1" dirty="0" smtClean="0">
                <a:solidFill>
                  <a:srgbClr val="FF0000"/>
                </a:solidFill>
              </a:rPr>
              <a:t>prise en charge totale </a:t>
            </a:r>
            <a:r>
              <a:rPr lang="fr-FR" sz="2000" dirty="0" smtClean="0">
                <a:solidFill>
                  <a:schemeClr val="tx2"/>
                </a:solidFill>
              </a:rPr>
              <a:t>de leurs frais de restauration :</a:t>
            </a:r>
          </a:p>
          <a:p>
            <a:pPr lvl="1" algn="just"/>
            <a:r>
              <a:rPr lang="fr-FR" sz="2000" dirty="0" smtClean="0">
                <a:solidFill>
                  <a:schemeClr val="tx2"/>
                </a:solidFill>
              </a:rPr>
              <a:t>Le salarié qui, pour des motifs liés à l’organisation du travail dans les établissements et dans le cadre de sa </a:t>
            </a:r>
            <a:r>
              <a:rPr lang="fr-FR" sz="2000" dirty="0" smtClean="0">
                <a:solidFill>
                  <a:srgbClr val="FF0000"/>
                </a:solidFill>
              </a:rPr>
              <a:t>mission éducative </a:t>
            </a:r>
            <a:r>
              <a:rPr lang="fr-FR" sz="2000" dirty="0" smtClean="0">
                <a:solidFill>
                  <a:schemeClr val="tx2"/>
                </a:solidFill>
              </a:rPr>
              <a:t>est appelé à prendre son repas avec les élèves (ex: internat),</a:t>
            </a:r>
          </a:p>
          <a:p>
            <a:pPr lvl="1" algn="just"/>
            <a:r>
              <a:rPr lang="fr-FR" sz="2000" dirty="0" smtClean="0">
                <a:solidFill>
                  <a:schemeClr val="tx2"/>
                </a:solidFill>
              </a:rPr>
              <a:t>Le salarié qui participe à la préparation, à la confection, au service des repas ou à la plonge qui s’ensuit et qui prend le repas au service de restauration de l’établissement s’il travaille au moment où il est servit,</a:t>
            </a:r>
          </a:p>
          <a:p>
            <a:pPr algn="just"/>
            <a:endParaRPr lang="fr-FR" sz="2000" dirty="0" smtClean="0">
              <a:solidFill>
                <a:schemeClr val="tx2"/>
              </a:solidFill>
            </a:endParaRPr>
          </a:p>
          <a:p>
            <a:pPr algn="just"/>
            <a:r>
              <a:rPr lang="fr-FR" sz="2000" dirty="0" smtClean="0">
                <a:solidFill>
                  <a:schemeClr val="tx2"/>
                </a:solidFill>
              </a:rPr>
              <a:t>Il s’agit d’un avantage en nature soumis à charges et devant figurer sur le bulletin de salaire</a:t>
            </a:r>
          </a:p>
          <a:p>
            <a:pPr marL="457200" lvl="1" indent="0" algn="just">
              <a:buNone/>
            </a:pPr>
            <a:r>
              <a:rPr lang="fr-FR" sz="1600" dirty="0" smtClean="0">
                <a:solidFill>
                  <a:schemeClr val="tx2"/>
                </a:solidFill>
                <a:sym typeface="Wingdings"/>
              </a:rPr>
              <a:t> Sous certaines conditions et selon l’interprétation de certaines URSSAF, cet avantage peut être exonéré de charges pour certains salariés prenant leur repas dans le cadre de leur mission éducative</a:t>
            </a:r>
            <a:endParaRPr lang="fr-FR" sz="1600" dirty="0" smtClean="0">
              <a:solidFill>
                <a:schemeClr val="tx2"/>
              </a:solidFill>
            </a:endParaRPr>
          </a:p>
          <a:p>
            <a:pPr marL="0" indent="0">
              <a:buNone/>
            </a:pPr>
            <a:endParaRPr lang="fr-FR" sz="2000" dirty="0">
              <a:solidFill>
                <a:schemeClr val="tx2"/>
              </a:solidFill>
            </a:endParaRPr>
          </a:p>
        </p:txBody>
      </p:sp>
      <p:grpSp>
        <p:nvGrpSpPr>
          <p:cNvPr id="5" name="Group 12"/>
          <p:cNvGrpSpPr>
            <a:grpSpLocks/>
          </p:cNvGrpSpPr>
          <p:nvPr/>
        </p:nvGrpSpPr>
        <p:grpSpPr bwMode="auto">
          <a:xfrm>
            <a:off x="0" y="-27384"/>
            <a:ext cx="9144000" cy="404663"/>
            <a:chOff x="0" y="0"/>
            <a:chExt cx="11904" cy="1417"/>
          </a:xfrm>
        </p:grpSpPr>
        <p:sp>
          <p:nvSpPr>
            <p:cNvPr id="6"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7"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8"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9"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
        <p:nvSpPr>
          <p:cNvPr id="10" name="ZoneTexte 9"/>
          <p:cNvSpPr txBox="1"/>
          <p:nvPr/>
        </p:nvSpPr>
        <p:spPr>
          <a:xfrm rot="20220575">
            <a:off x="5938942" y="848683"/>
            <a:ext cx="2376264" cy="477054"/>
          </a:xfrm>
          <a:prstGeom prst="rect">
            <a:avLst/>
          </a:prstGeom>
          <a:noFill/>
        </p:spPr>
        <p:txBody>
          <a:bodyPr wrap="square" rtlCol="0">
            <a:spAutoFit/>
          </a:bodyPr>
          <a:lstStyle/>
          <a:p>
            <a:r>
              <a:rPr lang="fr-FR" sz="2500" b="1" dirty="0" smtClean="0">
                <a:solidFill>
                  <a:schemeClr val="accent6"/>
                </a:solidFill>
              </a:rPr>
              <a:t>NOUVEAU</a:t>
            </a:r>
            <a:endParaRPr lang="fr-FR" sz="2500" b="1" dirty="0">
              <a:solidFill>
                <a:schemeClr val="accent6"/>
              </a:solidFill>
            </a:endParaRPr>
          </a:p>
        </p:txBody>
      </p:sp>
    </p:spTree>
    <p:extLst>
      <p:ext uri="{BB962C8B-B14F-4D97-AF65-F5344CB8AC3E}">
        <p14:creationId xmlns:p14="http://schemas.microsoft.com/office/powerpoint/2010/main" val="31346733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pPr algn="l"/>
            <a:r>
              <a:rPr lang="fr-FR" sz="3400" b="1" dirty="0" smtClean="0">
                <a:solidFill>
                  <a:schemeClr val="tx2"/>
                </a:solidFill>
              </a:rPr>
              <a:t>2.20- Maintien </a:t>
            </a:r>
            <a:r>
              <a:rPr lang="fr-FR" sz="3400" b="1" dirty="0">
                <a:solidFill>
                  <a:schemeClr val="tx2"/>
                </a:solidFill>
              </a:rPr>
              <a:t>de certains avantages catégoriels</a:t>
            </a:r>
          </a:p>
        </p:txBody>
      </p:sp>
      <p:sp>
        <p:nvSpPr>
          <p:cNvPr id="3" name="Espace réservé du numéro de diapositive 2"/>
          <p:cNvSpPr>
            <a:spLocks noGrp="1"/>
          </p:cNvSpPr>
          <p:nvPr>
            <p:ph type="sldNum" sz="quarter" idx="12"/>
          </p:nvPr>
        </p:nvSpPr>
        <p:spPr/>
        <p:txBody>
          <a:bodyPr/>
          <a:lstStyle/>
          <a:p>
            <a:fld id="{12582EA2-1BE0-4248-B2CC-4FA0A896D585}" type="slidenum">
              <a:rPr lang="fr-FR" smtClean="0"/>
              <a:t>29</a:t>
            </a:fld>
            <a:endParaRPr lang="fr-FR"/>
          </a:p>
        </p:txBody>
      </p:sp>
      <p:sp>
        <p:nvSpPr>
          <p:cNvPr id="4" name="Espace réservé du contenu 3"/>
          <p:cNvSpPr>
            <a:spLocks noGrp="1"/>
          </p:cNvSpPr>
          <p:nvPr>
            <p:ph sz="quarter" idx="1"/>
          </p:nvPr>
        </p:nvSpPr>
        <p:spPr/>
        <p:txBody>
          <a:bodyPr>
            <a:normAutofit/>
          </a:bodyPr>
          <a:lstStyle/>
          <a:p>
            <a:pPr algn="just"/>
            <a:r>
              <a:rPr lang="fr-FR" sz="2000" dirty="0" smtClean="0">
                <a:solidFill>
                  <a:schemeClr val="tx2"/>
                </a:solidFill>
              </a:rPr>
              <a:t>Le supplément familial et l’indemnité de résidence sont maintenus à titre individuel  pour les salariés qui en bénéficiaient déjà avant le 1</a:t>
            </a:r>
            <a:r>
              <a:rPr lang="fr-FR" sz="2000" baseline="30000" dirty="0" smtClean="0">
                <a:solidFill>
                  <a:schemeClr val="tx2"/>
                </a:solidFill>
              </a:rPr>
              <a:t>er</a:t>
            </a:r>
            <a:r>
              <a:rPr lang="fr-FR" sz="2000" dirty="0" smtClean="0">
                <a:solidFill>
                  <a:schemeClr val="tx2"/>
                </a:solidFill>
              </a:rPr>
              <a:t> septembre 2015,</a:t>
            </a:r>
          </a:p>
          <a:p>
            <a:pPr algn="just"/>
            <a:endParaRPr lang="fr-FR" sz="2000" dirty="0" smtClean="0">
              <a:solidFill>
                <a:schemeClr val="tx2"/>
              </a:solidFill>
            </a:endParaRPr>
          </a:p>
          <a:p>
            <a:pPr algn="just"/>
            <a:r>
              <a:rPr lang="fr-FR" sz="2000" dirty="0" smtClean="0">
                <a:solidFill>
                  <a:schemeClr val="tx2"/>
                </a:solidFill>
              </a:rPr>
              <a:t>Ce maintien prend la forme d’une indemnité exprimée en euros,</a:t>
            </a:r>
          </a:p>
          <a:p>
            <a:pPr algn="just"/>
            <a:endParaRPr lang="fr-FR" sz="2000" dirty="0" smtClean="0">
              <a:solidFill>
                <a:schemeClr val="tx2"/>
              </a:solidFill>
            </a:endParaRPr>
          </a:p>
          <a:p>
            <a:pPr algn="just"/>
            <a:r>
              <a:rPr lang="fr-FR" sz="2000" dirty="0" smtClean="0">
                <a:solidFill>
                  <a:schemeClr val="tx2"/>
                </a:solidFill>
              </a:rPr>
              <a:t>Le SF est réduit en application des dispositions règlementaires (perte de la qualité d’enfant à charge, dépassement des seuils d’âge, cessation de la vie commune…).</a:t>
            </a:r>
          </a:p>
        </p:txBody>
      </p:sp>
      <p:grpSp>
        <p:nvGrpSpPr>
          <p:cNvPr id="5" name="Group 12"/>
          <p:cNvGrpSpPr>
            <a:grpSpLocks/>
          </p:cNvGrpSpPr>
          <p:nvPr/>
        </p:nvGrpSpPr>
        <p:grpSpPr bwMode="auto">
          <a:xfrm>
            <a:off x="0" y="-27384"/>
            <a:ext cx="9144000" cy="404663"/>
            <a:chOff x="0" y="0"/>
            <a:chExt cx="11904" cy="1417"/>
          </a:xfrm>
        </p:grpSpPr>
        <p:sp>
          <p:nvSpPr>
            <p:cNvPr id="6"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7"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8"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9"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Tree>
    <p:extLst>
      <p:ext uri="{BB962C8B-B14F-4D97-AF65-F5344CB8AC3E}">
        <p14:creationId xmlns:p14="http://schemas.microsoft.com/office/powerpoint/2010/main" val="6571915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3541844215"/>
              </p:ext>
            </p:extLst>
          </p:nvPr>
        </p:nvGraphicFramePr>
        <p:xfrm>
          <a:off x="539552" y="1196753"/>
          <a:ext cx="8208912" cy="5576107"/>
        </p:xfrm>
        <a:graphic>
          <a:graphicData uri="http://schemas.openxmlformats.org/drawingml/2006/table">
            <a:tbl>
              <a:tblPr firstRow="1" firstCol="1" bandRow="1">
                <a:tableStyleId>{69CF1AB2-1976-4502-BF36-3FF5EA218861}</a:tableStyleId>
              </a:tblPr>
              <a:tblGrid>
                <a:gridCol w="1624126"/>
                <a:gridCol w="6584786"/>
              </a:tblGrid>
              <a:tr h="492915">
                <a:tc>
                  <a:txBody>
                    <a:bodyPr/>
                    <a:lstStyle/>
                    <a:p>
                      <a:pPr algn="just">
                        <a:spcBef>
                          <a:spcPts val="300"/>
                        </a:spcBef>
                        <a:spcAft>
                          <a:spcPts val="300"/>
                        </a:spcAft>
                      </a:pPr>
                      <a:r>
                        <a:rPr lang="fr-FR" sz="1600" dirty="0">
                          <a:effectLst/>
                        </a:rPr>
                        <a:t>Novembre 2014</a:t>
                      </a:r>
                      <a:endParaRPr lang="fr-FR" sz="1600" dirty="0">
                        <a:effectLst/>
                        <a:latin typeface="Calibri"/>
                        <a:ea typeface="Calibri"/>
                        <a:cs typeface="Times New Roman"/>
                      </a:endParaRPr>
                    </a:p>
                  </a:txBody>
                  <a:tcPr marL="68580" marR="68580" marT="0" marB="0" anchor="ctr"/>
                </a:tc>
                <a:tc>
                  <a:txBody>
                    <a:bodyPr/>
                    <a:lstStyle/>
                    <a:p>
                      <a:pPr algn="just">
                        <a:spcBef>
                          <a:spcPts val="300"/>
                        </a:spcBef>
                        <a:spcAft>
                          <a:spcPts val="300"/>
                        </a:spcAft>
                      </a:pPr>
                      <a:r>
                        <a:rPr lang="fr-FR" sz="1600" b="0" dirty="0">
                          <a:effectLst/>
                          <a:hlinkClick r:id="rId3"/>
                        </a:rPr>
                        <a:t>Interbranches CQP Coordinateur de vie </a:t>
                      </a:r>
                      <a:r>
                        <a:rPr lang="fr-FR" sz="1600" b="0" dirty="0" smtClean="0">
                          <a:effectLst/>
                          <a:hlinkClick r:id="rId3"/>
                        </a:rPr>
                        <a:t>scolaire </a:t>
                      </a:r>
                      <a:r>
                        <a:rPr lang="fr-FR" sz="1600" b="0" u="none" kern="1200" dirty="0" smtClean="0">
                          <a:solidFill>
                            <a:schemeClr val="tx1"/>
                          </a:solidFill>
                          <a:effectLst/>
                          <a:latin typeface="+mn-lt"/>
                          <a:ea typeface="+mn-ea"/>
                          <a:cs typeface="+mn-cs"/>
                        </a:rPr>
                        <a:t>(majoritaire</a:t>
                      </a:r>
                      <a:r>
                        <a:rPr lang="fr-FR" sz="1600" b="0" kern="1200" dirty="0" smtClean="0">
                          <a:solidFill>
                            <a:schemeClr val="tx1"/>
                          </a:solidFill>
                          <a:effectLst/>
                          <a:latin typeface="+mn-lt"/>
                          <a:ea typeface="+mn-ea"/>
                          <a:cs typeface="+mn-cs"/>
                        </a:rPr>
                        <a:t>) (</a:t>
                      </a:r>
                      <a:r>
                        <a:rPr lang="fr-FR" sz="1600" b="0" kern="1200" dirty="0">
                          <a:solidFill>
                            <a:schemeClr val="tx1"/>
                          </a:solidFill>
                          <a:effectLst/>
                          <a:latin typeface="+mn-lt"/>
                          <a:ea typeface="+mn-ea"/>
                          <a:cs typeface="+mn-cs"/>
                        </a:rPr>
                        <a:t>accord </a:t>
                      </a:r>
                      <a:r>
                        <a:rPr lang="fr-FR" sz="1600" b="0" kern="1200" dirty="0">
                          <a:solidFill>
                            <a:schemeClr val="dk1"/>
                          </a:solidFill>
                          <a:effectLst/>
                          <a:latin typeface="+mn-lt"/>
                          <a:ea typeface="+mn-ea"/>
                          <a:cs typeface="+mn-cs"/>
                        </a:rPr>
                        <a:t>classification)</a:t>
                      </a:r>
                    </a:p>
                  </a:txBody>
                  <a:tcPr marL="68580" marR="68580" marT="0" marB="0" anchor="ctr"/>
                </a:tc>
              </a:tr>
              <a:tr h="712796">
                <a:tc>
                  <a:txBody>
                    <a:bodyPr/>
                    <a:lstStyle/>
                    <a:p>
                      <a:pPr algn="just">
                        <a:spcBef>
                          <a:spcPts val="300"/>
                        </a:spcBef>
                        <a:spcAft>
                          <a:spcPts val="300"/>
                        </a:spcAft>
                      </a:pPr>
                      <a:r>
                        <a:rPr lang="fr-FR" sz="1600" dirty="0">
                          <a:effectLst/>
                        </a:rPr>
                        <a:t>Novembre 2014</a:t>
                      </a:r>
                      <a:endParaRPr lang="fr-FR" sz="1600" dirty="0">
                        <a:effectLst/>
                        <a:latin typeface="Calibri"/>
                        <a:ea typeface="Calibri"/>
                        <a:cs typeface="Times New Roman"/>
                      </a:endParaRPr>
                    </a:p>
                  </a:txBody>
                  <a:tcPr marL="68580" marR="68580" marT="0" marB="0" anchor="ctr"/>
                </a:tc>
                <a:tc>
                  <a:txBody>
                    <a:bodyPr/>
                    <a:lstStyle/>
                    <a:p>
                      <a:pPr algn="l">
                        <a:spcAft>
                          <a:spcPts val="0"/>
                        </a:spcAft>
                      </a:pPr>
                      <a:r>
                        <a:rPr lang="fr-FR" sz="1600" b="0" dirty="0">
                          <a:effectLst/>
                          <a:hlinkClick r:id="rId3"/>
                        </a:rPr>
                        <a:t>Interbranches Titre « d’expert en organisation des établissements éducatifs et scolaires et ou de formation » </a:t>
                      </a:r>
                      <a:r>
                        <a:rPr lang="fr-FR" sz="1600" b="0" dirty="0" smtClean="0">
                          <a:effectLst/>
                        </a:rPr>
                        <a:t>(majoritaire) (</a:t>
                      </a:r>
                      <a:r>
                        <a:rPr lang="fr-FR" sz="1600" b="0" dirty="0">
                          <a:effectLst/>
                        </a:rPr>
                        <a:t>classification)</a:t>
                      </a:r>
                      <a:endParaRPr lang="fr-FR" sz="1600" b="0" dirty="0">
                        <a:effectLst/>
                        <a:latin typeface="Calibri"/>
                        <a:ea typeface="Calibri"/>
                        <a:cs typeface="Times New Roman"/>
                      </a:endParaRPr>
                    </a:p>
                  </a:txBody>
                  <a:tcPr marL="68580" marR="68580" marT="0" marB="0" anchor="ctr"/>
                </a:tc>
              </a:tr>
              <a:tr h="237599">
                <a:tc>
                  <a:txBody>
                    <a:bodyPr/>
                    <a:lstStyle/>
                    <a:p>
                      <a:pPr algn="just">
                        <a:spcBef>
                          <a:spcPts val="300"/>
                        </a:spcBef>
                        <a:spcAft>
                          <a:spcPts val="300"/>
                        </a:spcAft>
                      </a:pPr>
                      <a:r>
                        <a:rPr lang="fr-FR" sz="1600" dirty="0">
                          <a:effectLst/>
                        </a:rPr>
                        <a:t>Mars 2015</a:t>
                      </a:r>
                      <a:endParaRPr lang="fr-FR" sz="1600" dirty="0">
                        <a:effectLst/>
                        <a:latin typeface="Calibri"/>
                        <a:ea typeface="Calibri"/>
                        <a:cs typeface="Times New Roman"/>
                      </a:endParaRPr>
                    </a:p>
                  </a:txBody>
                  <a:tcPr marL="68580" marR="68580" marT="0" marB="0" anchor="ctr"/>
                </a:tc>
                <a:tc>
                  <a:txBody>
                    <a:bodyPr/>
                    <a:lstStyle/>
                    <a:p>
                      <a:pPr algn="just">
                        <a:spcBef>
                          <a:spcPts val="300"/>
                        </a:spcBef>
                        <a:spcAft>
                          <a:spcPts val="300"/>
                        </a:spcAft>
                      </a:pPr>
                      <a:r>
                        <a:rPr lang="fr-FR" sz="1600" b="0" dirty="0">
                          <a:effectLst/>
                          <a:hlinkClick r:id="rId4"/>
                        </a:rPr>
                        <a:t>Interbranches Avenant accord temps partiel </a:t>
                      </a:r>
                      <a:r>
                        <a:rPr lang="fr-FR" sz="1600" b="0" dirty="0">
                          <a:effectLst/>
                        </a:rPr>
                        <a:t>(majoritaire)</a:t>
                      </a:r>
                      <a:endParaRPr lang="fr-FR" sz="1600" b="0" dirty="0">
                        <a:effectLst/>
                        <a:latin typeface="Calibri"/>
                        <a:ea typeface="Calibri"/>
                        <a:cs typeface="Times New Roman"/>
                      </a:endParaRPr>
                    </a:p>
                  </a:txBody>
                  <a:tcPr marL="68580" marR="68580" marT="0" marB="0" anchor="ctr"/>
                </a:tc>
              </a:tr>
              <a:tr h="475197">
                <a:tc rowSpan="4">
                  <a:txBody>
                    <a:bodyPr/>
                    <a:lstStyle/>
                    <a:p>
                      <a:pPr algn="just">
                        <a:spcBef>
                          <a:spcPts val="300"/>
                        </a:spcBef>
                        <a:spcAft>
                          <a:spcPts val="300"/>
                        </a:spcAft>
                      </a:pPr>
                      <a:r>
                        <a:rPr lang="fr-FR" sz="1600" dirty="0">
                          <a:effectLst/>
                        </a:rPr>
                        <a:t>Juin 2015</a:t>
                      </a:r>
                      <a:endParaRPr lang="fr-FR" sz="1600" dirty="0">
                        <a:effectLst/>
                        <a:latin typeface="Calibri"/>
                        <a:ea typeface="Calibri"/>
                        <a:cs typeface="Times New Roman"/>
                      </a:endParaRPr>
                    </a:p>
                  </a:txBody>
                  <a:tcPr marL="68580" marR="68580" marT="0" marB="0" anchor="ctr"/>
                </a:tc>
                <a:tc>
                  <a:txBody>
                    <a:bodyPr/>
                    <a:lstStyle/>
                    <a:p>
                      <a:pPr algn="just">
                        <a:spcBef>
                          <a:spcPts val="300"/>
                        </a:spcBef>
                        <a:spcAft>
                          <a:spcPts val="300"/>
                        </a:spcAft>
                      </a:pPr>
                      <a:r>
                        <a:rPr lang="fr-FR" sz="1600" b="0" dirty="0">
                          <a:effectLst/>
                          <a:hlinkClick r:id="rId3"/>
                        </a:rPr>
                        <a:t>Interbranches CQP Coordinateur de vie scolaire </a:t>
                      </a:r>
                      <a:r>
                        <a:rPr lang="fr-FR" sz="1600" b="0" dirty="0">
                          <a:effectLst/>
                        </a:rPr>
                        <a:t>(majoritaire</a:t>
                      </a:r>
                      <a:r>
                        <a:rPr lang="fr-FR" sz="1600" b="0" dirty="0" smtClean="0">
                          <a:effectLst/>
                        </a:rPr>
                        <a:t>)(</a:t>
                      </a:r>
                      <a:r>
                        <a:rPr lang="fr-FR" sz="1600" b="0" dirty="0">
                          <a:effectLst/>
                        </a:rPr>
                        <a:t>accord de création)</a:t>
                      </a:r>
                      <a:endParaRPr lang="fr-FR" sz="1600" b="0" dirty="0">
                        <a:effectLst/>
                        <a:latin typeface="Calibri"/>
                        <a:ea typeface="Calibri"/>
                        <a:cs typeface="Times New Roman"/>
                      </a:endParaRPr>
                    </a:p>
                  </a:txBody>
                  <a:tcPr marL="68580" marR="68580" marT="0" marB="0" anchor="ctr"/>
                </a:tc>
              </a:tr>
              <a:tr h="475197">
                <a:tc vMerge="1">
                  <a:txBody>
                    <a:bodyPr/>
                    <a:lstStyle/>
                    <a:p>
                      <a:endParaRPr lang="fr-FR"/>
                    </a:p>
                  </a:txBody>
                  <a:tcPr/>
                </a:tc>
                <a:tc>
                  <a:txBody>
                    <a:bodyPr/>
                    <a:lstStyle/>
                    <a:p>
                      <a:pPr algn="just">
                        <a:spcBef>
                          <a:spcPts val="300"/>
                        </a:spcBef>
                        <a:spcAft>
                          <a:spcPts val="300"/>
                        </a:spcAft>
                      </a:pPr>
                      <a:r>
                        <a:rPr lang="fr-FR" sz="1600" b="0" dirty="0">
                          <a:effectLst/>
                          <a:hlinkClick r:id="rId5"/>
                        </a:rPr>
                        <a:t>Interbranches Accord de création du régime dénommé EEP Santé</a:t>
                      </a:r>
                      <a:r>
                        <a:rPr lang="fr-FR" sz="1600" b="0" dirty="0">
                          <a:effectLst/>
                        </a:rPr>
                        <a:t> </a:t>
                      </a:r>
                      <a:r>
                        <a:rPr lang="fr-FR" sz="1600" b="0" dirty="0" smtClean="0">
                          <a:effectLst/>
                        </a:rPr>
                        <a:t>(</a:t>
                      </a:r>
                      <a:r>
                        <a:rPr lang="fr-FR" sz="1600" b="0" dirty="0">
                          <a:effectLst/>
                        </a:rPr>
                        <a:t>majoritaire)</a:t>
                      </a:r>
                      <a:endParaRPr lang="fr-FR" sz="1600" b="0" dirty="0">
                        <a:effectLst/>
                        <a:latin typeface="Calibri"/>
                        <a:ea typeface="Calibri"/>
                        <a:cs typeface="Times New Roman"/>
                      </a:endParaRPr>
                    </a:p>
                  </a:txBody>
                  <a:tcPr marL="68580" marR="68580" marT="0" marB="0" anchor="ctr"/>
                </a:tc>
              </a:tr>
              <a:tr h="475197">
                <a:tc vMerge="1">
                  <a:txBody>
                    <a:bodyPr/>
                    <a:lstStyle/>
                    <a:p>
                      <a:endParaRPr lang="fr-FR"/>
                    </a:p>
                  </a:txBody>
                  <a:tcPr/>
                </a:tc>
                <a:tc>
                  <a:txBody>
                    <a:bodyPr/>
                    <a:lstStyle/>
                    <a:p>
                      <a:pPr algn="just">
                        <a:spcBef>
                          <a:spcPts val="300"/>
                        </a:spcBef>
                        <a:spcAft>
                          <a:spcPts val="300"/>
                        </a:spcAft>
                      </a:pPr>
                      <a:r>
                        <a:rPr lang="fr-FR" sz="1600" b="0" dirty="0">
                          <a:effectLst/>
                          <a:hlinkClick r:id="rId5"/>
                        </a:rPr>
                        <a:t>Interbranches Accord de recommandation d’assureurs / régime EEP Santé </a:t>
                      </a:r>
                      <a:r>
                        <a:rPr lang="fr-FR" sz="1600" b="0" dirty="0" smtClean="0">
                          <a:effectLst/>
                        </a:rPr>
                        <a:t>(</a:t>
                      </a:r>
                      <a:r>
                        <a:rPr lang="fr-FR" sz="1600" b="0" dirty="0">
                          <a:effectLst/>
                        </a:rPr>
                        <a:t>majoritaire)</a:t>
                      </a:r>
                      <a:endParaRPr lang="fr-FR" sz="1600" b="0" dirty="0">
                        <a:effectLst/>
                        <a:latin typeface="Calibri"/>
                        <a:ea typeface="Calibri"/>
                        <a:cs typeface="Times New Roman"/>
                      </a:endParaRPr>
                    </a:p>
                  </a:txBody>
                  <a:tcPr marL="68580" marR="68580" marT="0" marB="0" anchor="ctr"/>
                </a:tc>
              </a:tr>
              <a:tr h="712796">
                <a:tc vMerge="1">
                  <a:txBody>
                    <a:bodyPr/>
                    <a:lstStyle/>
                    <a:p>
                      <a:endParaRPr lang="fr-FR"/>
                    </a:p>
                  </a:txBody>
                  <a:tcPr/>
                </a:tc>
                <a:tc>
                  <a:txBody>
                    <a:bodyPr/>
                    <a:lstStyle/>
                    <a:p>
                      <a:pPr algn="just">
                        <a:spcBef>
                          <a:spcPts val="300"/>
                        </a:spcBef>
                        <a:spcAft>
                          <a:spcPts val="300"/>
                        </a:spcAft>
                      </a:pPr>
                      <a:r>
                        <a:rPr lang="fr-FR" sz="1600" b="0" dirty="0">
                          <a:effectLst/>
                          <a:hlinkClick r:id="rId6"/>
                        </a:rPr>
                        <a:t>Interbranches Retraite complémentaire / Protocole sur le regroupement du stock d’adhésions d’entreprises vers un opérateur </a:t>
                      </a:r>
                      <a:r>
                        <a:rPr lang="fr-FR" sz="1600" b="0" dirty="0">
                          <a:effectLst/>
                        </a:rPr>
                        <a:t>(majoritaire)</a:t>
                      </a:r>
                      <a:endParaRPr lang="fr-FR" sz="1600" b="0" dirty="0">
                        <a:effectLst/>
                        <a:latin typeface="Calibri"/>
                        <a:ea typeface="Calibri"/>
                        <a:cs typeface="Times New Roman"/>
                      </a:endParaRPr>
                    </a:p>
                  </a:txBody>
                  <a:tcPr marL="68580" marR="68580" marT="0" marB="0" anchor="ctr"/>
                </a:tc>
              </a:tr>
              <a:tr h="475197">
                <a:tc rowSpan="4">
                  <a:txBody>
                    <a:bodyPr/>
                    <a:lstStyle/>
                    <a:p>
                      <a:pPr algn="just">
                        <a:spcBef>
                          <a:spcPts val="300"/>
                        </a:spcBef>
                        <a:spcAft>
                          <a:spcPts val="300"/>
                        </a:spcAft>
                      </a:pPr>
                      <a:r>
                        <a:rPr lang="fr-FR" sz="1600" dirty="0">
                          <a:effectLst/>
                        </a:rPr>
                        <a:t>Juillet 2015</a:t>
                      </a:r>
                      <a:endParaRPr lang="fr-FR" sz="1600" dirty="0">
                        <a:effectLst/>
                        <a:latin typeface="Calibri"/>
                        <a:ea typeface="Calibri"/>
                        <a:cs typeface="Times New Roman"/>
                      </a:endParaRPr>
                    </a:p>
                  </a:txBody>
                  <a:tcPr marL="68580" marR="68580" marT="0" marB="0" anchor="ctr"/>
                </a:tc>
                <a:tc>
                  <a:txBody>
                    <a:bodyPr/>
                    <a:lstStyle/>
                    <a:p>
                      <a:pPr algn="just">
                        <a:spcBef>
                          <a:spcPts val="300"/>
                        </a:spcBef>
                        <a:spcAft>
                          <a:spcPts val="300"/>
                        </a:spcAft>
                      </a:pPr>
                      <a:r>
                        <a:rPr lang="fr-FR" sz="1600" b="0" dirty="0">
                          <a:effectLst/>
                          <a:hlinkClick r:id="rId7"/>
                        </a:rPr>
                        <a:t>Convention collective des Salariés des Etablissements Privés 2015 / révisant la CC PSAEE </a:t>
                      </a:r>
                      <a:r>
                        <a:rPr lang="fr-FR" sz="1600" b="0" dirty="0">
                          <a:effectLst/>
                        </a:rPr>
                        <a:t>(2408</a:t>
                      </a:r>
                      <a:r>
                        <a:rPr lang="fr-FR" sz="1600" b="0" dirty="0" smtClean="0">
                          <a:effectLst/>
                        </a:rPr>
                        <a:t>) (</a:t>
                      </a:r>
                      <a:r>
                        <a:rPr lang="fr-FR" sz="1600" b="0" dirty="0">
                          <a:effectLst/>
                        </a:rPr>
                        <a:t>majoritaire)</a:t>
                      </a:r>
                      <a:endParaRPr lang="fr-FR" sz="1600" b="0" dirty="0">
                        <a:effectLst/>
                        <a:latin typeface="Calibri"/>
                        <a:ea typeface="Calibri"/>
                        <a:cs typeface="Times New Roman"/>
                      </a:endParaRPr>
                    </a:p>
                  </a:txBody>
                  <a:tcPr marL="68580" marR="68580" marT="0" marB="0" anchor="ctr"/>
                </a:tc>
              </a:tr>
              <a:tr h="712796">
                <a:tc vMerge="1">
                  <a:txBody>
                    <a:bodyPr/>
                    <a:lstStyle/>
                    <a:p>
                      <a:endParaRPr lang="fr-FR"/>
                    </a:p>
                  </a:txBody>
                  <a:tcPr/>
                </a:tc>
                <a:tc>
                  <a:txBody>
                    <a:bodyPr/>
                    <a:lstStyle/>
                    <a:p>
                      <a:pPr algn="just">
                        <a:spcBef>
                          <a:spcPts val="300"/>
                        </a:spcBef>
                        <a:spcAft>
                          <a:spcPts val="300"/>
                        </a:spcAft>
                      </a:pPr>
                      <a:r>
                        <a:rPr lang="fr-FR" sz="1600" b="0" dirty="0">
                          <a:effectLst/>
                          <a:hlinkClick r:id="rId8"/>
                        </a:rPr>
                        <a:t>Accord salarial relatif au versement d’une indemnité de 1% aux salariés bénéficiant à compter du 1</a:t>
                      </a:r>
                      <a:r>
                        <a:rPr lang="fr-FR" sz="1600" b="0" baseline="30000" dirty="0">
                          <a:effectLst/>
                          <a:hlinkClick r:id="rId8"/>
                        </a:rPr>
                        <a:t>er</a:t>
                      </a:r>
                      <a:r>
                        <a:rPr lang="fr-FR" sz="1600" b="0" dirty="0">
                          <a:effectLst/>
                          <a:hlinkClick r:id="rId8"/>
                        </a:rPr>
                        <a:t> septembre 2015 de 51 jours de congés payés</a:t>
                      </a:r>
                      <a:r>
                        <a:rPr lang="fr-FR" sz="1600" b="0" dirty="0">
                          <a:effectLst/>
                        </a:rPr>
                        <a:t> (majoritaire)</a:t>
                      </a:r>
                      <a:endParaRPr lang="fr-FR" sz="1600" b="0" dirty="0">
                        <a:effectLst/>
                        <a:latin typeface="Calibri"/>
                        <a:ea typeface="Calibri"/>
                        <a:cs typeface="Times New Roman"/>
                      </a:endParaRPr>
                    </a:p>
                  </a:txBody>
                  <a:tcPr marL="68580" marR="68580" marT="0" marB="0" anchor="ctr"/>
                </a:tc>
              </a:tr>
              <a:tr h="237599">
                <a:tc vMerge="1">
                  <a:txBody>
                    <a:bodyPr/>
                    <a:lstStyle/>
                    <a:p>
                      <a:endParaRPr lang="fr-FR"/>
                    </a:p>
                  </a:txBody>
                  <a:tcPr/>
                </a:tc>
                <a:tc>
                  <a:txBody>
                    <a:bodyPr/>
                    <a:lstStyle/>
                    <a:p>
                      <a:pPr algn="just">
                        <a:spcBef>
                          <a:spcPts val="300"/>
                        </a:spcBef>
                        <a:spcAft>
                          <a:spcPts val="300"/>
                        </a:spcAft>
                      </a:pPr>
                      <a:r>
                        <a:rPr lang="fr-FR" sz="1600" b="0" dirty="0">
                          <a:effectLst/>
                          <a:hlinkClick r:id="rId9"/>
                        </a:rPr>
                        <a:t>Accord sur le droit syndical et le dialogue social </a:t>
                      </a:r>
                      <a:r>
                        <a:rPr lang="fr-FR" sz="1600" b="0" dirty="0">
                          <a:effectLst/>
                        </a:rPr>
                        <a:t>(unanime)</a:t>
                      </a:r>
                      <a:endParaRPr lang="fr-FR" sz="1600" b="0" dirty="0">
                        <a:effectLst/>
                        <a:latin typeface="Calibri"/>
                        <a:ea typeface="Calibri"/>
                        <a:cs typeface="Times New Roman"/>
                      </a:endParaRPr>
                    </a:p>
                  </a:txBody>
                  <a:tcPr marL="68580" marR="68580" marT="0" marB="0" anchor="ctr"/>
                </a:tc>
              </a:tr>
              <a:tr h="475197">
                <a:tc vMerge="1">
                  <a:txBody>
                    <a:bodyPr/>
                    <a:lstStyle/>
                    <a:p>
                      <a:endParaRPr lang="fr-FR"/>
                    </a:p>
                  </a:txBody>
                  <a:tcPr/>
                </a:tc>
                <a:tc>
                  <a:txBody>
                    <a:bodyPr/>
                    <a:lstStyle/>
                    <a:p>
                      <a:pPr algn="just">
                        <a:spcBef>
                          <a:spcPts val="300"/>
                        </a:spcBef>
                        <a:spcAft>
                          <a:spcPts val="300"/>
                        </a:spcAft>
                      </a:pPr>
                      <a:r>
                        <a:rPr lang="fr-FR" sz="1600" b="0" dirty="0">
                          <a:effectLst/>
                          <a:hlinkClick r:id="rId10"/>
                        </a:rPr>
                        <a:t>Accord salarial faisant suite à la négociation obligatoire sur les salaires (</a:t>
                      </a:r>
                      <a:r>
                        <a:rPr lang="fr-FR" sz="1600" b="0" dirty="0">
                          <a:effectLst/>
                        </a:rPr>
                        <a:t>majoritaire)</a:t>
                      </a:r>
                      <a:endParaRPr lang="fr-FR" sz="1600" b="0" dirty="0">
                        <a:effectLst/>
                        <a:latin typeface="Calibri"/>
                        <a:ea typeface="Calibri"/>
                        <a:cs typeface="Times New Roman"/>
                      </a:endParaRPr>
                    </a:p>
                  </a:txBody>
                  <a:tcPr marL="68580" marR="68580" marT="0" marB="0" anchor="ctr"/>
                </a:tc>
              </a:tr>
            </a:tbl>
          </a:graphicData>
        </a:graphic>
      </p:graphicFrame>
      <p:sp>
        <p:nvSpPr>
          <p:cNvPr id="6" name="Rectangle 1"/>
          <p:cNvSpPr>
            <a:spLocks noChangeArrowheads="1"/>
          </p:cNvSpPr>
          <p:nvPr/>
        </p:nvSpPr>
        <p:spPr bwMode="auto">
          <a:xfrm>
            <a:off x="1827213" y="1747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 name="Group 12"/>
          <p:cNvGrpSpPr>
            <a:grpSpLocks/>
          </p:cNvGrpSpPr>
          <p:nvPr/>
        </p:nvGrpSpPr>
        <p:grpSpPr bwMode="auto">
          <a:xfrm>
            <a:off x="0" y="-27384"/>
            <a:ext cx="9144000" cy="404663"/>
            <a:chOff x="0" y="0"/>
            <a:chExt cx="11904" cy="1417"/>
          </a:xfrm>
        </p:grpSpPr>
        <p:sp>
          <p:nvSpPr>
            <p:cNvPr id="8"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9"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10"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11"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
        <p:nvSpPr>
          <p:cNvPr id="12" name="Titre 1"/>
          <p:cNvSpPr>
            <a:spLocks noGrp="1"/>
          </p:cNvSpPr>
          <p:nvPr>
            <p:ph type="title"/>
          </p:nvPr>
        </p:nvSpPr>
        <p:spPr>
          <a:xfrm>
            <a:off x="323528" y="377279"/>
            <a:ext cx="8229600" cy="1143000"/>
          </a:xfrm>
        </p:spPr>
        <p:txBody>
          <a:bodyPr vert="horz" lIns="91440" tIns="45720" rIns="91440" bIns="45720" rtlCol="0" anchor="ctr">
            <a:normAutofit/>
          </a:bodyPr>
          <a:lstStyle/>
          <a:p>
            <a:pPr algn="l"/>
            <a:r>
              <a:rPr lang="fr-FR" altLang="fr-FR" sz="3400" b="1" dirty="0" smtClean="0">
                <a:solidFill>
                  <a:schemeClr val="tx2"/>
                </a:solidFill>
              </a:rPr>
              <a:t>20 protocoles et accords signés en 2 ans </a:t>
            </a:r>
            <a:endParaRPr lang="fr-FR" sz="3400" b="1" dirty="0">
              <a:solidFill>
                <a:schemeClr val="tx2"/>
              </a:solidFill>
            </a:endParaRPr>
          </a:p>
        </p:txBody>
      </p:sp>
      <p:sp>
        <p:nvSpPr>
          <p:cNvPr id="13" name="Espace réservé du numéro de diapositive 12"/>
          <p:cNvSpPr>
            <a:spLocks noGrp="1"/>
          </p:cNvSpPr>
          <p:nvPr>
            <p:ph type="sldNum" sz="quarter" idx="12"/>
          </p:nvPr>
        </p:nvSpPr>
        <p:spPr/>
        <p:txBody>
          <a:bodyPr/>
          <a:lstStyle/>
          <a:p>
            <a:fld id="{5FD848DF-D60A-4DF8-8149-1CBF8CA13C4C}" type="slidenum">
              <a:rPr lang="fr-FR" smtClean="0"/>
              <a:t>3</a:t>
            </a:fld>
            <a:endParaRPr lang="fr-FR"/>
          </a:p>
        </p:txBody>
      </p:sp>
    </p:spTree>
    <p:extLst>
      <p:ext uri="{BB962C8B-B14F-4D97-AF65-F5344CB8AC3E}">
        <p14:creationId xmlns:p14="http://schemas.microsoft.com/office/powerpoint/2010/main" val="15406233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pPr algn="l"/>
            <a:r>
              <a:rPr lang="fr-FR" sz="3400" b="1" dirty="0" smtClean="0">
                <a:solidFill>
                  <a:schemeClr val="tx2"/>
                </a:solidFill>
              </a:rPr>
              <a:t>2.21- Indemnité </a:t>
            </a:r>
            <a:r>
              <a:rPr lang="fr-FR" sz="3400" b="1" dirty="0">
                <a:solidFill>
                  <a:schemeClr val="tx2"/>
                </a:solidFill>
              </a:rPr>
              <a:t>de départ à la retraite</a:t>
            </a:r>
          </a:p>
        </p:txBody>
      </p:sp>
      <p:sp>
        <p:nvSpPr>
          <p:cNvPr id="3" name="Espace réservé du numéro de diapositive 2"/>
          <p:cNvSpPr>
            <a:spLocks noGrp="1"/>
          </p:cNvSpPr>
          <p:nvPr>
            <p:ph type="sldNum" sz="quarter" idx="12"/>
          </p:nvPr>
        </p:nvSpPr>
        <p:spPr/>
        <p:txBody>
          <a:bodyPr/>
          <a:lstStyle/>
          <a:p>
            <a:fld id="{12582EA2-1BE0-4248-B2CC-4FA0A896D585}" type="slidenum">
              <a:rPr lang="fr-FR" smtClean="0"/>
              <a:t>30</a:t>
            </a:fld>
            <a:endParaRPr lang="fr-FR"/>
          </a:p>
        </p:txBody>
      </p:sp>
      <p:sp>
        <p:nvSpPr>
          <p:cNvPr id="4" name="Espace réservé du contenu 3"/>
          <p:cNvSpPr>
            <a:spLocks noGrp="1"/>
          </p:cNvSpPr>
          <p:nvPr>
            <p:ph sz="quarter" idx="1"/>
          </p:nvPr>
        </p:nvSpPr>
        <p:spPr/>
        <p:txBody>
          <a:bodyPr/>
          <a:lstStyle/>
          <a:p>
            <a:pPr marL="0" indent="0" algn="just">
              <a:buNone/>
            </a:pPr>
            <a:endParaRPr lang="fr-FR" dirty="0" smtClean="0"/>
          </a:p>
          <a:p>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2507730461"/>
              </p:ext>
            </p:extLst>
          </p:nvPr>
        </p:nvGraphicFramePr>
        <p:xfrm>
          <a:off x="539552" y="1628800"/>
          <a:ext cx="8064896" cy="4176466"/>
        </p:xfrm>
        <a:graphic>
          <a:graphicData uri="http://schemas.openxmlformats.org/drawingml/2006/table">
            <a:tbl>
              <a:tblPr firstRow="1" firstCol="1" bandRow="1">
                <a:tableStyleId>{5C22544A-7EE6-4342-B048-85BDC9FD1C3A}</a:tableStyleId>
              </a:tblPr>
              <a:tblGrid>
                <a:gridCol w="4599969"/>
                <a:gridCol w="3464927"/>
              </a:tblGrid>
              <a:tr h="596638">
                <a:tc>
                  <a:txBody>
                    <a:bodyPr/>
                    <a:lstStyle/>
                    <a:p>
                      <a:pPr algn="ctr">
                        <a:lnSpc>
                          <a:spcPct val="115000"/>
                        </a:lnSpc>
                        <a:spcAft>
                          <a:spcPts val="0"/>
                        </a:spcAft>
                      </a:pPr>
                      <a:r>
                        <a:rPr lang="fr-FR" sz="2000" dirty="0">
                          <a:effectLst/>
                        </a:rPr>
                        <a:t>Ancienneté dans l’établissement</a:t>
                      </a:r>
                      <a:endParaRPr lang="fr-FR" sz="2000" dirty="0">
                        <a:solidFill>
                          <a:srgbClr val="000000"/>
                        </a:solidFill>
                        <a:effectLst/>
                        <a:latin typeface="Calibri"/>
                        <a:ea typeface="Calibri"/>
                        <a:cs typeface="Calibri"/>
                      </a:endParaRPr>
                    </a:p>
                  </a:txBody>
                  <a:tcPr marL="68580" marR="68580" marT="0" marB="0"/>
                </a:tc>
                <a:tc>
                  <a:txBody>
                    <a:bodyPr/>
                    <a:lstStyle/>
                    <a:p>
                      <a:pPr algn="ctr">
                        <a:lnSpc>
                          <a:spcPct val="115000"/>
                        </a:lnSpc>
                        <a:spcAft>
                          <a:spcPts val="0"/>
                        </a:spcAft>
                      </a:pPr>
                      <a:r>
                        <a:rPr lang="fr-FR" sz="2000">
                          <a:effectLst/>
                        </a:rPr>
                        <a:t>Indemnité</a:t>
                      </a:r>
                      <a:endParaRPr lang="fr-FR" sz="2000">
                        <a:solidFill>
                          <a:srgbClr val="000000"/>
                        </a:solidFill>
                        <a:effectLst/>
                        <a:latin typeface="Calibri"/>
                        <a:ea typeface="Calibri"/>
                        <a:cs typeface="Calibri"/>
                      </a:endParaRPr>
                    </a:p>
                  </a:txBody>
                  <a:tcPr marL="68580" marR="68580" marT="0" marB="0"/>
                </a:tc>
              </a:tr>
              <a:tr h="596638">
                <a:tc>
                  <a:txBody>
                    <a:bodyPr/>
                    <a:lstStyle/>
                    <a:p>
                      <a:pPr>
                        <a:lnSpc>
                          <a:spcPct val="115000"/>
                        </a:lnSpc>
                        <a:spcAft>
                          <a:spcPts val="0"/>
                        </a:spcAft>
                      </a:pPr>
                      <a:r>
                        <a:rPr lang="fr-FR" sz="2000" dirty="0">
                          <a:effectLst/>
                        </a:rPr>
                        <a:t>&lt; 5 ans </a:t>
                      </a:r>
                      <a:endParaRPr lang="fr-FR" sz="2000" dirty="0">
                        <a:solidFill>
                          <a:srgbClr val="000000"/>
                        </a:solidFill>
                        <a:effectLst/>
                        <a:latin typeface="Calibri"/>
                        <a:ea typeface="Calibri"/>
                        <a:cs typeface="Calibri"/>
                      </a:endParaRPr>
                    </a:p>
                  </a:txBody>
                  <a:tcPr marL="68580" marR="68580" marT="0" marB="0"/>
                </a:tc>
                <a:tc>
                  <a:txBody>
                    <a:bodyPr/>
                    <a:lstStyle/>
                    <a:p>
                      <a:pPr>
                        <a:lnSpc>
                          <a:spcPct val="115000"/>
                        </a:lnSpc>
                        <a:spcAft>
                          <a:spcPts val="0"/>
                        </a:spcAft>
                      </a:pPr>
                      <a:r>
                        <a:rPr lang="fr-FR" sz="2000">
                          <a:effectLst/>
                        </a:rPr>
                        <a:t>0,5 mois de salaire </a:t>
                      </a:r>
                      <a:endParaRPr lang="fr-FR" sz="2000">
                        <a:solidFill>
                          <a:srgbClr val="000000"/>
                        </a:solidFill>
                        <a:effectLst/>
                        <a:latin typeface="Calibri"/>
                        <a:ea typeface="Calibri"/>
                        <a:cs typeface="Calibri"/>
                      </a:endParaRPr>
                    </a:p>
                  </a:txBody>
                  <a:tcPr marL="68580" marR="68580" marT="0" marB="0"/>
                </a:tc>
              </a:tr>
              <a:tr h="596638">
                <a:tc>
                  <a:txBody>
                    <a:bodyPr/>
                    <a:lstStyle/>
                    <a:p>
                      <a:pPr>
                        <a:lnSpc>
                          <a:spcPct val="115000"/>
                        </a:lnSpc>
                        <a:spcAft>
                          <a:spcPts val="0"/>
                        </a:spcAft>
                      </a:pPr>
                      <a:r>
                        <a:rPr lang="fr-FR" sz="2000" dirty="0">
                          <a:effectLst/>
                        </a:rPr>
                        <a:t>≥ 5 ans et &lt; 10 ans </a:t>
                      </a:r>
                      <a:endParaRPr lang="fr-FR" sz="2000" dirty="0">
                        <a:solidFill>
                          <a:srgbClr val="000000"/>
                        </a:solidFill>
                        <a:effectLst/>
                        <a:latin typeface="Calibri"/>
                        <a:ea typeface="Calibri"/>
                        <a:cs typeface="Calibri"/>
                      </a:endParaRPr>
                    </a:p>
                  </a:txBody>
                  <a:tcPr marL="68580" marR="68580" marT="0" marB="0"/>
                </a:tc>
                <a:tc>
                  <a:txBody>
                    <a:bodyPr/>
                    <a:lstStyle/>
                    <a:p>
                      <a:pPr>
                        <a:lnSpc>
                          <a:spcPct val="115000"/>
                        </a:lnSpc>
                        <a:spcAft>
                          <a:spcPts val="0"/>
                        </a:spcAft>
                      </a:pPr>
                      <a:r>
                        <a:rPr lang="fr-FR" sz="2000" dirty="0">
                          <a:effectLst/>
                        </a:rPr>
                        <a:t>1 mois de salaire </a:t>
                      </a:r>
                      <a:endParaRPr lang="fr-FR" sz="2000" dirty="0">
                        <a:solidFill>
                          <a:srgbClr val="000000"/>
                        </a:solidFill>
                        <a:effectLst/>
                        <a:latin typeface="Calibri"/>
                        <a:ea typeface="Calibri"/>
                        <a:cs typeface="Calibri"/>
                      </a:endParaRPr>
                    </a:p>
                  </a:txBody>
                  <a:tcPr marL="68580" marR="68580" marT="0" marB="0"/>
                </a:tc>
              </a:tr>
              <a:tr h="596638">
                <a:tc>
                  <a:txBody>
                    <a:bodyPr/>
                    <a:lstStyle/>
                    <a:p>
                      <a:pPr>
                        <a:lnSpc>
                          <a:spcPct val="115000"/>
                        </a:lnSpc>
                        <a:spcAft>
                          <a:spcPts val="0"/>
                        </a:spcAft>
                      </a:pPr>
                      <a:r>
                        <a:rPr lang="fr-FR" sz="2000">
                          <a:effectLst/>
                        </a:rPr>
                        <a:t>≥ 10 ans et &lt; 15 ans </a:t>
                      </a:r>
                      <a:endParaRPr lang="fr-FR" sz="2000">
                        <a:solidFill>
                          <a:srgbClr val="000000"/>
                        </a:solidFill>
                        <a:effectLst/>
                        <a:latin typeface="Calibri"/>
                        <a:ea typeface="Calibri"/>
                        <a:cs typeface="Calibri"/>
                      </a:endParaRPr>
                    </a:p>
                  </a:txBody>
                  <a:tcPr marL="68580" marR="68580" marT="0" marB="0"/>
                </a:tc>
                <a:tc>
                  <a:txBody>
                    <a:bodyPr/>
                    <a:lstStyle/>
                    <a:p>
                      <a:pPr>
                        <a:lnSpc>
                          <a:spcPct val="115000"/>
                        </a:lnSpc>
                        <a:spcAft>
                          <a:spcPts val="0"/>
                        </a:spcAft>
                      </a:pPr>
                      <a:r>
                        <a:rPr lang="fr-FR" sz="2000" dirty="0">
                          <a:effectLst/>
                        </a:rPr>
                        <a:t>1,5 mois de salaire </a:t>
                      </a:r>
                      <a:endParaRPr lang="fr-FR" sz="2000" dirty="0">
                        <a:solidFill>
                          <a:srgbClr val="000000"/>
                        </a:solidFill>
                        <a:effectLst/>
                        <a:latin typeface="Calibri"/>
                        <a:ea typeface="Calibri"/>
                        <a:cs typeface="Calibri"/>
                      </a:endParaRPr>
                    </a:p>
                  </a:txBody>
                  <a:tcPr marL="68580" marR="68580" marT="0" marB="0"/>
                </a:tc>
              </a:tr>
              <a:tr h="596638">
                <a:tc>
                  <a:txBody>
                    <a:bodyPr/>
                    <a:lstStyle/>
                    <a:p>
                      <a:pPr>
                        <a:lnSpc>
                          <a:spcPct val="115000"/>
                        </a:lnSpc>
                        <a:spcAft>
                          <a:spcPts val="0"/>
                        </a:spcAft>
                      </a:pPr>
                      <a:r>
                        <a:rPr lang="fr-FR" sz="2000">
                          <a:effectLst/>
                        </a:rPr>
                        <a:t>≥ 15 ans et &lt; 20 ans </a:t>
                      </a:r>
                      <a:endParaRPr lang="fr-FR" sz="2000">
                        <a:solidFill>
                          <a:srgbClr val="000000"/>
                        </a:solidFill>
                        <a:effectLst/>
                        <a:latin typeface="Calibri"/>
                        <a:ea typeface="Calibri"/>
                        <a:cs typeface="Calibri"/>
                      </a:endParaRPr>
                    </a:p>
                  </a:txBody>
                  <a:tcPr marL="68580" marR="68580" marT="0" marB="0"/>
                </a:tc>
                <a:tc>
                  <a:txBody>
                    <a:bodyPr/>
                    <a:lstStyle/>
                    <a:p>
                      <a:pPr>
                        <a:lnSpc>
                          <a:spcPct val="115000"/>
                        </a:lnSpc>
                        <a:spcAft>
                          <a:spcPts val="0"/>
                        </a:spcAft>
                      </a:pPr>
                      <a:r>
                        <a:rPr lang="fr-FR" sz="2000" dirty="0">
                          <a:effectLst/>
                        </a:rPr>
                        <a:t>2 mois de salaire </a:t>
                      </a:r>
                      <a:endParaRPr lang="fr-FR" sz="2000" dirty="0">
                        <a:solidFill>
                          <a:srgbClr val="000000"/>
                        </a:solidFill>
                        <a:effectLst/>
                        <a:latin typeface="Calibri"/>
                        <a:ea typeface="Calibri"/>
                        <a:cs typeface="Calibri"/>
                      </a:endParaRPr>
                    </a:p>
                  </a:txBody>
                  <a:tcPr marL="68580" marR="68580" marT="0" marB="0"/>
                </a:tc>
              </a:tr>
              <a:tr h="596638">
                <a:tc>
                  <a:txBody>
                    <a:bodyPr/>
                    <a:lstStyle/>
                    <a:p>
                      <a:pPr>
                        <a:lnSpc>
                          <a:spcPct val="115000"/>
                        </a:lnSpc>
                        <a:spcAft>
                          <a:spcPts val="0"/>
                        </a:spcAft>
                      </a:pPr>
                      <a:r>
                        <a:rPr lang="fr-FR" sz="2000">
                          <a:effectLst/>
                        </a:rPr>
                        <a:t>≥ 20 ans et &lt; 25 ans </a:t>
                      </a:r>
                      <a:endParaRPr lang="fr-FR" sz="2000">
                        <a:solidFill>
                          <a:srgbClr val="000000"/>
                        </a:solidFill>
                        <a:effectLst/>
                        <a:latin typeface="Calibri"/>
                        <a:ea typeface="Calibri"/>
                        <a:cs typeface="Calibri"/>
                      </a:endParaRPr>
                    </a:p>
                  </a:txBody>
                  <a:tcPr marL="68580" marR="68580" marT="0" marB="0"/>
                </a:tc>
                <a:tc>
                  <a:txBody>
                    <a:bodyPr/>
                    <a:lstStyle/>
                    <a:p>
                      <a:pPr>
                        <a:lnSpc>
                          <a:spcPct val="115000"/>
                        </a:lnSpc>
                        <a:spcAft>
                          <a:spcPts val="0"/>
                        </a:spcAft>
                      </a:pPr>
                      <a:r>
                        <a:rPr lang="fr-FR" sz="2000" dirty="0">
                          <a:effectLst/>
                        </a:rPr>
                        <a:t>2,5 mois de salaire </a:t>
                      </a:r>
                      <a:endParaRPr lang="fr-FR" sz="2000" dirty="0">
                        <a:solidFill>
                          <a:srgbClr val="000000"/>
                        </a:solidFill>
                        <a:effectLst/>
                        <a:latin typeface="Calibri"/>
                        <a:ea typeface="Calibri"/>
                        <a:cs typeface="Calibri"/>
                      </a:endParaRPr>
                    </a:p>
                  </a:txBody>
                  <a:tcPr marL="68580" marR="68580" marT="0" marB="0"/>
                </a:tc>
              </a:tr>
              <a:tr h="596638">
                <a:tc>
                  <a:txBody>
                    <a:bodyPr/>
                    <a:lstStyle/>
                    <a:p>
                      <a:pPr>
                        <a:lnSpc>
                          <a:spcPct val="115000"/>
                        </a:lnSpc>
                        <a:spcAft>
                          <a:spcPts val="0"/>
                        </a:spcAft>
                      </a:pPr>
                      <a:r>
                        <a:rPr lang="fr-FR" sz="2000">
                          <a:effectLst/>
                        </a:rPr>
                        <a:t>≥ 25 ans </a:t>
                      </a:r>
                      <a:endParaRPr lang="fr-FR" sz="2000">
                        <a:solidFill>
                          <a:srgbClr val="000000"/>
                        </a:solidFill>
                        <a:effectLst/>
                        <a:latin typeface="Calibri"/>
                        <a:ea typeface="Calibri"/>
                        <a:cs typeface="Calibri"/>
                      </a:endParaRPr>
                    </a:p>
                  </a:txBody>
                  <a:tcPr marL="68580" marR="68580" marT="0" marB="0"/>
                </a:tc>
                <a:tc>
                  <a:txBody>
                    <a:bodyPr/>
                    <a:lstStyle/>
                    <a:p>
                      <a:pPr>
                        <a:lnSpc>
                          <a:spcPct val="115000"/>
                        </a:lnSpc>
                        <a:spcAft>
                          <a:spcPts val="0"/>
                        </a:spcAft>
                      </a:pPr>
                      <a:r>
                        <a:rPr lang="fr-FR" sz="2000" dirty="0">
                          <a:effectLst/>
                        </a:rPr>
                        <a:t>3 mois de salaire </a:t>
                      </a:r>
                      <a:endParaRPr lang="fr-FR" sz="2000" dirty="0">
                        <a:solidFill>
                          <a:srgbClr val="000000"/>
                        </a:solidFill>
                        <a:effectLst/>
                        <a:latin typeface="Calibri"/>
                        <a:ea typeface="Calibri"/>
                        <a:cs typeface="Calibri"/>
                      </a:endParaRPr>
                    </a:p>
                  </a:txBody>
                  <a:tcPr marL="68580" marR="68580" marT="0" marB="0"/>
                </a:tc>
              </a:tr>
            </a:tbl>
          </a:graphicData>
        </a:graphic>
      </p:graphicFrame>
      <p:grpSp>
        <p:nvGrpSpPr>
          <p:cNvPr id="6" name="Group 12"/>
          <p:cNvGrpSpPr>
            <a:grpSpLocks/>
          </p:cNvGrpSpPr>
          <p:nvPr/>
        </p:nvGrpSpPr>
        <p:grpSpPr bwMode="auto">
          <a:xfrm>
            <a:off x="0" y="-27384"/>
            <a:ext cx="9144000" cy="404663"/>
            <a:chOff x="0" y="0"/>
            <a:chExt cx="11904" cy="1417"/>
          </a:xfrm>
        </p:grpSpPr>
        <p:sp>
          <p:nvSpPr>
            <p:cNvPr id="7"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8"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9"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10"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Tree>
    <p:extLst>
      <p:ext uri="{BB962C8B-B14F-4D97-AF65-F5344CB8AC3E}">
        <p14:creationId xmlns:p14="http://schemas.microsoft.com/office/powerpoint/2010/main" val="29123275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4005064"/>
            <a:ext cx="7772400" cy="1368152"/>
          </a:xfrm>
        </p:spPr>
        <p:txBody>
          <a:bodyPr vert="horz" lIns="91440" tIns="45720" rIns="91440" bIns="45720" rtlCol="0" anchor="t">
            <a:normAutofit/>
          </a:bodyPr>
          <a:lstStyle/>
          <a:p>
            <a:pPr marL="1143000" indent="-1143000">
              <a:buClr>
                <a:schemeClr val="accent1"/>
              </a:buClr>
              <a:buFont typeface="+mj-lt"/>
              <a:buAutoNum type="arabicPeriod" startAt="3"/>
            </a:pPr>
            <a:r>
              <a:rPr lang="fr-FR" dirty="0">
                <a:solidFill>
                  <a:schemeClr val="tx2"/>
                </a:solidFill>
              </a:rPr>
              <a:t>Les points clés DE LA COMPLEMENTAIRE SANTE</a:t>
            </a:r>
          </a:p>
        </p:txBody>
      </p:sp>
      <p:sp>
        <p:nvSpPr>
          <p:cNvPr id="3" name="Sous-titre 2"/>
          <p:cNvSpPr>
            <a:spLocks noGrp="1"/>
          </p:cNvSpPr>
          <p:nvPr>
            <p:ph type="body" idx="1"/>
          </p:nvPr>
        </p:nvSpPr>
        <p:spPr>
          <a:xfrm>
            <a:off x="722313" y="2906713"/>
            <a:ext cx="7772400" cy="810319"/>
          </a:xfrm>
        </p:spPr>
        <p:txBody>
          <a:bodyPr>
            <a:normAutofit/>
          </a:bodyPr>
          <a:lstStyle/>
          <a:p>
            <a:r>
              <a:rPr lang="fr-FR" dirty="0"/>
              <a:t>une obligation légale, une régime obligatoire, mutualisé et </a:t>
            </a:r>
            <a:r>
              <a:rPr lang="fr-FR" dirty="0" smtClean="0"/>
              <a:t>solidaire</a:t>
            </a:r>
            <a:endParaRPr lang="fr-FR" dirty="0"/>
          </a:p>
        </p:txBody>
      </p:sp>
      <p:sp>
        <p:nvSpPr>
          <p:cNvPr id="4" name="Espace réservé du numéro de diapositive 3"/>
          <p:cNvSpPr>
            <a:spLocks noGrp="1"/>
          </p:cNvSpPr>
          <p:nvPr>
            <p:ph type="sldNum" sz="quarter" idx="12"/>
          </p:nvPr>
        </p:nvSpPr>
        <p:spPr/>
        <p:txBody>
          <a:bodyPr/>
          <a:lstStyle/>
          <a:p>
            <a:fld id="{F64D2EAC-659B-40C6-AD4C-CFE03DE714EB}" type="slidenum">
              <a:rPr lang="fr-FR" smtClean="0"/>
              <a:pPr/>
              <a:t>31</a:t>
            </a:fld>
            <a:endParaRPr lang="fr-FR"/>
          </a:p>
        </p:txBody>
      </p:sp>
      <p:grpSp>
        <p:nvGrpSpPr>
          <p:cNvPr id="5" name="Group 12"/>
          <p:cNvGrpSpPr>
            <a:grpSpLocks/>
          </p:cNvGrpSpPr>
          <p:nvPr/>
        </p:nvGrpSpPr>
        <p:grpSpPr bwMode="auto">
          <a:xfrm>
            <a:off x="0" y="-27384"/>
            <a:ext cx="9144000" cy="404663"/>
            <a:chOff x="0" y="0"/>
            <a:chExt cx="11904" cy="1417"/>
          </a:xfrm>
        </p:grpSpPr>
        <p:sp>
          <p:nvSpPr>
            <p:cNvPr id="6"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7"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8"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9"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pic>
        <p:nvPicPr>
          <p:cNvPr id="11" name="Image 10" descr="C:\Users\Jean-René LE MEUR\AppData\Local\Microsoft\Windows\INetCache\Content.Word\LogoEEPsante╠üCMJ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4730" y="377279"/>
            <a:ext cx="1272540" cy="1272540"/>
          </a:xfrm>
          <a:prstGeom prst="rect">
            <a:avLst/>
          </a:prstGeom>
          <a:noFill/>
          <a:ln>
            <a:noFill/>
          </a:ln>
        </p:spPr>
      </p:pic>
    </p:spTree>
    <p:extLst>
      <p:ext uri="{BB962C8B-B14F-4D97-AF65-F5344CB8AC3E}">
        <p14:creationId xmlns:p14="http://schemas.microsoft.com/office/powerpoint/2010/main" val="267918399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Espace réservé du contenu 2"/>
          <p:cNvSpPr>
            <a:spLocks noGrp="1"/>
          </p:cNvSpPr>
          <p:nvPr>
            <p:ph type="body" sz="quarter" idx="11"/>
          </p:nvPr>
        </p:nvSpPr>
        <p:spPr>
          <a:xfrm>
            <a:off x="467544" y="1196752"/>
            <a:ext cx="8388424" cy="4331816"/>
          </a:xfrm>
        </p:spPr>
        <p:txBody>
          <a:bodyPr>
            <a:noAutofit/>
          </a:bodyPr>
          <a:lstStyle/>
          <a:p>
            <a:pPr>
              <a:buFont typeface="Wingdings" pitchFamily="2" charset="2"/>
              <a:buChar char="Ø"/>
              <a:defRPr/>
            </a:pPr>
            <a:r>
              <a:rPr lang="fr-FR" altLang="fr-FR" sz="1800" dirty="0">
                <a:solidFill>
                  <a:schemeClr val="tx2"/>
                </a:solidFill>
              </a:rPr>
              <a:t>La loi de sécurisation de l’emploi du 14 juin 2013 </a:t>
            </a:r>
            <a:r>
              <a:rPr lang="fr-FR" altLang="fr-FR" sz="1800" b="1" dirty="0">
                <a:solidFill>
                  <a:schemeClr val="tx2"/>
                </a:solidFill>
              </a:rPr>
              <a:t>généralise</a:t>
            </a:r>
            <a:r>
              <a:rPr lang="fr-FR" altLang="fr-FR" sz="1800" dirty="0">
                <a:solidFill>
                  <a:schemeClr val="tx2"/>
                </a:solidFill>
              </a:rPr>
              <a:t> la couverture complémentaire santé à tous les salariés dans le cadre d’un contrat collectif à adhésion obligatoire</a:t>
            </a:r>
          </a:p>
          <a:p>
            <a:pPr>
              <a:buFont typeface="Wingdings" pitchFamily="2" charset="2"/>
              <a:buChar char="Ø"/>
              <a:defRPr/>
            </a:pPr>
            <a:endParaRPr lang="fr-FR" altLang="fr-FR" sz="1800" dirty="0">
              <a:solidFill>
                <a:schemeClr val="tx2"/>
              </a:solidFill>
            </a:endParaRPr>
          </a:p>
          <a:p>
            <a:pPr>
              <a:buFont typeface="Wingdings" pitchFamily="2" charset="2"/>
              <a:buChar char="Ø"/>
              <a:defRPr/>
            </a:pPr>
            <a:r>
              <a:rPr lang="fr-FR" altLang="fr-FR" sz="1800" dirty="0">
                <a:solidFill>
                  <a:schemeClr val="tx2"/>
                </a:solidFill>
              </a:rPr>
              <a:t>Une couverture minimale obligatoire et avec un niveau de financement obligatoire par l’employeur:</a:t>
            </a:r>
          </a:p>
          <a:p>
            <a:pPr marL="0" indent="0">
              <a:buNone/>
              <a:defRPr/>
            </a:pPr>
            <a:r>
              <a:rPr lang="fr-FR" altLang="fr-FR" sz="1800" dirty="0" smtClean="0">
                <a:solidFill>
                  <a:schemeClr val="tx2"/>
                </a:solidFill>
              </a:rPr>
              <a:t>	Ce </a:t>
            </a:r>
            <a:r>
              <a:rPr lang="fr-FR" altLang="fr-FR" sz="1800" dirty="0">
                <a:solidFill>
                  <a:schemeClr val="tx2"/>
                </a:solidFill>
              </a:rPr>
              <a:t>contrat doit garantir un niveau minimal de remboursement des frais </a:t>
            </a:r>
            <a:r>
              <a:rPr lang="fr-FR" altLang="fr-FR" sz="1800" dirty="0" smtClean="0">
                <a:solidFill>
                  <a:schemeClr val="tx2"/>
                </a:solidFill>
              </a:rPr>
              <a:t>	engagés </a:t>
            </a:r>
            <a:r>
              <a:rPr lang="fr-FR" altLang="fr-FR" sz="1800" dirty="0">
                <a:solidFill>
                  <a:schemeClr val="tx2"/>
                </a:solidFill>
              </a:rPr>
              <a:t>par le </a:t>
            </a:r>
            <a:r>
              <a:rPr lang="fr-FR" altLang="fr-FR" sz="1800" dirty="0" smtClean="0">
                <a:solidFill>
                  <a:schemeClr val="tx2"/>
                </a:solidFill>
              </a:rPr>
              <a:t>salarié </a:t>
            </a:r>
            <a:r>
              <a:rPr lang="fr-FR" altLang="fr-FR" sz="1800" dirty="0">
                <a:solidFill>
                  <a:schemeClr val="tx2"/>
                </a:solidFill>
              </a:rPr>
              <a:t>et une prise en charge </a:t>
            </a:r>
            <a:r>
              <a:rPr lang="fr-FR" altLang="fr-FR" sz="1800" b="1" dirty="0">
                <a:solidFill>
                  <a:schemeClr val="tx2"/>
                </a:solidFill>
              </a:rPr>
              <a:t>d’au moins 50% du coût par </a:t>
            </a:r>
            <a:r>
              <a:rPr lang="fr-FR" altLang="fr-FR" sz="1800" b="1" dirty="0" smtClean="0">
                <a:solidFill>
                  <a:schemeClr val="tx2"/>
                </a:solidFill>
              </a:rPr>
              <a:t>	l’employeur </a:t>
            </a:r>
            <a:r>
              <a:rPr lang="fr-FR" altLang="fr-FR" sz="1800" dirty="0">
                <a:solidFill>
                  <a:schemeClr val="tx2"/>
                </a:solidFill>
              </a:rPr>
              <a:t>(code de la </a:t>
            </a:r>
            <a:r>
              <a:rPr lang="fr-FR" altLang="fr-FR" sz="1800" dirty="0" smtClean="0">
                <a:solidFill>
                  <a:schemeClr val="tx2"/>
                </a:solidFill>
              </a:rPr>
              <a:t>sécurité </a:t>
            </a:r>
            <a:r>
              <a:rPr lang="fr-FR" altLang="fr-FR" sz="1800" dirty="0">
                <a:solidFill>
                  <a:schemeClr val="tx2"/>
                </a:solidFill>
              </a:rPr>
              <a:t>sociale, art. L. 911-7)</a:t>
            </a:r>
          </a:p>
          <a:p>
            <a:pPr>
              <a:buFont typeface="Wingdings" pitchFamily="2" charset="2"/>
              <a:buChar char="Ø"/>
              <a:defRPr/>
            </a:pPr>
            <a:r>
              <a:rPr lang="fr-FR" altLang="fr-FR" sz="1800" dirty="0" smtClean="0">
                <a:solidFill>
                  <a:schemeClr val="tx2"/>
                </a:solidFill>
              </a:rPr>
              <a:t>Le décret </a:t>
            </a:r>
            <a:r>
              <a:rPr lang="fr-FR" sz="1800" dirty="0">
                <a:solidFill>
                  <a:schemeClr val="tx2"/>
                </a:solidFill>
              </a:rPr>
              <a:t>n° 2014-1025 du 8 septembre 2014 </a:t>
            </a:r>
            <a:r>
              <a:rPr lang="fr-FR" altLang="fr-FR" sz="1800" dirty="0" smtClean="0">
                <a:solidFill>
                  <a:schemeClr val="tx2"/>
                </a:solidFill>
              </a:rPr>
              <a:t>détermine </a:t>
            </a:r>
            <a:r>
              <a:rPr lang="fr-FR" altLang="fr-FR" sz="1800" dirty="0">
                <a:solidFill>
                  <a:schemeClr val="tx2"/>
                </a:solidFill>
              </a:rPr>
              <a:t>le « panier de soin minimum » : niveau de prise en charge de ces dépenses et liste des dispositifs médicaux remboursés</a:t>
            </a:r>
          </a:p>
          <a:p>
            <a:pPr>
              <a:buFont typeface="Wingdings" pitchFamily="2" charset="2"/>
              <a:buChar char="Ø"/>
              <a:defRPr/>
            </a:pPr>
            <a:endParaRPr lang="fr-FR" altLang="fr-FR" sz="1800" dirty="0">
              <a:solidFill>
                <a:schemeClr val="tx2"/>
              </a:solidFill>
            </a:endParaRPr>
          </a:p>
          <a:p>
            <a:pPr>
              <a:buFont typeface="Wingdings" pitchFamily="2" charset="2"/>
              <a:buChar char="Ø"/>
              <a:defRPr/>
            </a:pPr>
            <a:r>
              <a:rPr lang="fr-FR" altLang="fr-FR" sz="1800" dirty="0">
                <a:solidFill>
                  <a:schemeClr val="tx2"/>
                </a:solidFill>
              </a:rPr>
              <a:t>Un maintien obligatoire de la couverture en cas de rupture du contrat de </a:t>
            </a:r>
            <a:r>
              <a:rPr lang="fr-FR" altLang="fr-FR" sz="1800" dirty="0" smtClean="0">
                <a:solidFill>
                  <a:schemeClr val="tx2"/>
                </a:solidFill>
              </a:rPr>
              <a:t>travail, en plus des sorties de loi EVIN</a:t>
            </a:r>
            <a:endParaRPr lang="fr-FR" altLang="fr-FR" sz="1800" dirty="0">
              <a:solidFill>
                <a:schemeClr val="tx2"/>
              </a:solidFill>
            </a:endParaRPr>
          </a:p>
          <a:p>
            <a:pPr>
              <a:buFont typeface="Wingdings" pitchFamily="2" charset="2"/>
              <a:buChar char="Ø"/>
              <a:defRPr/>
            </a:pPr>
            <a:endParaRPr lang="fr-FR" altLang="fr-FR" sz="1800" dirty="0">
              <a:solidFill>
                <a:schemeClr val="tx2"/>
              </a:solidFill>
            </a:endParaRPr>
          </a:p>
          <a:p>
            <a:pPr>
              <a:buFont typeface="Wingdings" pitchFamily="2" charset="2"/>
              <a:buChar char="Ø"/>
              <a:defRPr/>
            </a:pPr>
            <a:r>
              <a:rPr lang="fr-FR" altLang="fr-FR" sz="1800" dirty="0">
                <a:solidFill>
                  <a:schemeClr val="tx2"/>
                </a:solidFill>
              </a:rPr>
              <a:t>Une obligation d’engager des négociations avant le 1er juin </a:t>
            </a:r>
            <a:r>
              <a:rPr lang="fr-FR" altLang="fr-FR" sz="1800" dirty="0" smtClean="0">
                <a:solidFill>
                  <a:schemeClr val="tx2"/>
                </a:solidFill>
              </a:rPr>
              <a:t>2014 </a:t>
            </a:r>
            <a:r>
              <a:rPr lang="fr-FR" altLang="fr-FR" sz="1800" dirty="0">
                <a:solidFill>
                  <a:schemeClr val="tx2"/>
                </a:solidFill>
              </a:rPr>
              <a:t>au niveau de la branche</a:t>
            </a:r>
          </a:p>
        </p:txBody>
      </p:sp>
      <p:sp>
        <p:nvSpPr>
          <p:cNvPr id="83970" name="Titre 1"/>
          <p:cNvSpPr>
            <a:spLocks noGrp="1"/>
          </p:cNvSpPr>
          <p:nvPr>
            <p:ph type="title"/>
          </p:nvPr>
        </p:nvSpPr>
        <p:spPr/>
        <p:txBody>
          <a:bodyPr vert="horz" lIns="91440" tIns="45720" rIns="91440" bIns="45720" rtlCol="0" anchor="ctr">
            <a:normAutofit/>
          </a:bodyPr>
          <a:lstStyle/>
          <a:p>
            <a:pPr algn="l"/>
            <a:r>
              <a:rPr lang="fr-FR" altLang="fr-FR" sz="3400" b="1" dirty="0" smtClean="0">
                <a:solidFill>
                  <a:schemeClr val="tx2"/>
                </a:solidFill>
              </a:rPr>
              <a:t>3.1 - Une </a:t>
            </a:r>
            <a:r>
              <a:rPr lang="fr-FR" altLang="fr-FR" sz="3400" b="1" dirty="0">
                <a:solidFill>
                  <a:schemeClr val="tx2"/>
                </a:solidFill>
              </a:rPr>
              <a:t>obligation légale</a:t>
            </a:r>
          </a:p>
        </p:txBody>
      </p:sp>
      <p:grpSp>
        <p:nvGrpSpPr>
          <p:cNvPr id="4" name="Group 12"/>
          <p:cNvGrpSpPr>
            <a:grpSpLocks/>
          </p:cNvGrpSpPr>
          <p:nvPr/>
        </p:nvGrpSpPr>
        <p:grpSpPr bwMode="auto">
          <a:xfrm>
            <a:off x="0" y="-27384"/>
            <a:ext cx="9144000" cy="404663"/>
            <a:chOff x="0" y="0"/>
            <a:chExt cx="11904" cy="1417"/>
          </a:xfrm>
        </p:grpSpPr>
        <p:sp>
          <p:nvSpPr>
            <p:cNvPr id="5"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6"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7"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8"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Tree>
    <p:extLst>
      <p:ext uri="{BB962C8B-B14F-4D97-AF65-F5344CB8AC3E}">
        <p14:creationId xmlns:p14="http://schemas.microsoft.com/office/powerpoint/2010/main" val="280774704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Espace réservé du contenu 2"/>
          <p:cNvSpPr>
            <a:spLocks noGrp="1"/>
          </p:cNvSpPr>
          <p:nvPr>
            <p:ph type="body" sz="quarter" idx="11"/>
          </p:nvPr>
        </p:nvSpPr>
        <p:spPr>
          <a:xfrm>
            <a:off x="467544" y="1618506"/>
            <a:ext cx="8388424" cy="3899768"/>
          </a:xfrm>
        </p:spPr>
        <p:txBody>
          <a:bodyPr>
            <a:noAutofit/>
          </a:bodyPr>
          <a:lstStyle/>
          <a:p>
            <a:pPr>
              <a:buFont typeface="Wingdings" pitchFamily="2" charset="2"/>
              <a:buChar char="Ø"/>
              <a:defRPr/>
            </a:pPr>
            <a:endParaRPr lang="fr-FR" altLang="fr-FR" sz="1600" dirty="0">
              <a:solidFill>
                <a:schemeClr val="tx2"/>
              </a:solidFill>
            </a:endParaRPr>
          </a:p>
          <a:p>
            <a:pPr>
              <a:buFont typeface="Wingdings" pitchFamily="2" charset="2"/>
              <a:buChar char="Ø"/>
              <a:defRPr/>
            </a:pPr>
            <a:r>
              <a:rPr lang="fr-FR" altLang="fr-FR" sz="1800" dirty="0" smtClean="0">
                <a:solidFill>
                  <a:schemeClr val="tx2"/>
                </a:solidFill>
              </a:rPr>
              <a:t>Un accord collectif  du </a:t>
            </a:r>
            <a:r>
              <a:rPr lang="fr-FR" altLang="fr-FR" sz="1800" b="1" dirty="0" smtClean="0">
                <a:solidFill>
                  <a:schemeClr val="tx2"/>
                </a:solidFill>
              </a:rPr>
              <a:t>18 juin 2015 </a:t>
            </a:r>
            <a:r>
              <a:rPr lang="fr-FR" altLang="fr-FR" sz="1800" dirty="0" smtClean="0">
                <a:solidFill>
                  <a:schemeClr val="tx2"/>
                </a:solidFill>
              </a:rPr>
              <a:t>relatif à la mise en place du régime santé dénommé</a:t>
            </a:r>
          </a:p>
          <a:p>
            <a:pPr>
              <a:buFont typeface="Wingdings" pitchFamily="2" charset="2"/>
              <a:buChar char="Ø"/>
              <a:defRPr/>
            </a:pPr>
            <a:endParaRPr lang="fr-FR" altLang="fr-FR" sz="1800" dirty="0">
              <a:solidFill>
                <a:schemeClr val="tx2"/>
              </a:solidFill>
            </a:endParaRPr>
          </a:p>
          <a:p>
            <a:pPr>
              <a:buFont typeface="Wingdings" pitchFamily="2" charset="2"/>
              <a:buChar char="Ø"/>
              <a:defRPr/>
            </a:pPr>
            <a:endParaRPr lang="fr-FR" altLang="fr-FR" sz="1800" dirty="0" smtClean="0">
              <a:solidFill>
                <a:schemeClr val="tx2"/>
              </a:solidFill>
            </a:endParaRPr>
          </a:p>
          <a:p>
            <a:pPr>
              <a:buFont typeface="Wingdings" pitchFamily="2" charset="2"/>
              <a:buChar char="Ø"/>
              <a:defRPr/>
            </a:pPr>
            <a:endParaRPr lang="fr-FR" altLang="fr-FR" sz="1800" dirty="0">
              <a:solidFill>
                <a:schemeClr val="tx2"/>
              </a:solidFill>
            </a:endParaRPr>
          </a:p>
          <a:p>
            <a:pPr>
              <a:buFont typeface="Wingdings" pitchFamily="2" charset="2"/>
              <a:buChar char="Ø"/>
              <a:defRPr/>
            </a:pPr>
            <a:endParaRPr lang="fr-FR" altLang="fr-FR" sz="1800" dirty="0" smtClean="0">
              <a:solidFill>
                <a:schemeClr val="tx2"/>
              </a:solidFill>
            </a:endParaRPr>
          </a:p>
          <a:p>
            <a:pPr>
              <a:buFont typeface="Wingdings" pitchFamily="2" charset="2"/>
              <a:buChar char="Ø"/>
              <a:defRPr/>
            </a:pPr>
            <a:endParaRPr lang="fr-FR" altLang="fr-FR" sz="1800" dirty="0">
              <a:solidFill>
                <a:schemeClr val="tx2"/>
              </a:solidFill>
            </a:endParaRPr>
          </a:p>
          <a:p>
            <a:pPr>
              <a:buFont typeface="Wingdings" pitchFamily="2" charset="2"/>
              <a:buChar char="Ø"/>
              <a:defRPr/>
            </a:pPr>
            <a:endParaRPr lang="fr-FR" altLang="fr-FR" sz="1800" dirty="0" smtClean="0">
              <a:solidFill>
                <a:schemeClr val="tx2"/>
              </a:solidFill>
            </a:endParaRPr>
          </a:p>
          <a:p>
            <a:pPr>
              <a:buFont typeface="Wingdings" pitchFamily="2" charset="2"/>
              <a:buChar char="Ø"/>
              <a:defRPr/>
            </a:pPr>
            <a:endParaRPr lang="fr-FR" altLang="fr-FR" sz="1800" dirty="0">
              <a:solidFill>
                <a:schemeClr val="tx2"/>
              </a:solidFill>
            </a:endParaRPr>
          </a:p>
          <a:p>
            <a:pPr>
              <a:buFont typeface="Wingdings" pitchFamily="2" charset="2"/>
              <a:buChar char="Ø"/>
              <a:defRPr/>
            </a:pPr>
            <a:endParaRPr lang="fr-FR" altLang="fr-FR" sz="1800" dirty="0" smtClean="0">
              <a:solidFill>
                <a:schemeClr val="tx2"/>
              </a:solidFill>
            </a:endParaRPr>
          </a:p>
          <a:p>
            <a:pPr>
              <a:buFont typeface="Wingdings" pitchFamily="2" charset="2"/>
              <a:buChar char="Ø"/>
              <a:defRPr/>
            </a:pPr>
            <a:r>
              <a:rPr lang="fr-FR" sz="1800" dirty="0">
                <a:solidFill>
                  <a:schemeClr val="tx2"/>
                </a:solidFill>
              </a:rPr>
              <a:t>Ces organisations lui ont donné </a:t>
            </a:r>
            <a:r>
              <a:rPr lang="fr-FR" sz="1800" dirty="0" smtClean="0">
                <a:solidFill>
                  <a:schemeClr val="tx2"/>
                </a:solidFill>
              </a:rPr>
              <a:t>une </a:t>
            </a:r>
            <a:r>
              <a:rPr lang="fr-FR" sz="1800" dirty="0">
                <a:solidFill>
                  <a:schemeClr val="tx2"/>
                </a:solidFill>
              </a:rPr>
              <a:t>identité propre que vous pourrez reconnaitre grâce à son logo, véritable label qui certifie que le document émane de l’Interbranches des Etablissements d’Enseignement </a:t>
            </a:r>
            <a:r>
              <a:rPr lang="fr-FR" sz="1800" dirty="0" smtClean="0">
                <a:solidFill>
                  <a:schemeClr val="tx2"/>
                </a:solidFill>
              </a:rPr>
              <a:t>Privés</a:t>
            </a:r>
            <a:endParaRPr lang="fr-FR" sz="1800" dirty="0">
              <a:solidFill>
                <a:schemeClr val="tx2"/>
              </a:solidFill>
            </a:endParaRPr>
          </a:p>
          <a:p>
            <a:pPr>
              <a:buFont typeface="Wingdings" pitchFamily="2" charset="2"/>
              <a:buChar char="Ø"/>
              <a:defRPr/>
            </a:pPr>
            <a:endParaRPr lang="fr-FR" sz="1800" dirty="0"/>
          </a:p>
          <a:p>
            <a:pPr marL="0" indent="0">
              <a:buNone/>
              <a:defRPr/>
            </a:pPr>
            <a:endParaRPr lang="fr-FR" altLang="fr-FR" sz="1800" dirty="0" smtClean="0">
              <a:solidFill>
                <a:schemeClr val="tx2"/>
              </a:solidFill>
            </a:endParaRPr>
          </a:p>
          <a:p>
            <a:pPr lvl="1">
              <a:buFont typeface="Wingdings" pitchFamily="2" charset="2"/>
              <a:buChar char="Ø"/>
              <a:defRPr/>
            </a:pPr>
            <a:endParaRPr lang="fr-FR" altLang="fr-FR" sz="1400" dirty="0" smtClean="0">
              <a:solidFill>
                <a:schemeClr val="tx2"/>
              </a:solidFill>
            </a:endParaRPr>
          </a:p>
        </p:txBody>
      </p:sp>
      <p:sp>
        <p:nvSpPr>
          <p:cNvPr id="83970" name="Titre 1"/>
          <p:cNvSpPr>
            <a:spLocks noGrp="1"/>
          </p:cNvSpPr>
          <p:nvPr>
            <p:ph type="title"/>
          </p:nvPr>
        </p:nvSpPr>
        <p:spPr/>
        <p:txBody>
          <a:bodyPr vert="horz" lIns="91440" tIns="45720" rIns="91440" bIns="45720" rtlCol="0" anchor="ctr">
            <a:normAutofit/>
          </a:bodyPr>
          <a:lstStyle/>
          <a:p>
            <a:pPr algn="l"/>
            <a:r>
              <a:rPr lang="fr-FR" altLang="fr-FR" sz="3400" b="1" dirty="0" smtClean="0">
                <a:solidFill>
                  <a:schemeClr val="tx2"/>
                </a:solidFill>
              </a:rPr>
              <a:t>3.2 - Mise en place dans la branche</a:t>
            </a:r>
            <a:endParaRPr lang="fr-FR" altLang="fr-FR" sz="3400" b="1" dirty="0">
              <a:solidFill>
                <a:schemeClr val="tx2"/>
              </a:solidFill>
            </a:endParaRPr>
          </a:p>
        </p:txBody>
      </p:sp>
      <p:grpSp>
        <p:nvGrpSpPr>
          <p:cNvPr id="4" name="Group 12"/>
          <p:cNvGrpSpPr>
            <a:grpSpLocks/>
          </p:cNvGrpSpPr>
          <p:nvPr/>
        </p:nvGrpSpPr>
        <p:grpSpPr bwMode="auto">
          <a:xfrm>
            <a:off x="0" y="-27384"/>
            <a:ext cx="9144000" cy="404663"/>
            <a:chOff x="0" y="0"/>
            <a:chExt cx="11904" cy="1417"/>
          </a:xfrm>
        </p:grpSpPr>
        <p:sp>
          <p:nvSpPr>
            <p:cNvPr id="5"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6"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7"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8"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pic>
        <p:nvPicPr>
          <p:cNvPr id="2052" name="Picture 4" descr="http://www.fnogec.org/politique-sociale/protection-sociale-complementaire/complementaire-sante/resolveuid/78592c8db29fd094752621ebddc0c94f/image_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261" y="2305793"/>
            <a:ext cx="2428875" cy="241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56288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p:txBody>
          <a:bodyPr vert="horz" lIns="91440" tIns="45720" rIns="91440" bIns="45720" rtlCol="0">
            <a:noAutofit/>
          </a:bodyPr>
          <a:lstStyle/>
          <a:p>
            <a:pPr>
              <a:buFont typeface="Wingdings" pitchFamily="2" charset="2"/>
              <a:buChar char="Ø"/>
            </a:pPr>
            <a:endParaRPr lang="fr-FR" altLang="fr-FR" sz="1600" dirty="0" smtClean="0">
              <a:solidFill>
                <a:schemeClr val="tx2"/>
              </a:solidFill>
            </a:endParaRPr>
          </a:p>
          <a:p>
            <a:r>
              <a:rPr lang="fr-FR" altLang="fr-FR" sz="1600" dirty="0" smtClean="0">
                <a:solidFill>
                  <a:schemeClr val="tx2"/>
                </a:solidFill>
              </a:rPr>
              <a:t>Un </a:t>
            </a:r>
            <a:r>
              <a:rPr lang="fr-FR" altLang="fr-FR" sz="1600" dirty="0">
                <a:solidFill>
                  <a:schemeClr val="tx2"/>
                </a:solidFill>
              </a:rPr>
              <a:t>choix des partenaires sociaux : recommander 4 organismes assureurs pour commercialiser ce produit et assurer les OGEC qu’il applique l’accord du 18 juin.  </a:t>
            </a:r>
            <a:endParaRPr lang="fr-FR" altLang="fr-FR" sz="1600" dirty="0" smtClean="0">
              <a:solidFill>
                <a:schemeClr val="tx2"/>
              </a:solidFill>
            </a:endParaRPr>
          </a:p>
          <a:p>
            <a:r>
              <a:rPr lang="fr-FR" altLang="fr-FR" sz="1600" dirty="0" smtClean="0">
                <a:solidFill>
                  <a:schemeClr val="tx2"/>
                </a:solidFill>
              </a:rPr>
              <a:t>Le </a:t>
            </a:r>
            <a:r>
              <a:rPr lang="fr-FR" altLang="fr-FR" sz="1600" dirty="0">
                <a:solidFill>
                  <a:schemeClr val="tx2"/>
                </a:solidFill>
              </a:rPr>
              <a:t>choix, après procédure de mise en concurrence, s’est porté sur: </a:t>
            </a:r>
            <a:r>
              <a:rPr lang="fr-FR" sz="1600" dirty="0">
                <a:solidFill>
                  <a:schemeClr val="tx2"/>
                </a:solidFill>
              </a:rPr>
              <a:t>	 	</a:t>
            </a:r>
            <a:endParaRPr lang="fr-FR" sz="1600" dirty="0" smtClean="0">
              <a:solidFill>
                <a:schemeClr val="tx2"/>
              </a:solidFill>
            </a:endParaRPr>
          </a:p>
          <a:p>
            <a:pPr>
              <a:buFont typeface="Wingdings" pitchFamily="2" charset="2"/>
              <a:buChar char="Ø"/>
            </a:pPr>
            <a:endParaRPr lang="fr-FR" sz="1600" dirty="0">
              <a:solidFill>
                <a:schemeClr val="tx2"/>
              </a:solidFill>
            </a:endParaRPr>
          </a:p>
          <a:p>
            <a:pPr>
              <a:buFont typeface="Wingdings" pitchFamily="2" charset="2"/>
              <a:buChar char="Ø"/>
            </a:pPr>
            <a:endParaRPr lang="fr-FR" sz="1600" dirty="0" smtClean="0">
              <a:solidFill>
                <a:schemeClr val="tx2"/>
              </a:solidFill>
            </a:endParaRPr>
          </a:p>
          <a:p>
            <a:pPr>
              <a:buFont typeface="Wingdings" pitchFamily="2" charset="2"/>
              <a:buChar char="Ø"/>
            </a:pPr>
            <a:endParaRPr lang="fr-FR" sz="1600" dirty="0">
              <a:solidFill>
                <a:schemeClr val="tx2"/>
              </a:solidFill>
            </a:endParaRPr>
          </a:p>
          <a:p>
            <a:r>
              <a:rPr lang="fr-FR" sz="1600" dirty="0" smtClean="0">
                <a:solidFill>
                  <a:schemeClr val="tx2"/>
                </a:solidFill>
              </a:rPr>
              <a:t>Recommander </a:t>
            </a:r>
            <a:r>
              <a:rPr lang="fr-FR" sz="1600" dirty="0">
                <a:solidFill>
                  <a:schemeClr val="tx2"/>
                </a:solidFill>
              </a:rPr>
              <a:t>des </a:t>
            </a:r>
            <a:r>
              <a:rPr lang="fr-FR" sz="1600" dirty="0" smtClean="0">
                <a:solidFill>
                  <a:schemeClr val="tx2"/>
                </a:solidFill>
              </a:rPr>
              <a:t>opérateurs, </a:t>
            </a:r>
            <a:r>
              <a:rPr lang="fr-FR" sz="1600" dirty="0">
                <a:solidFill>
                  <a:schemeClr val="tx2"/>
                </a:solidFill>
              </a:rPr>
              <a:t>c’est avant tout </a:t>
            </a:r>
            <a:r>
              <a:rPr lang="fr-FR" sz="1600" dirty="0" smtClean="0">
                <a:solidFill>
                  <a:schemeClr val="tx2"/>
                </a:solidFill>
              </a:rPr>
              <a:t>s’assurer pour le Chef d’établissement que </a:t>
            </a:r>
            <a:r>
              <a:rPr lang="fr-FR" sz="1600" dirty="0">
                <a:solidFill>
                  <a:schemeClr val="tx2"/>
                </a:solidFill>
              </a:rPr>
              <a:t>l’accord collectif est </a:t>
            </a:r>
            <a:r>
              <a:rPr lang="fr-FR" sz="1600" dirty="0" smtClean="0">
                <a:solidFill>
                  <a:schemeClr val="tx2"/>
                </a:solidFill>
              </a:rPr>
              <a:t>respecté. </a:t>
            </a:r>
            <a:br>
              <a:rPr lang="fr-FR" sz="1600" dirty="0" smtClean="0">
                <a:solidFill>
                  <a:schemeClr val="tx2"/>
                </a:solidFill>
              </a:rPr>
            </a:br>
            <a:r>
              <a:rPr lang="fr-FR" sz="1600" dirty="0" smtClean="0">
                <a:solidFill>
                  <a:schemeClr val="tx2"/>
                </a:solidFill>
              </a:rPr>
              <a:t>Sans </a:t>
            </a:r>
            <a:r>
              <a:rPr lang="fr-FR" sz="1600" dirty="0">
                <a:solidFill>
                  <a:schemeClr val="tx2"/>
                </a:solidFill>
              </a:rPr>
              <a:t>le recours à des assureurs recommandés et identifiés par le </a:t>
            </a:r>
            <a:r>
              <a:rPr lang="fr-FR" sz="1600" b="1" i="1" dirty="0">
                <a:solidFill>
                  <a:schemeClr val="tx2"/>
                </a:solidFill>
              </a:rPr>
              <a:t>Label EEP Santé</a:t>
            </a:r>
            <a:r>
              <a:rPr lang="fr-FR" sz="1600" dirty="0">
                <a:solidFill>
                  <a:schemeClr val="tx2"/>
                </a:solidFill>
              </a:rPr>
              <a:t>, aucune garantie n’est donnée sur la bonne application de l’accord collectif. Avec les risques juridiques que cela peut induire !</a:t>
            </a:r>
          </a:p>
          <a:p>
            <a:r>
              <a:rPr lang="fr-FR" sz="1600" dirty="0" smtClean="0">
                <a:solidFill>
                  <a:schemeClr val="tx2"/>
                </a:solidFill>
              </a:rPr>
              <a:t>Un </a:t>
            </a:r>
            <a:r>
              <a:rPr lang="fr-FR" sz="1600" dirty="0">
                <a:solidFill>
                  <a:schemeClr val="tx2"/>
                </a:solidFill>
              </a:rPr>
              <a:t>nombre restreint d’assureurs, garantit aux établissements et aux salariés de l’Interbranches de payer le </a:t>
            </a:r>
            <a:r>
              <a:rPr lang="fr-FR" sz="1600" b="1" dirty="0">
                <a:solidFill>
                  <a:schemeClr val="tx2"/>
                </a:solidFill>
              </a:rPr>
              <a:t>juste prix</a:t>
            </a:r>
            <a:r>
              <a:rPr lang="fr-FR" sz="1600" dirty="0">
                <a:solidFill>
                  <a:schemeClr val="tx2"/>
                </a:solidFill>
              </a:rPr>
              <a:t> des prestations !</a:t>
            </a:r>
          </a:p>
          <a:p>
            <a:pPr>
              <a:buFont typeface="Wingdings" pitchFamily="2" charset="2"/>
              <a:buChar char="Ø"/>
            </a:pPr>
            <a:endParaRPr lang="fr-FR" sz="1600" dirty="0">
              <a:solidFill>
                <a:schemeClr val="tx2"/>
              </a:solidFill>
            </a:endParaRP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2708920"/>
            <a:ext cx="5041032" cy="468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6" descr="C:\Users\Jean-René LE MEUR\AppData\Local\Microsoft\Windows\INetCache\Content.Word\LogoEEPsante╠üCMJ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4730" y="377279"/>
            <a:ext cx="1272540" cy="1272540"/>
          </a:xfrm>
          <a:prstGeom prst="rect">
            <a:avLst/>
          </a:prstGeom>
          <a:noFill/>
          <a:ln>
            <a:noFill/>
          </a:ln>
        </p:spPr>
      </p:pic>
      <p:grpSp>
        <p:nvGrpSpPr>
          <p:cNvPr id="8" name="Group 12"/>
          <p:cNvGrpSpPr>
            <a:grpSpLocks/>
          </p:cNvGrpSpPr>
          <p:nvPr/>
        </p:nvGrpSpPr>
        <p:grpSpPr bwMode="auto">
          <a:xfrm>
            <a:off x="0" y="-27384"/>
            <a:ext cx="9144000" cy="404663"/>
            <a:chOff x="0" y="0"/>
            <a:chExt cx="11904" cy="1417"/>
          </a:xfrm>
        </p:grpSpPr>
        <p:sp>
          <p:nvSpPr>
            <p:cNvPr id="9"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10"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11"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12"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
        <p:nvSpPr>
          <p:cNvPr id="13" name="Titre 1"/>
          <p:cNvSpPr>
            <a:spLocks noGrp="1"/>
          </p:cNvSpPr>
          <p:nvPr>
            <p:ph type="title"/>
          </p:nvPr>
        </p:nvSpPr>
        <p:spPr>
          <a:xfrm>
            <a:off x="457200" y="274638"/>
            <a:ext cx="8229600" cy="1143000"/>
          </a:xfrm>
        </p:spPr>
        <p:txBody>
          <a:bodyPr vert="horz" lIns="91440" tIns="45720" rIns="91440" bIns="45720" rtlCol="0" anchor="ctr">
            <a:normAutofit/>
          </a:bodyPr>
          <a:lstStyle/>
          <a:p>
            <a:pPr algn="l"/>
            <a:r>
              <a:rPr lang="fr-FR" altLang="fr-FR" sz="3400" b="1" dirty="0" smtClean="0">
                <a:solidFill>
                  <a:schemeClr val="tx2"/>
                </a:solidFill>
              </a:rPr>
              <a:t>3.2 - Mise en place dans la branche</a:t>
            </a:r>
            <a:endParaRPr lang="fr-FR" altLang="fr-FR" sz="3400" b="1" dirty="0">
              <a:solidFill>
                <a:schemeClr val="tx2"/>
              </a:solidFill>
            </a:endParaRPr>
          </a:p>
        </p:txBody>
      </p:sp>
    </p:spTree>
    <p:extLst>
      <p:ext uri="{BB962C8B-B14F-4D97-AF65-F5344CB8AC3E}">
        <p14:creationId xmlns:p14="http://schemas.microsoft.com/office/powerpoint/2010/main" val="144741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Espace réservé du contenu 2"/>
          <p:cNvSpPr>
            <a:spLocks noGrp="1"/>
          </p:cNvSpPr>
          <p:nvPr>
            <p:ph type="body" sz="quarter" idx="11"/>
          </p:nvPr>
        </p:nvSpPr>
        <p:spPr>
          <a:xfrm>
            <a:off x="467544" y="1484784"/>
            <a:ext cx="8388424" cy="3899768"/>
          </a:xfrm>
        </p:spPr>
        <p:txBody>
          <a:bodyPr>
            <a:noAutofit/>
          </a:bodyPr>
          <a:lstStyle/>
          <a:p>
            <a:pPr marL="0" indent="0">
              <a:buNone/>
              <a:defRPr/>
            </a:pPr>
            <a:r>
              <a:rPr lang="fr-FR" altLang="fr-FR" sz="2000" dirty="0">
                <a:solidFill>
                  <a:schemeClr val="tx2"/>
                </a:solidFill>
              </a:rPr>
              <a:t>Les dispositions de l’accord collectif </a:t>
            </a:r>
            <a:r>
              <a:rPr lang="fr-FR" altLang="fr-FR" sz="2000" b="1" dirty="0" smtClean="0">
                <a:solidFill>
                  <a:schemeClr val="tx2"/>
                </a:solidFill>
              </a:rPr>
              <a:t>s’imposent aux </a:t>
            </a:r>
            <a:r>
              <a:rPr lang="fr-FR" altLang="fr-FR" sz="2000" b="1" dirty="0">
                <a:solidFill>
                  <a:schemeClr val="tx2"/>
                </a:solidFill>
              </a:rPr>
              <a:t>établissements </a:t>
            </a:r>
            <a:r>
              <a:rPr lang="fr-FR" altLang="fr-FR" sz="2000" b="1" dirty="0" smtClean="0">
                <a:solidFill>
                  <a:schemeClr val="tx2"/>
                </a:solidFill>
              </a:rPr>
              <a:t/>
            </a:r>
            <a:br>
              <a:rPr lang="fr-FR" altLang="fr-FR" sz="2000" b="1" dirty="0" smtClean="0">
                <a:solidFill>
                  <a:schemeClr val="tx2"/>
                </a:solidFill>
              </a:rPr>
            </a:br>
            <a:r>
              <a:rPr lang="fr-FR" altLang="fr-FR" sz="2000" dirty="0" smtClean="0">
                <a:solidFill>
                  <a:schemeClr val="tx2"/>
                </a:solidFill>
              </a:rPr>
              <a:t>entrant </a:t>
            </a:r>
            <a:r>
              <a:rPr lang="fr-FR" altLang="fr-FR" sz="2000" dirty="0">
                <a:solidFill>
                  <a:schemeClr val="tx2"/>
                </a:solidFill>
              </a:rPr>
              <a:t>dans son champ d’application concernant notamment </a:t>
            </a:r>
            <a:r>
              <a:rPr lang="fr-FR" altLang="fr-FR" sz="2000" dirty="0" smtClean="0">
                <a:solidFill>
                  <a:schemeClr val="tx2"/>
                </a:solidFill>
              </a:rPr>
              <a:t>:</a:t>
            </a:r>
            <a:endParaRPr lang="fr-FR" altLang="fr-FR" sz="2000" dirty="0">
              <a:solidFill>
                <a:schemeClr val="tx2"/>
              </a:solidFill>
            </a:endParaRPr>
          </a:p>
          <a:p>
            <a:pPr>
              <a:defRPr/>
            </a:pPr>
            <a:r>
              <a:rPr lang="fr-FR" altLang="fr-FR" sz="2000" dirty="0">
                <a:solidFill>
                  <a:schemeClr val="tx2"/>
                </a:solidFill>
              </a:rPr>
              <a:t>Le niveau de garantie</a:t>
            </a:r>
          </a:p>
          <a:p>
            <a:pPr>
              <a:defRPr/>
            </a:pPr>
            <a:r>
              <a:rPr lang="fr-FR" altLang="fr-FR" sz="2000" dirty="0">
                <a:solidFill>
                  <a:schemeClr val="tx2"/>
                </a:solidFill>
              </a:rPr>
              <a:t>Le montant et la répartition de la cotisation</a:t>
            </a:r>
          </a:p>
          <a:p>
            <a:pPr>
              <a:defRPr/>
            </a:pPr>
            <a:r>
              <a:rPr lang="fr-FR" altLang="fr-FR" sz="2000" dirty="0">
                <a:solidFill>
                  <a:schemeClr val="tx2"/>
                </a:solidFill>
              </a:rPr>
              <a:t>Le degré de </a:t>
            </a:r>
            <a:r>
              <a:rPr lang="fr-FR" altLang="fr-FR" sz="2000" dirty="0" smtClean="0">
                <a:solidFill>
                  <a:schemeClr val="tx2"/>
                </a:solidFill>
              </a:rPr>
              <a:t>solidarité</a:t>
            </a:r>
          </a:p>
          <a:p>
            <a:pPr>
              <a:defRPr/>
            </a:pPr>
            <a:r>
              <a:rPr lang="fr-FR" altLang="fr-FR" sz="2000" dirty="0" smtClean="0">
                <a:solidFill>
                  <a:schemeClr val="tx2"/>
                </a:solidFill>
              </a:rPr>
              <a:t>L’architecture du régime</a:t>
            </a:r>
            <a:endParaRPr lang="fr-FR" altLang="fr-FR" sz="2000" dirty="0">
              <a:solidFill>
                <a:schemeClr val="tx2"/>
              </a:solidFill>
            </a:endParaRPr>
          </a:p>
          <a:p>
            <a:endParaRPr lang="fr-FR" sz="2000" dirty="0"/>
          </a:p>
          <a:p>
            <a:pPr marL="0" indent="0">
              <a:buNone/>
              <a:defRPr/>
            </a:pPr>
            <a:r>
              <a:rPr lang="fr-FR" altLang="fr-FR" sz="2000" b="1" dirty="0">
                <a:solidFill>
                  <a:schemeClr val="tx2"/>
                </a:solidFill>
              </a:rPr>
              <a:t>La mutualisation </a:t>
            </a:r>
            <a:r>
              <a:rPr lang="fr-FR" altLang="fr-FR" sz="2000" dirty="0" smtClean="0">
                <a:solidFill>
                  <a:schemeClr val="tx2"/>
                </a:solidFill>
              </a:rPr>
              <a:t>permet :</a:t>
            </a:r>
            <a:endParaRPr lang="fr-FR" altLang="fr-FR" sz="2000" dirty="0">
              <a:solidFill>
                <a:schemeClr val="tx2"/>
              </a:solidFill>
            </a:endParaRPr>
          </a:p>
          <a:p>
            <a:pPr>
              <a:defRPr/>
            </a:pPr>
            <a:r>
              <a:rPr lang="fr-FR" altLang="fr-FR" sz="2000" dirty="0">
                <a:solidFill>
                  <a:schemeClr val="tx2"/>
                </a:solidFill>
              </a:rPr>
              <a:t>Un pilotage optimal du régime sur le long terme: maitrise de la tarification pour un niveau de garantie équivalent</a:t>
            </a:r>
          </a:p>
          <a:p>
            <a:pPr>
              <a:defRPr/>
            </a:pPr>
            <a:r>
              <a:rPr lang="fr-FR" altLang="fr-FR" sz="2000" dirty="0">
                <a:solidFill>
                  <a:schemeClr val="tx2"/>
                </a:solidFill>
              </a:rPr>
              <a:t>D’éviter une trop forte sensibilité à la sinistralité: « désensibiliser le tarif du risque de proximité »</a:t>
            </a:r>
          </a:p>
          <a:p>
            <a:pPr>
              <a:defRPr/>
            </a:pPr>
            <a:r>
              <a:rPr lang="fr-FR" altLang="fr-FR" sz="2000" dirty="0">
                <a:solidFill>
                  <a:schemeClr val="tx2"/>
                </a:solidFill>
              </a:rPr>
              <a:t>Une gestion simplifiée</a:t>
            </a:r>
          </a:p>
          <a:p>
            <a:pPr>
              <a:buFont typeface="Wingdings" pitchFamily="2" charset="2"/>
              <a:buChar char="Ø"/>
              <a:defRPr/>
            </a:pPr>
            <a:endParaRPr lang="fr-FR" altLang="fr-FR" sz="2000" dirty="0">
              <a:solidFill>
                <a:schemeClr val="tx2"/>
              </a:solidFill>
            </a:endParaRPr>
          </a:p>
        </p:txBody>
      </p:sp>
      <p:sp>
        <p:nvSpPr>
          <p:cNvPr id="83970" name="Titre 1"/>
          <p:cNvSpPr>
            <a:spLocks noGrp="1"/>
          </p:cNvSpPr>
          <p:nvPr>
            <p:ph type="title"/>
          </p:nvPr>
        </p:nvSpPr>
        <p:spPr/>
        <p:txBody>
          <a:bodyPr vert="horz" lIns="91440" tIns="45720" rIns="91440" bIns="45720" rtlCol="0" anchor="ctr">
            <a:normAutofit/>
          </a:bodyPr>
          <a:lstStyle/>
          <a:p>
            <a:pPr algn="l"/>
            <a:r>
              <a:rPr lang="fr-FR" sz="3200" b="1" dirty="0" smtClean="0">
                <a:solidFill>
                  <a:schemeClr val="tx2"/>
                </a:solidFill>
              </a:rPr>
              <a:t>3.3 - Un </a:t>
            </a:r>
            <a:r>
              <a:rPr lang="fr-FR" sz="3200" b="1" dirty="0">
                <a:solidFill>
                  <a:schemeClr val="tx2"/>
                </a:solidFill>
              </a:rPr>
              <a:t>régime </a:t>
            </a:r>
            <a:r>
              <a:rPr lang="fr-FR" sz="3200" b="1" dirty="0" smtClean="0">
                <a:solidFill>
                  <a:schemeClr val="tx2"/>
                </a:solidFill>
              </a:rPr>
              <a:t>obligatoire, mutualisé</a:t>
            </a:r>
            <a:endParaRPr lang="fr-FR" altLang="fr-FR" sz="3200" b="1" dirty="0">
              <a:solidFill>
                <a:schemeClr val="tx2"/>
              </a:solidFill>
            </a:endParaRPr>
          </a:p>
        </p:txBody>
      </p:sp>
      <p:grpSp>
        <p:nvGrpSpPr>
          <p:cNvPr id="4" name="Group 12"/>
          <p:cNvGrpSpPr>
            <a:grpSpLocks/>
          </p:cNvGrpSpPr>
          <p:nvPr/>
        </p:nvGrpSpPr>
        <p:grpSpPr bwMode="auto">
          <a:xfrm>
            <a:off x="0" y="-27384"/>
            <a:ext cx="9144000" cy="404663"/>
            <a:chOff x="0" y="0"/>
            <a:chExt cx="11904" cy="1417"/>
          </a:xfrm>
        </p:grpSpPr>
        <p:sp>
          <p:nvSpPr>
            <p:cNvPr id="5"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6"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7"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8"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pic>
        <p:nvPicPr>
          <p:cNvPr id="10" name="Image 9" descr="C:\Users\Jean-René LE MEUR\AppData\Local\Microsoft\Windows\INetCache\Content.Word\LogoEEPsante╠üCMJ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4730" y="377279"/>
            <a:ext cx="1272540" cy="1272540"/>
          </a:xfrm>
          <a:prstGeom prst="rect">
            <a:avLst/>
          </a:prstGeom>
          <a:noFill/>
          <a:ln>
            <a:noFill/>
          </a:ln>
        </p:spPr>
      </p:pic>
    </p:spTree>
    <p:extLst>
      <p:ext uri="{BB962C8B-B14F-4D97-AF65-F5344CB8AC3E}">
        <p14:creationId xmlns:p14="http://schemas.microsoft.com/office/powerpoint/2010/main" val="77576328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Espace réservé du contenu 2"/>
          <p:cNvSpPr>
            <a:spLocks noGrp="1"/>
          </p:cNvSpPr>
          <p:nvPr>
            <p:ph type="body" sz="quarter" idx="11"/>
          </p:nvPr>
        </p:nvSpPr>
        <p:spPr>
          <a:xfrm>
            <a:off x="467544" y="1628800"/>
            <a:ext cx="8388424" cy="3899768"/>
          </a:xfrm>
        </p:spPr>
        <p:txBody>
          <a:bodyPr>
            <a:noAutofit/>
          </a:bodyPr>
          <a:lstStyle/>
          <a:p>
            <a:pPr marL="0" indent="0">
              <a:buNone/>
              <a:defRPr/>
            </a:pPr>
            <a:r>
              <a:rPr lang="fr-FR" altLang="fr-FR" sz="2000" dirty="0">
                <a:solidFill>
                  <a:schemeClr val="tx2"/>
                </a:solidFill>
              </a:rPr>
              <a:t>Le régime permettra une solidarité:</a:t>
            </a:r>
          </a:p>
          <a:p>
            <a:pPr marL="0" indent="0">
              <a:buNone/>
              <a:defRPr/>
            </a:pPr>
            <a:endParaRPr lang="fr-FR" altLang="fr-FR" sz="2000" dirty="0">
              <a:solidFill>
                <a:schemeClr val="tx2"/>
              </a:solidFill>
            </a:endParaRPr>
          </a:p>
          <a:p>
            <a:pPr>
              <a:defRPr/>
            </a:pPr>
            <a:r>
              <a:rPr lang="fr-FR" altLang="fr-FR" sz="2000" dirty="0">
                <a:solidFill>
                  <a:schemeClr val="tx2"/>
                </a:solidFill>
              </a:rPr>
              <a:t>Territoriale;</a:t>
            </a:r>
          </a:p>
          <a:p>
            <a:pPr>
              <a:defRPr/>
            </a:pPr>
            <a:r>
              <a:rPr lang="fr-FR" altLang="fr-FR" sz="2000" dirty="0">
                <a:solidFill>
                  <a:schemeClr val="tx2"/>
                </a:solidFill>
              </a:rPr>
              <a:t>Intergénérationnelle;</a:t>
            </a:r>
          </a:p>
          <a:p>
            <a:pPr>
              <a:defRPr/>
            </a:pPr>
            <a:r>
              <a:rPr lang="fr-FR" altLang="fr-FR" sz="2000" dirty="0" smtClean="0">
                <a:solidFill>
                  <a:schemeClr val="tx2"/>
                </a:solidFill>
              </a:rPr>
              <a:t>Sexuelle</a:t>
            </a:r>
          </a:p>
          <a:p>
            <a:pPr>
              <a:buFont typeface="Wingdings" pitchFamily="2" charset="2"/>
              <a:buChar char="Ø"/>
              <a:defRPr/>
            </a:pPr>
            <a:endParaRPr lang="fr-FR" altLang="fr-FR" sz="2000" dirty="0" smtClean="0">
              <a:solidFill>
                <a:schemeClr val="tx2"/>
              </a:solidFill>
            </a:endParaRPr>
          </a:p>
          <a:p>
            <a:pPr>
              <a:buFont typeface="Wingdings" pitchFamily="2" charset="2"/>
              <a:buChar char="Ø"/>
              <a:defRPr/>
            </a:pPr>
            <a:endParaRPr lang="fr-FR" altLang="fr-FR" sz="2000" dirty="0">
              <a:solidFill>
                <a:schemeClr val="tx2"/>
              </a:solidFill>
            </a:endParaRPr>
          </a:p>
          <a:p>
            <a:pPr>
              <a:defRPr/>
            </a:pPr>
            <a:r>
              <a:rPr lang="fr-FR" altLang="fr-FR" sz="2000" dirty="0" smtClean="0">
                <a:solidFill>
                  <a:schemeClr val="tx2"/>
                </a:solidFill>
              </a:rPr>
              <a:t>Des </a:t>
            </a:r>
            <a:r>
              <a:rPr lang="fr-FR" altLang="fr-FR" sz="2000" dirty="0">
                <a:solidFill>
                  <a:schemeClr val="tx2"/>
                </a:solidFill>
              </a:rPr>
              <a:t>réductions tarifaires pour certaines populations seront prévues </a:t>
            </a:r>
            <a:endParaRPr lang="fr-FR" altLang="fr-FR" sz="2000" dirty="0" smtClean="0">
              <a:solidFill>
                <a:schemeClr val="tx2"/>
              </a:solidFill>
            </a:endParaRPr>
          </a:p>
          <a:p>
            <a:pPr>
              <a:defRPr/>
            </a:pPr>
            <a:r>
              <a:rPr lang="fr-FR" altLang="fr-FR" sz="2000" dirty="0">
                <a:solidFill>
                  <a:schemeClr val="tx2"/>
                </a:solidFill>
              </a:rPr>
              <a:t>D</a:t>
            </a:r>
            <a:r>
              <a:rPr lang="fr-FR" altLang="fr-FR" sz="2000" dirty="0" smtClean="0">
                <a:solidFill>
                  <a:schemeClr val="tx2"/>
                </a:solidFill>
              </a:rPr>
              <a:t>es </a:t>
            </a:r>
            <a:r>
              <a:rPr lang="fr-FR" altLang="fr-FR" sz="2000" dirty="0">
                <a:solidFill>
                  <a:schemeClr val="tx2"/>
                </a:solidFill>
              </a:rPr>
              <a:t>actions </a:t>
            </a:r>
            <a:r>
              <a:rPr lang="fr-FR" altLang="fr-FR" sz="2000" dirty="0" smtClean="0">
                <a:solidFill>
                  <a:schemeClr val="tx2"/>
                </a:solidFill>
              </a:rPr>
              <a:t>sociales</a:t>
            </a:r>
          </a:p>
          <a:p>
            <a:pPr marL="0" indent="0">
              <a:buNone/>
              <a:defRPr/>
            </a:pPr>
            <a:endParaRPr lang="fr-FR" altLang="fr-FR" sz="2000" dirty="0">
              <a:solidFill>
                <a:schemeClr val="tx2"/>
              </a:solidFill>
            </a:endParaRPr>
          </a:p>
          <a:p>
            <a:pPr>
              <a:buFont typeface="Wingdings" pitchFamily="2" charset="2"/>
              <a:buChar char="Ø"/>
              <a:defRPr/>
            </a:pPr>
            <a:endParaRPr lang="fr-FR" altLang="fr-FR" sz="2000" dirty="0" smtClean="0">
              <a:solidFill>
                <a:schemeClr val="tx2"/>
              </a:solidFill>
            </a:endParaRPr>
          </a:p>
          <a:p>
            <a:pPr marL="0" indent="0">
              <a:buNone/>
              <a:defRPr/>
            </a:pPr>
            <a:r>
              <a:rPr lang="fr-FR" altLang="fr-FR" sz="2000" dirty="0">
                <a:solidFill>
                  <a:schemeClr val="tx2"/>
                </a:solidFill>
              </a:rPr>
              <a:t>Le </a:t>
            </a:r>
            <a:r>
              <a:rPr lang="fr-FR" altLang="fr-FR" sz="2000" dirty="0" smtClean="0">
                <a:solidFill>
                  <a:schemeClr val="tx2"/>
                </a:solidFill>
              </a:rPr>
              <a:t>régime répond aux obligations nouvelles sur les contrats responsables (modération des dépenses de santé)</a:t>
            </a:r>
            <a:endParaRPr lang="fr-FR" altLang="fr-FR" sz="2000" dirty="0">
              <a:solidFill>
                <a:schemeClr val="tx2"/>
              </a:solidFill>
            </a:endParaRPr>
          </a:p>
        </p:txBody>
      </p:sp>
      <p:sp>
        <p:nvSpPr>
          <p:cNvPr id="83970" name="Titre 1"/>
          <p:cNvSpPr>
            <a:spLocks noGrp="1"/>
          </p:cNvSpPr>
          <p:nvPr>
            <p:ph type="title"/>
          </p:nvPr>
        </p:nvSpPr>
        <p:spPr/>
        <p:txBody>
          <a:bodyPr vert="horz" lIns="91440" tIns="45720" rIns="91440" bIns="45720" rtlCol="0" anchor="ctr">
            <a:normAutofit/>
          </a:bodyPr>
          <a:lstStyle/>
          <a:p>
            <a:pPr algn="l"/>
            <a:r>
              <a:rPr lang="fr-FR" sz="3200" b="1" dirty="0" smtClean="0">
                <a:solidFill>
                  <a:schemeClr val="tx2"/>
                </a:solidFill>
              </a:rPr>
              <a:t>3.4 - Un </a:t>
            </a:r>
            <a:r>
              <a:rPr lang="fr-FR" sz="3200" b="1" dirty="0">
                <a:solidFill>
                  <a:schemeClr val="tx2"/>
                </a:solidFill>
              </a:rPr>
              <a:t>régime </a:t>
            </a:r>
            <a:r>
              <a:rPr lang="fr-FR" sz="3200" b="1" dirty="0" smtClean="0">
                <a:solidFill>
                  <a:schemeClr val="tx2"/>
                </a:solidFill>
              </a:rPr>
              <a:t>solidaire et responsable </a:t>
            </a:r>
            <a:endParaRPr lang="fr-FR" altLang="fr-FR" sz="3200" b="1" dirty="0">
              <a:solidFill>
                <a:schemeClr val="tx2"/>
              </a:solidFill>
            </a:endParaRPr>
          </a:p>
        </p:txBody>
      </p:sp>
      <p:grpSp>
        <p:nvGrpSpPr>
          <p:cNvPr id="4" name="Group 12"/>
          <p:cNvGrpSpPr>
            <a:grpSpLocks/>
          </p:cNvGrpSpPr>
          <p:nvPr/>
        </p:nvGrpSpPr>
        <p:grpSpPr bwMode="auto">
          <a:xfrm>
            <a:off x="0" y="-27384"/>
            <a:ext cx="9144000" cy="404663"/>
            <a:chOff x="0" y="0"/>
            <a:chExt cx="11904" cy="1417"/>
          </a:xfrm>
        </p:grpSpPr>
        <p:sp>
          <p:nvSpPr>
            <p:cNvPr id="5"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6"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7"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8"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pic>
        <p:nvPicPr>
          <p:cNvPr id="10" name="Image 9" descr="C:\Users\Jean-René LE MEUR\AppData\Local\Microsoft\Windows\INetCache\Content.Word\LogoEEPsante╠üCMJ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4730" y="377279"/>
            <a:ext cx="1272540" cy="1272540"/>
          </a:xfrm>
          <a:prstGeom prst="rect">
            <a:avLst/>
          </a:prstGeom>
          <a:noFill/>
          <a:ln>
            <a:noFill/>
          </a:ln>
        </p:spPr>
      </p:pic>
    </p:spTree>
    <p:extLst>
      <p:ext uri="{BB962C8B-B14F-4D97-AF65-F5344CB8AC3E}">
        <p14:creationId xmlns:p14="http://schemas.microsoft.com/office/powerpoint/2010/main" val="93014568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re 1"/>
          <p:cNvSpPr>
            <a:spLocks noGrp="1"/>
          </p:cNvSpPr>
          <p:nvPr>
            <p:ph type="title"/>
          </p:nvPr>
        </p:nvSpPr>
        <p:spPr>
          <a:xfrm>
            <a:off x="457200" y="274638"/>
            <a:ext cx="8229600" cy="778098"/>
          </a:xfrm>
        </p:spPr>
        <p:txBody>
          <a:bodyPr vert="horz" lIns="91440" tIns="45720" rIns="91440" bIns="45720" rtlCol="0" anchor="ctr">
            <a:normAutofit/>
          </a:bodyPr>
          <a:lstStyle/>
          <a:p>
            <a:pPr algn="l"/>
            <a:r>
              <a:rPr lang="fr-FR" altLang="fr-FR" sz="3200" b="1" dirty="0" smtClean="0">
                <a:solidFill>
                  <a:schemeClr val="tx2"/>
                </a:solidFill>
              </a:rPr>
              <a:t>3.5 – Champ d’application</a:t>
            </a:r>
            <a:endParaRPr lang="fr-FR" altLang="fr-FR" sz="3200" b="1" dirty="0">
              <a:solidFill>
                <a:schemeClr val="tx2"/>
              </a:solidFill>
            </a:endParaRPr>
          </a:p>
        </p:txBody>
      </p:sp>
      <p:grpSp>
        <p:nvGrpSpPr>
          <p:cNvPr id="4" name="Group 12"/>
          <p:cNvGrpSpPr>
            <a:grpSpLocks/>
          </p:cNvGrpSpPr>
          <p:nvPr/>
        </p:nvGrpSpPr>
        <p:grpSpPr bwMode="auto">
          <a:xfrm>
            <a:off x="0" y="-27384"/>
            <a:ext cx="9144000" cy="404663"/>
            <a:chOff x="0" y="0"/>
            <a:chExt cx="11904" cy="1417"/>
          </a:xfrm>
        </p:grpSpPr>
        <p:sp>
          <p:nvSpPr>
            <p:cNvPr id="5"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6"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7"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8"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graphicFrame>
        <p:nvGraphicFramePr>
          <p:cNvPr id="2" name="Tableau 1"/>
          <p:cNvGraphicFramePr>
            <a:graphicFrameLocks noGrp="1"/>
          </p:cNvGraphicFramePr>
          <p:nvPr>
            <p:extLst>
              <p:ext uri="{D42A27DB-BD31-4B8C-83A1-F6EECF244321}">
                <p14:modId xmlns:p14="http://schemas.microsoft.com/office/powerpoint/2010/main" val="418881448"/>
              </p:ext>
            </p:extLst>
          </p:nvPr>
        </p:nvGraphicFramePr>
        <p:xfrm>
          <a:off x="854689" y="1768944"/>
          <a:ext cx="7434621" cy="4626864"/>
        </p:xfrm>
        <a:graphic>
          <a:graphicData uri="http://schemas.openxmlformats.org/drawingml/2006/table">
            <a:tbl>
              <a:tblPr firstRow="1" firstCol="1" lastRow="1" lastCol="1" bandRow="1" bandCol="1">
                <a:tableStyleId>{5C22544A-7EE6-4342-B048-85BDC9FD1C3A}</a:tableStyleId>
              </a:tblPr>
              <a:tblGrid>
                <a:gridCol w="1055716"/>
                <a:gridCol w="6378905"/>
              </a:tblGrid>
              <a:tr h="0">
                <a:tc>
                  <a:txBody>
                    <a:bodyPr/>
                    <a:lstStyle/>
                    <a:p>
                      <a:pPr marL="114300" algn="ctr">
                        <a:lnSpc>
                          <a:spcPct val="115000"/>
                        </a:lnSpc>
                        <a:spcAft>
                          <a:spcPts val="0"/>
                        </a:spcAft>
                      </a:pPr>
                      <a:r>
                        <a:rPr lang="fr-FR" sz="1100" dirty="0">
                          <a:effectLst/>
                        </a:rPr>
                        <a:t>Numéro IDCC</a:t>
                      </a:r>
                      <a:endParaRPr lang="fr-FR" sz="1200" dirty="0">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78765" algn="ctr">
                        <a:lnSpc>
                          <a:spcPct val="115000"/>
                        </a:lnSpc>
                        <a:spcAft>
                          <a:spcPts val="0"/>
                        </a:spcAft>
                      </a:pPr>
                      <a:r>
                        <a:rPr lang="fr-FR" sz="1100">
                          <a:effectLst/>
                        </a:rPr>
                        <a:t>Intitulé de la convention collective</a:t>
                      </a:r>
                      <a:endParaRPr lang="fr-FR" sz="1200">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114300" algn="ctr">
                        <a:lnSpc>
                          <a:spcPct val="115000"/>
                        </a:lnSpc>
                        <a:spcAft>
                          <a:spcPts val="0"/>
                        </a:spcAft>
                      </a:pPr>
                      <a:r>
                        <a:rPr lang="fr-FR" sz="1100" dirty="0">
                          <a:solidFill>
                            <a:schemeClr val="tx2"/>
                          </a:solidFill>
                          <a:effectLst/>
                        </a:rPr>
                        <a:t>0390</a:t>
                      </a:r>
                      <a:endParaRPr lang="fr-FR" sz="1200" dirty="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8765" algn="just">
                        <a:lnSpc>
                          <a:spcPct val="115000"/>
                        </a:lnSpc>
                        <a:spcAft>
                          <a:spcPts val="0"/>
                        </a:spcAft>
                      </a:pPr>
                      <a:r>
                        <a:rPr lang="fr-FR" sz="1100">
                          <a:solidFill>
                            <a:schemeClr val="tx2"/>
                          </a:solidFill>
                          <a:effectLst/>
                        </a:rPr>
                        <a:t>Convention collective de travail des professeurs de l'enseignement secondaire libre enseignant dans les établissements hors contrat et dans les établissements sous contrat mais sans être contractuels</a:t>
                      </a:r>
                      <a:endParaRPr lang="fr-FR" sz="120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3400">
                <a:tc>
                  <a:txBody>
                    <a:bodyPr/>
                    <a:lstStyle/>
                    <a:p>
                      <a:pPr marL="114300" algn="ctr">
                        <a:lnSpc>
                          <a:spcPct val="115000"/>
                        </a:lnSpc>
                        <a:spcAft>
                          <a:spcPts val="0"/>
                        </a:spcAft>
                      </a:pPr>
                      <a:r>
                        <a:rPr lang="fr-FR" sz="1100" dirty="0">
                          <a:solidFill>
                            <a:schemeClr val="tx2"/>
                          </a:solidFill>
                          <a:effectLst/>
                        </a:rPr>
                        <a:t>1326</a:t>
                      </a:r>
                      <a:endParaRPr lang="fr-FR" sz="1200" dirty="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8765" algn="just">
                        <a:lnSpc>
                          <a:spcPct val="115000"/>
                        </a:lnSpc>
                        <a:spcAft>
                          <a:spcPts val="0"/>
                        </a:spcAft>
                      </a:pPr>
                      <a:r>
                        <a:rPr lang="fr-FR" sz="1100" dirty="0">
                          <a:solidFill>
                            <a:schemeClr val="tx2"/>
                          </a:solidFill>
                          <a:effectLst/>
                        </a:rPr>
                        <a:t>Convention collective nationale des maîtres de l'enseignement primaire privé dans les classes hors contrat et sous contrat simple et ne relevant pas de la convention collective de travail de l'enseignement primaire catholique</a:t>
                      </a:r>
                      <a:endParaRPr lang="fr-FR" sz="1200" dirty="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114300" algn="ctr">
                        <a:lnSpc>
                          <a:spcPct val="115000"/>
                        </a:lnSpc>
                        <a:spcAft>
                          <a:spcPts val="0"/>
                        </a:spcAft>
                      </a:pPr>
                      <a:r>
                        <a:rPr lang="fr-FR" sz="1100">
                          <a:solidFill>
                            <a:schemeClr val="tx2"/>
                          </a:solidFill>
                          <a:effectLst/>
                        </a:rPr>
                        <a:t>1334</a:t>
                      </a:r>
                      <a:endParaRPr lang="fr-FR" sz="120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8765" algn="just">
                        <a:lnSpc>
                          <a:spcPct val="115000"/>
                        </a:lnSpc>
                        <a:spcAft>
                          <a:spcPts val="0"/>
                        </a:spcAft>
                      </a:pPr>
                      <a:r>
                        <a:rPr lang="fr-FR" sz="1100" dirty="0">
                          <a:solidFill>
                            <a:schemeClr val="tx2"/>
                          </a:solidFill>
                          <a:effectLst/>
                        </a:rPr>
                        <a:t>Convention collective des psychologues de l'enseignement privé</a:t>
                      </a:r>
                      <a:endParaRPr lang="fr-FR" sz="1200" dirty="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114300" algn="ctr">
                        <a:lnSpc>
                          <a:spcPct val="115000"/>
                        </a:lnSpc>
                        <a:spcAft>
                          <a:spcPts val="0"/>
                        </a:spcAft>
                      </a:pPr>
                      <a:r>
                        <a:rPr lang="fr-FR" sz="1100">
                          <a:solidFill>
                            <a:schemeClr val="tx2"/>
                          </a:solidFill>
                          <a:effectLst/>
                        </a:rPr>
                        <a:t>1446</a:t>
                      </a:r>
                      <a:endParaRPr lang="fr-FR" sz="120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8765" algn="just">
                        <a:lnSpc>
                          <a:spcPct val="115000"/>
                        </a:lnSpc>
                        <a:spcAft>
                          <a:spcPts val="0"/>
                        </a:spcAft>
                      </a:pPr>
                      <a:r>
                        <a:rPr lang="fr-FR" sz="1100" dirty="0">
                          <a:solidFill>
                            <a:schemeClr val="tx2"/>
                          </a:solidFill>
                          <a:effectLst/>
                        </a:rPr>
                        <a:t>Convention collective nationale du travail des personnels enseignant hors contrat et des chefs de travaux exerçant des responsabilités hors contrat dans les établissements d'enseignement techniques privés</a:t>
                      </a:r>
                      <a:endParaRPr lang="fr-FR" sz="1200" dirty="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114300" algn="ctr">
                        <a:lnSpc>
                          <a:spcPct val="115000"/>
                        </a:lnSpc>
                        <a:spcAft>
                          <a:spcPts val="0"/>
                        </a:spcAft>
                      </a:pPr>
                      <a:r>
                        <a:rPr lang="fr-FR" sz="1100">
                          <a:solidFill>
                            <a:schemeClr val="tx2"/>
                          </a:solidFill>
                          <a:effectLst/>
                        </a:rPr>
                        <a:t>1545</a:t>
                      </a:r>
                      <a:endParaRPr lang="fr-FR" sz="120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8765" algn="just">
                        <a:lnSpc>
                          <a:spcPct val="115000"/>
                        </a:lnSpc>
                        <a:spcAft>
                          <a:spcPts val="0"/>
                        </a:spcAft>
                      </a:pPr>
                      <a:r>
                        <a:rPr lang="fr-FR" sz="1100" dirty="0">
                          <a:solidFill>
                            <a:schemeClr val="tx2"/>
                          </a:solidFill>
                          <a:effectLst/>
                        </a:rPr>
                        <a:t>Convention collective de travail de l'enseignement primaire catholique</a:t>
                      </a:r>
                      <a:endParaRPr lang="fr-FR" sz="1200" dirty="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114300" algn="ctr">
                        <a:lnSpc>
                          <a:spcPct val="115000"/>
                        </a:lnSpc>
                        <a:spcAft>
                          <a:spcPts val="0"/>
                        </a:spcAft>
                      </a:pPr>
                      <a:r>
                        <a:rPr lang="fr-FR" sz="1100">
                          <a:solidFill>
                            <a:schemeClr val="tx2"/>
                          </a:solidFill>
                          <a:effectLst/>
                        </a:rPr>
                        <a:t>2152</a:t>
                      </a:r>
                      <a:endParaRPr lang="fr-FR" sz="120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8765" algn="just">
                        <a:lnSpc>
                          <a:spcPct val="115000"/>
                        </a:lnSpc>
                        <a:spcAft>
                          <a:spcPts val="0"/>
                        </a:spcAft>
                      </a:pPr>
                      <a:r>
                        <a:rPr lang="fr-FR" sz="1100" dirty="0">
                          <a:solidFill>
                            <a:schemeClr val="tx2"/>
                          </a:solidFill>
                          <a:effectLst/>
                        </a:rPr>
                        <a:t>Convention collective nationale de travail du personnel enseignant et formateur des centres de formation continue et des centres de formation d'apprentis, des sections d'apprentissage et des unités de formation par apprentissage intégrés à un établissement technique privé</a:t>
                      </a:r>
                      <a:endParaRPr lang="fr-FR" sz="1200" dirty="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114300" algn="ctr">
                        <a:lnSpc>
                          <a:spcPct val="115000"/>
                        </a:lnSpc>
                        <a:spcAft>
                          <a:spcPts val="0"/>
                        </a:spcAft>
                      </a:pPr>
                      <a:r>
                        <a:rPr lang="fr-FR" sz="1100">
                          <a:solidFill>
                            <a:schemeClr val="tx2"/>
                          </a:solidFill>
                          <a:effectLst/>
                        </a:rPr>
                        <a:t>2364</a:t>
                      </a:r>
                      <a:endParaRPr lang="fr-FR" sz="120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8765" algn="just">
                        <a:lnSpc>
                          <a:spcPct val="115000"/>
                        </a:lnSpc>
                        <a:spcAft>
                          <a:spcPts val="0"/>
                        </a:spcAft>
                      </a:pPr>
                      <a:r>
                        <a:rPr lang="fr-FR" sz="1100" dirty="0">
                          <a:solidFill>
                            <a:schemeClr val="tx2"/>
                          </a:solidFill>
                          <a:effectLst/>
                        </a:rPr>
                        <a:t>Convention collective de l’Enseignement technique sous contrat simple</a:t>
                      </a:r>
                      <a:endParaRPr lang="fr-FR" sz="1200" dirty="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114300" algn="ctr">
                        <a:lnSpc>
                          <a:spcPct val="115000"/>
                        </a:lnSpc>
                        <a:spcAft>
                          <a:spcPts val="0"/>
                        </a:spcAft>
                      </a:pPr>
                      <a:r>
                        <a:rPr lang="fr-FR" sz="1100">
                          <a:solidFill>
                            <a:schemeClr val="tx2"/>
                          </a:solidFill>
                          <a:effectLst/>
                        </a:rPr>
                        <a:t>2408</a:t>
                      </a:r>
                      <a:endParaRPr lang="fr-FR" sz="120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8765" algn="just">
                        <a:lnSpc>
                          <a:spcPct val="115000"/>
                        </a:lnSpc>
                        <a:spcAft>
                          <a:spcPts val="0"/>
                        </a:spcAft>
                      </a:pPr>
                      <a:r>
                        <a:rPr lang="fr-FR" sz="1100" dirty="0">
                          <a:solidFill>
                            <a:schemeClr val="tx2"/>
                          </a:solidFill>
                          <a:effectLst/>
                        </a:rPr>
                        <a:t>Convention collective des Salariés des Établissements privés 2015 </a:t>
                      </a:r>
                      <a:endParaRPr lang="fr-FR" sz="1200" dirty="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114300" algn="ctr">
                        <a:lnSpc>
                          <a:spcPct val="115000"/>
                        </a:lnSpc>
                        <a:spcAft>
                          <a:spcPts val="0"/>
                        </a:spcAft>
                      </a:pPr>
                      <a:r>
                        <a:rPr lang="fr-FR" sz="1100">
                          <a:solidFill>
                            <a:schemeClr val="tx2"/>
                          </a:solidFill>
                          <a:effectLst/>
                        </a:rPr>
                        <a:t>7505</a:t>
                      </a:r>
                      <a:endParaRPr lang="fr-FR" sz="120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8765" algn="just">
                        <a:lnSpc>
                          <a:spcPct val="115000"/>
                        </a:lnSpc>
                        <a:spcAft>
                          <a:spcPts val="0"/>
                        </a:spcAft>
                      </a:pPr>
                      <a:r>
                        <a:rPr lang="fr-FR" sz="1100" dirty="0">
                          <a:solidFill>
                            <a:schemeClr val="tx2"/>
                          </a:solidFill>
                          <a:effectLst/>
                        </a:rPr>
                        <a:t>Convention collective des personnels de formation des établissements d’enseignement et centres de formation agricoles prives relevant du CNEAP</a:t>
                      </a:r>
                      <a:endParaRPr lang="fr-FR" sz="1200" dirty="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114300" algn="ctr">
                        <a:lnSpc>
                          <a:spcPct val="115000"/>
                        </a:lnSpc>
                        <a:spcAft>
                          <a:spcPts val="0"/>
                        </a:spcAft>
                      </a:pPr>
                      <a:r>
                        <a:rPr lang="fr-FR" sz="1100">
                          <a:solidFill>
                            <a:schemeClr val="tx2"/>
                          </a:solidFill>
                          <a:effectLst/>
                        </a:rPr>
                        <a:t>7506</a:t>
                      </a:r>
                      <a:endParaRPr lang="fr-FR" sz="120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8765" algn="just">
                        <a:lnSpc>
                          <a:spcPct val="115000"/>
                        </a:lnSpc>
                        <a:spcAft>
                          <a:spcPts val="0"/>
                        </a:spcAft>
                      </a:pPr>
                      <a:r>
                        <a:rPr lang="fr-FR" sz="1100" dirty="0">
                          <a:solidFill>
                            <a:schemeClr val="tx2"/>
                          </a:solidFill>
                          <a:effectLst/>
                        </a:rPr>
                        <a:t>Convention collective des personnels de vie scolaire des établissements d’enseignement et centres de formation agricoles prives relevant du CNEAP</a:t>
                      </a:r>
                      <a:endParaRPr lang="fr-FR" sz="1200" dirty="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114300" algn="ctr">
                        <a:lnSpc>
                          <a:spcPct val="115000"/>
                        </a:lnSpc>
                        <a:spcAft>
                          <a:spcPts val="0"/>
                        </a:spcAft>
                      </a:pPr>
                      <a:r>
                        <a:rPr lang="fr-FR" sz="1100">
                          <a:solidFill>
                            <a:schemeClr val="tx2"/>
                          </a:solidFill>
                          <a:effectLst/>
                        </a:rPr>
                        <a:t>7507</a:t>
                      </a:r>
                      <a:endParaRPr lang="fr-FR" sz="120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8765" algn="just">
                        <a:lnSpc>
                          <a:spcPct val="115000"/>
                        </a:lnSpc>
                        <a:spcAft>
                          <a:spcPts val="0"/>
                        </a:spcAft>
                      </a:pPr>
                      <a:r>
                        <a:rPr lang="fr-FR" sz="1100" dirty="0">
                          <a:solidFill>
                            <a:schemeClr val="tx2"/>
                          </a:solidFill>
                          <a:effectLst/>
                        </a:rPr>
                        <a:t>Convention collective des personnels administratifs et techniques des établissements d’enseignement et centres de formation agricoles prives relevant du CNEAP</a:t>
                      </a:r>
                      <a:endParaRPr lang="fr-FR" sz="1200" dirty="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114300" algn="ctr">
                        <a:lnSpc>
                          <a:spcPct val="115000"/>
                        </a:lnSpc>
                        <a:spcAft>
                          <a:spcPts val="0"/>
                        </a:spcAft>
                      </a:pPr>
                      <a:r>
                        <a:rPr lang="fr-FR" sz="1100" dirty="0">
                          <a:solidFill>
                            <a:schemeClr val="tx2"/>
                          </a:solidFill>
                          <a:effectLst/>
                        </a:rPr>
                        <a:t>9999</a:t>
                      </a:r>
                      <a:endParaRPr lang="fr-FR" sz="1200" dirty="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8765" algn="just">
                        <a:lnSpc>
                          <a:spcPct val="115000"/>
                        </a:lnSpc>
                        <a:spcAft>
                          <a:spcPts val="0"/>
                        </a:spcAft>
                      </a:pPr>
                      <a:r>
                        <a:rPr lang="fr-FR" sz="1100" dirty="0">
                          <a:solidFill>
                            <a:schemeClr val="tx2"/>
                          </a:solidFill>
                          <a:effectLst/>
                        </a:rPr>
                        <a:t>Chefs d’établissements du premier et second degré relevant des statuts du chef d’établissement de l’Enseignement catholique</a:t>
                      </a:r>
                      <a:endParaRPr lang="fr-FR" sz="1200" dirty="0">
                        <a:solidFill>
                          <a:schemeClr val="tx2"/>
                        </a:solidFill>
                        <a:effectLst/>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1" name="Image 10" descr="C:\Users\Jean-René LE MEUR\AppData\Local\Microsoft\Windows\INetCache\Content.Word\LogoEEPsante╠üCMJ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4730" y="377279"/>
            <a:ext cx="1272540" cy="1272540"/>
          </a:xfrm>
          <a:prstGeom prst="rect">
            <a:avLst/>
          </a:prstGeom>
          <a:noFill/>
          <a:ln>
            <a:noFill/>
          </a:ln>
        </p:spPr>
      </p:pic>
    </p:spTree>
    <p:extLst>
      <p:ext uri="{BB962C8B-B14F-4D97-AF65-F5344CB8AC3E}">
        <p14:creationId xmlns:p14="http://schemas.microsoft.com/office/powerpoint/2010/main" val="35838310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Espace réservé du contenu 2"/>
          <p:cNvSpPr>
            <a:spLocks noGrp="1"/>
          </p:cNvSpPr>
          <p:nvPr>
            <p:ph type="body" sz="quarter" idx="11"/>
          </p:nvPr>
        </p:nvSpPr>
        <p:spPr>
          <a:xfrm>
            <a:off x="467544" y="1628800"/>
            <a:ext cx="8388424" cy="3899768"/>
          </a:xfrm>
        </p:spPr>
        <p:txBody>
          <a:bodyPr>
            <a:noAutofit/>
          </a:bodyPr>
          <a:lstStyle/>
          <a:p>
            <a:pPr marL="0" indent="0">
              <a:buNone/>
              <a:defRPr/>
            </a:pPr>
            <a:endParaRPr lang="fr-FR" altLang="fr-FR" sz="1600" dirty="0">
              <a:solidFill>
                <a:schemeClr val="tx2"/>
              </a:solidFill>
            </a:endParaRPr>
          </a:p>
          <a:p>
            <a:pPr>
              <a:buFont typeface="Wingdings" pitchFamily="2" charset="2"/>
              <a:buChar char="Ø"/>
              <a:defRPr/>
            </a:pPr>
            <a:endParaRPr lang="fr-FR" altLang="fr-FR" sz="1600" dirty="0">
              <a:solidFill>
                <a:schemeClr val="tx2"/>
              </a:solidFill>
            </a:endParaRPr>
          </a:p>
        </p:txBody>
      </p:sp>
      <p:sp>
        <p:nvSpPr>
          <p:cNvPr id="83970" name="Titre 1"/>
          <p:cNvSpPr>
            <a:spLocks noGrp="1"/>
          </p:cNvSpPr>
          <p:nvPr>
            <p:ph type="title"/>
          </p:nvPr>
        </p:nvSpPr>
        <p:spPr/>
        <p:txBody>
          <a:bodyPr vert="horz" lIns="91440" tIns="45720" rIns="91440" bIns="45720" rtlCol="0" anchor="ctr">
            <a:normAutofit/>
          </a:bodyPr>
          <a:lstStyle/>
          <a:p>
            <a:pPr algn="l"/>
            <a:r>
              <a:rPr lang="fr-FR" altLang="fr-FR" sz="3200" b="1" dirty="0" smtClean="0">
                <a:solidFill>
                  <a:schemeClr val="tx2"/>
                </a:solidFill>
              </a:rPr>
              <a:t>3.6 – Bénéficiaires, conditions d’adhésion</a:t>
            </a:r>
            <a:endParaRPr lang="fr-FR" altLang="fr-FR" sz="3200" b="1" dirty="0">
              <a:solidFill>
                <a:schemeClr val="tx2"/>
              </a:solidFill>
            </a:endParaRPr>
          </a:p>
        </p:txBody>
      </p:sp>
      <p:grpSp>
        <p:nvGrpSpPr>
          <p:cNvPr id="4" name="Group 12"/>
          <p:cNvGrpSpPr>
            <a:grpSpLocks/>
          </p:cNvGrpSpPr>
          <p:nvPr/>
        </p:nvGrpSpPr>
        <p:grpSpPr bwMode="auto">
          <a:xfrm>
            <a:off x="0" y="-27384"/>
            <a:ext cx="9144000" cy="404663"/>
            <a:chOff x="0" y="0"/>
            <a:chExt cx="11904" cy="1417"/>
          </a:xfrm>
        </p:grpSpPr>
        <p:sp>
          <p:nvSpPr>
            <p:cNvPr id="5"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6"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7"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8"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
        <p:nvSpPr>
          <p:cNvPr id="2" name="Rectangle 1"/>
          <p:cNvSpPr/>
          <p:nvPr/>
        </p:nvSpPr>
        <p:spPr>
          <a:xfrm>
            <a:off x="755576" y="1340768"/>
            <a:ext cx="7075039" cy="4708981"/>
          </a:xfrm>
          <a:prstGeom prst="rect">
            <a:avLst/>
          </a:prstGeom>
        </p:spPr>
        <p:txBody>
          <a:bodyPr wrap="square">
            <a:spAutoFit/>
          </a:bodyPr>
          <a:lstStyle/>
          <a:p>
            <a:pPr marL="285750" indent="-285750">
              <a:buFont typeface="Arial" panose="020B0604020202020204" pitchFamily="34" charset="0"/>
              <a:buChar char="•"/>
            </a:pPr>
            <a:r>
              <a:rPr lang="fr-FR" sz="2000" b="1" dirty="0" smtClean="0">
                <a:solidFill>
                  <a:schemeClr val="tx2"/>
                </a:solidFill>
              </a:rPr>
              <a:t>Bénéficiaires</a:t>
            </a:r>
          </a:p>
          <a:p>
            <a:r>
              <a:rPr lang="fr-FR" sz="2000" dirty="0" smtClean="0">
                <a:solidFill>
                  <a:schemeClr val="tx2"/>
                </a:solidFill>
              </a:rPr>
              <a:t>L’ensemble </a:t>
            </a:r>
            <a:r>
              <a:rPr lang="fr-FR" sz="2000" dirty="0">
                <a:solidFill>
                  <a:schemeClr val="tx2"/>
                </a:solidFill>
              </a:rPr>
              <a:t>des salariés des </a:t>
            </a:r>
            <a:r>
              <a:rPr lang="fr-FR" sz="2000" dirty="0" smtClean="0">
                <a:solidFill>
                  <a:schemeClr val="tx2"/>
                </a:solidFill>
              </a:rPr>
              <a:t>établissements  y compris  : </a:t>
            </a:r>
          </a:p>
          <a:p>
            <a:pPr marL="1657350" lvl="3" indent="-285750">
              <a:buFont typeface="Arial" panose="020B0604020202020204" pitchFamily="34" charset="0"/>
              <a:buChar char="•"/>
            </a:pPr>
            <a:r>
              <a:rPr lang="fr-FR" sz="2000" dirty="0" smtClean="0">
                <a:solidFill>
                  <a:schemeClr val="tx2"/>
                </a:solidFill>
              </a:rPr>
              <a:t>Chefs d’établissement</a:t>
            </a:r>
          </a:p>
          <a:p>
            <a:pPr marL="1657350" lvl="3" indent="-285750">
              <a:buFont typeface="Arial" panose="020B0604020202020204" pitchFamily="34" charset="0"/>
              <a:buChar char="•"/>
            </a:pPr>
            <a:r>
              <a:rPr lang="fr-FR" sz="2000" dirty="0" smtClean="0">
                <a:solidFill>
                  <a:schemeClr val="tx2"/>
                </a:solidFill>
              </a:rPr>
              <a:t>Temps partiels</a:t>
            </a:r>
          </a:p>
          <a:p>
            <a:pPr marL="1657350" lvl="3" indent="-285750">
              <a:buFont typeface="Arial" panose="020B0604020202020204" pitchFamily="34" charset="0"/>
              <a:buChar char="•"/>
            </a:pPr>
            <a:r>
              <a:rPr lang="fr-FR" sz="2000" dirty="0">
                <a:solidFill>
                  <a:schemeClr val="tx2"/>
                </a:solidFill>
              </a:rPr>
              <a:t>F</a:t>
            </a:r>
            <a:r>
              <a:rPr lang="fr-FR" sz="2000" dirty="0" smtClean="0">
                <a:solidFill>
                  <a:schemeClr val="tx2"/>
                </a:solidFill>
              </a:rPr>
              <a:t>ormateurs</a:t>
            </a:r>
            <a:endParaRPr lang="fr-FR" sz="2000" dirty="0">
              <a:solidFill>
                <a:schemeClr val="tx2"/>
              </a:solidFill>
            </a:endParaRPr>
          </a:p>
          <a:p>
            <a:pPr lvl="7"/>
            <a:endParaRPr lang="fr-FR" sz="2000" dirty="0">
              <a:solidFill>
                <a:schemeClr val="tx2"/>
              </a:solidFill>
            </a:endParaRPr>
          </a:p>
          <a:p>
            <a:pPr lvl="7"/>
            <a:endParaRPr lang="fr-FR" sz="2000" dirty="0">
              <a:solidFill>
                <a:schemeClr val="tx2"/>
              </a:solidFill>
            </a:endParaRPr>
          </a:p>
          <a:p>
            <a:pPr marL="0" lvl="7"/>
            <a:r>
              <a:rPr lang="fr-FR" sz="2000" dirty="0" smtClean="0">
                <a:solidFill>
                  <a:schemeClr val="tx2"/>
                </a:solidFill>
              </a:rPr>
              <a:t>	 </a:t>
            </a:r>
            <a:r>
              <a:rPr lang="fr-FR" sz="2000" b="1" dirty="0" smtClean="0">
                <a:solidFill>
                  <a:schemeClr val="tx2"/>
                </a:solidFill>
              </a:rPr>
              <a:t>Enseignants, </a:t>
            </a:r>
            <a:r>
              <a:rPr lang="fr-FR" sz="2000" b="1" u="sng" dirty="0" smtClean="0">
                <a:solidFill>
                  <a:schemeClr val="tx2"/>
                </a:solidFill>
              </a:rPr>
              <a:t>Agents Publics non concernés </a:t>
            </a:r>
            <a:endParaRPr lang="fr-FR" sz="2000" b="1" u="sng" dirty="0">
              <a:solidFill>
                <a:schemeClr val="tx2"/>
              </a:solidFill>
            </a:endParaRPr>
          </a:p>
          <a:p>
            <a:endParaRPr lang="fr-FR" sz="2000" b="1" dirty="0" smtClean="0">
              <a:solidFill>
                <a:schemeClr val="tx2"/>
              </a:solidFill>
            </a:endParaRPr>
          </a:p>
          <a:p>
            <a:endParaRPr lang="fr-FR" sz="2000" b="1" dirty="0">
              <a:solidFill>
                <a:schemeClr val="tx2"/>
              </a:solidFill>
            </a:endParaRPr>
          </a:p>
          <a:p>
            <a:endParaRPr lang="fr-FR" sz="2000" b="1" dirty="0" smtClean="0">
              <a:solidFill>
                <a:schemeClr val="tx2"/>
              </a:solidFill>
            </a:endParaRPr>
          </a:p>
          <a:p>
            <a:endParaRPr lang="fr-FR" sz="2000" b="1" dirty="0">
              <a:solidFill>
                <a:schemeClr val="tx2"/>
              </a:solidFill>
            </a:endParaRPr>
          </a:p>
          <a:p>
            <a:pPr marL="285750" indent="-285750">
              <a:buFont typeface="Arial" panose="020B0604020202020204" pitchFamily="34" charset="0"/>
              <a:buChar char="•"/>
            </a:pPr>
            <a:r>
              <a:rPr lang="fr-FR" sz="2000" b="1" dirty="0" smtClean="0">
                <a:solidFill>
                  <a:schemeClr val="tx2"/>
                </a:solidFill>
              </a:rPr>
              <a:t>Ancienneté  </a:t>
            </a:r>
            <a:r>
              <a:rPr lang="fr-FR" sz="2000" b="1" dirty="0">
                <a:solidFill>
                  <a:schemeClr val="tx2"/>
                </a:solidFill>
              </a:rPr>
              <a:t>requise </a:t>
            </a:r>
            <a:endParaRPr lang="fr-FR" sz="2000" b="1" dirty="0" smtClean="0">
              <a:solidFill>
                <a:schemeClr val="tx2"/>
              </a:solidFill>
            </a:endParaRPr>
          </a:p>
          <a:p>
            <a:r>
              <a:rPr lang="fr-FR" sz="2000" dirty="0" smtClean="0">
                <a:solidFill>
                  <a:schemeClr val="tx2"/>
                </a:solidFill>
              </a:rPr>
              <a:t>4 </a:t>
            </a:r>
            <a:r>
              <a:rPr lang="fr-FR" sz="2000" dirty="0">
                <a:solidFill>
                  <a:schemeClr val="tx2"/>
                </a:solidFill>
              </a:rPr>
              <a:t>mois </a:t>
            </a:r>
            <a:r>
              <a:rPr lang="fr-FR" sz="2000" dirty="0" smtClean="0">
                <a:solidFill>
                  <a:schemeClr val="tx2"/>
                </a:solidFill>
              </a:rPr>
              <a:t>continus  </a:t>
            </a:r>
            <a:r>
              <a:rPr lang="fr-FR" sz="2000" dirty="0">
                <a:solidFill>
                  <a:schemeClr val="tx2"/>
                </a:solidFill>
              </a:rPr>
              <a:t>au cours des 12 derniers mois dans 1 ou plusieurs </a:t>
            </a:r>
            <a:r>
              <a:rPr lang="fr-FR" sz="2000" dirty="0" smtClean="0">
                <a:solidFill>
                  <a:schemeClr val="tx2"/>
                </a:solidFill>
              </a:rPr>
              <a:t>établissements</a:t>
            </a:r>
          </a:p>
        </p:txBody>
      </p:sp>
      <p:pic>
        <p:nvPicPr>
          <p:cNvPr id="3074" name="Picture 2" descr="C:\Users\abaril\AppData\Local\Microsoft\Windows\Temporary Internet Files\Content.IE5\7AH8XZLP\panneau-atten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140968"/>
            <a:ext cx="1000721" cy="707597"/>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descr="C:\Users\Jean-René LE MEUR\AppData\Local\Microsoft\Windows\INetCache\Content.Word\LogoEEPsante╠üCMJ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4730" y="704498"/>
            <a:ext cx="1272540" cy="1272540"/>
          </a:xfrm>
          <a:prstGeom prst="rect">
            <a:avLst/>
          </a:prstGeom>
          <a:noFill/>
          <a:ln>
            <a:noFill/>
          </a:ln>
        </p:spPr>
      </p:pic>
    </p:spTree>
    <p:extLst>
      <p:ext uri="{BB962C8B-B14F-4D97-AF65-F5344CB8AC3E}">
        <p14:creationId xmlns:p14="http://schemas.microsoft.com/office/powerpoint/2010/main" val="32485243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Espace réservé du contenu 2"/>
          <p:cNvSpPr>
            <a:spLocks noGrp="1"/>
          </p:cNvSpPr>
          <p:nvPr>
            <p:ph type="body" sz="quarter" idx="11"/>
          </p:nvPr>
        </p:nvSpPr>
        <p:spPr>
          <a:xfrm>
            <a:off x="467544" y="1268760"/>
            <a:ext cx="8388424" cy="4259808"/>
          </a:xfrm>
        </p:spPr>
        <p:txBody>
          <a:bodyPr>
            <a:noAutofit/>
          </a:bodyPr>
          <a:lstStyle/>
          <a:p>
            <a:pPr marL="0" indent="0">
              <a:buNone/>
              <a:defRPr/>
            </a:pPr>
            <a:endParaRPr lang="fr-FR" altLang="fr-FR" sz="1600" dirty="0">
              <a:solidFill>
                <a:schemeClr val="tx2"/>
              </a:solidFill>
            </a:endParaRPr>
          </a:p>
          <a:p>
            <a:pPr>
              <a:defRPr/>
            </a:pPr>
            <a:r>
              <a:rPr lang="fr-FR" altLang="fr-FR" sz="1800" b="1" dirty="0">
                <a:solidFill>
                  <a:schemeClr val="tx2"/>
                </a:solidFill>
              </a:rPr>
              <a:t>S’agissant d’un régime obligatoire, le salarié ne peut en principe </a:t>
            </a:r>
            <a:br>
              <a:rPr lang="fr-FR" altLang="fr-FR" sz="1800" b="1" dirty="0">
                <a:solidFill>
                  <a:schemeClr val="tx2"/>
                </a:solidFill>
              </a:rPr>
            </a:br>
            <a:r>
              <a:rPr lang="fr-FR" altLang="fr-FR" sz="1800" b="1" dirty="0" smtClean="0">
                <a:solidFill>
                  <a:schemeClr val="tx2"/>
                </a:solidFill>
              </a:rPr>
              <a:t>se </a:t>
            </a:r>
            <a:r>
              <a:rPr lang="fr-FR" altLang="fr-FR" sz="1800" b="1" dirty="0">
                <a:solidFill>
                  <a:schemeClr val="tx2"/>
                </a:solidFill>
              </a:rPr>
              <a:t>soustraire à l’obligation d’adhésion,</a:t>
            </a:r>
          </a:p>
          <a:p>
            <a:pPr>
              <a:defRPr/>
            </a:pPr>
            <a:endParaRPr lang="fr-FR" altLang="fr-FR" sz="1800" dirty="0">
              <a:solidFill>
                <a:schemeClr val="tx2"/>
              </a:solidFill>
            </a:endParaRPr>
          </a:p>
          <a:p>
            <a:pPr>
              <a:defRPr/>
            </a:pPr>
            <a:r>
              <a:rPr lang="fr-FR" altLang="fr-FR" sz="1800" dirty="0">
                <a:solidFill>
                  <a:schemeClr val="tx2"/>
                </a:solidFill>
              </a:rPr>
              <a:t>Le Code de la sécurité sociale (art. R. 242-1-6) prévoit malgré tout un certain nombre de situations dans lesquels le salarié peut se dispenser d’adhésion (et donc ne pas cotiser) qui </a:t>
            </a:r>
            <a:r>
              <a:rPr lang="fr-FR" altLang="fr-FR" sz="1800" dirty="0" smtClean="0">
                <a:solidFill>
                  <a:schemeClr val="tx2"/>
                </a:solidFill>
              </a:rPr>
              <a:t>sont reprises </a:t>
            </a:r>
            <a:r>
              <a:rPr lang="fr-FR" altLang="fr-FR" sz="1800" dirty="0">
                <a:solidFill>
                  <a:schemeClr val="tx2"/>
                </a:solidFill>
              </a:rPr>
              <a:t>dans </a:t>
            </a:r>
            <a:r>
              <a:rPr lang="fr-FR" altLang="fr-FR" sz="1800" dirty="0" smtClean="0">
                <a:solidFill>
                  <a:schemeClr val="tx2"/>
                </a:solidFill>
              </a:rPr>
              <a:t>l’accord</a:t>
            </a:r>
            <a:endParaRPr lang="fr-FR" altLang="fr-FR" sz="1800" dirty="0">
              <a:solidFill>
                <a:schemeClr val="tx2"/>
              </a:solidFill>
            </a:endParaRPr>
          </a:p>
          <a:p>
            <a:pPr>
              <a:defRPr/>
            </a:pPr>
            <a:endParaRPr lang="fr-FR" altLang="fr-FR" sz="1800" dirty="0" smtClean="0">
              <a:solidFill>
                <a:schemeClr val="tx2"/>
              </a:solidFill>
            </a:endParaRPr>
          </a:p>
          <a:p>
            <a:pPr>
              <a:defRPr/>
            </a:pPr>
            <a:r>
              <a:rPr lang="fr-FR" altLang="fr-FR" sz="1800" dirty="0">
                <a:solidFill>
                  <a:schemeClr val="tx2"/>
                </a:solidFill>
              </a:rPr>
              <a:t>La dispense ne peut être imposée  par l’employeur au salarié</a:t>
            </a:r>
          </a:p>
          <a:p>
            <a:pPr>
              <a:defRPr/>
            </a:pPr>
            <a:endParaRPr lang="fr-FR" altLang="fr-FR" sz="1800" dirty="0" smtClean="0">
              <a:solidFill>
                <a:schemeClr val="tx2"/>
              </a:solidFill>
            </a:endParaRPr>
          </a:p>
          <a:p>
            <a:pPr>
              <a:defRPr/>
            </a:pPr>
            <a:r>
              <a:rPr lang="fr-FR" altLang="fr-FR" sz="1800" dirty="0" smtClean="0">
                <a:solidFill>
                  <a:schemeClr val="tx2"/>
                </a:solidFill>
              </a:rPr>
              <a:t>Cette dispense est une faculté laissée au salarié. Sa décision doit être clairement exprimée</a:t>
            </a:r>
            <a:r>
              <a:rPr lang="fr-FR" altLang="fr-FR" sz="1800" b="1" dirty="0" smtClean="0">
                <a:solidFill>
                  <a:schemeClr val="tx2"/>
                </a:solidFill>
              </a:rPr>
              <a:t>.</a:t>
            </a:r>
          </a:p>
          <a:p>
            <a:pPr>
              <a:defRPr/>
            </a:pPr>
            <a:endParaRPr lang="fr-FR" altLang="fr-FR" sz="1800" b="1" dirty="0" smtClean="0">
              <a:solidFill>
                <a:schemeClr val="tx2"/>
              </a:solidFill>
            </a:endParaRPr>
          </a:p>
          <a:p>
            <a:pPr>
              <a:defRPr/>
            </a:pPr>
            <a:r>
              <a:rPr lang="fr-FR" altLang="fr-FR" sz="1800" b="1" dirty="0" smtClean="0">
                <a:solidFill>
                  <a:schemeClr val="tx2"/>
                </a:solidFill>
              </a:rPr>
              <a:t>Dans </a:t>
            </a:r>
            <a:r>
              <a:rPr lang="fr-FR" altLang="fr-FR" sz="1800" b="1" dirty="0">
                <a:solidFill>
                  <a:schemeClr val="tx2"/>
                </a:solidFill>
              </a:rPr>
              <a:t>tous les cas, l'employeur doit être en mesure de produire la demande de dispense des salariés concernés. Cette demande comporte la mention selon laquelle le salarié a été préalablement informé par l'employeur des conséquences de son choix.</a:t>
            </a:r>
          </a:p>
          <a:p>
            <a:pPr>
              <a:buFont typeface="Wingdings" pitchFamily="2" charset="2"/>
              <a:buChar char="Ø"/>
              <a:defRPr/>
            </a:pPr>
            <a:endParaRPr lang="fr-FR" altLang="fr-FR" sz="1800" b="1" dirty="0">
              <a:solidFill>
                <a:schemeClr val="tx2"/>
              </a:solidFill>
            </a:endParaRPr>
          </a:p>
        </p:txBody>
      </p:sp>
      <p:sp>
        <p:nvSpPr>
          <p:cNvPr id="83970" name="Titre 1"/>
          <p:cNvSpPr>
            <a:spLocks noGrp="1"/>
          </p:cNvSpPr>
          <p:nvPr>
            <p:ph type="title"/>
          </p:nvPr>
        </p:nvSpPr>
        <p:spPr/>
        <p:txBody>
          <a:bodyPr vert="horz" lIns="91440" tIns="45720" rIns="91440" bIns="45720" rtlCol="0" anchor="ctr">
            <a:normAutofit/>
          </a:bodyPr>
          <a:lstStyle/>
          <a:p>
            <a:pPr algn="l"/>
            <a:r>
              <a:rPr lang="fr-FR" altLang="fr-FR" sz="3200" b="1" dirty="0" smtClean="0">
                <a:solidFill>
                  <a:schemeClr val="tx2"/>
                </a:solidFill>
              </a:rPr>
              <a:t>3.7 – Dispenses d’adhésion</a:t>
            </a:r>
            <a:endParaRPr lang="fr-FR" altLang="fr-FR" sz="3200" b="1" dirty="0">
              <a:solidFill>
                <a:schemeClr val="tx2"/>
              </a:solidFill>
            </a:endParaRPr>
          </a:p>
        </p:txBody>
      </p:sp>
      <p:grpSp>
        <p:nvGrpSpPr>
          <p:cNvPr id="4" name="Group 12"/>
          <p:cNvGrpSpPr>
            <a:grpSpLocks/>
          </p:cNvGrpSpPr>
          <p:nvPr/>
        </p:nvGrpSpPr>
        <p:grpSpPr bwMode="auto">
          <a:xfrm>
            <a:off x="0" y="-27384"/>
            <a:ext cx="9144000" cy="404663"/>
            <a:chOff x="0" y="0"/>
            <a:chExt cx="11904" cy="1417"/>
          </a:xfrm>
        </p:grpSpPr>
        <p:sp>
          <p:nvSpPr>
            <p:cNvPr id="5"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6"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7"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8"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pic>
        <p:nvPicPr>
          <p:cNvPr id="12" name="Picture 1" descr="C:\Users\abaril\AppData\Local\Microsoft\Windows\Temporary Internet Files\Content.IE5\7AH8XZLP\panneau-attention[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085184"/>
            <a:ext cx="516255" cy="422910"/>
          </a:xfrm>
          <a:prstGeom prst="rect">
            <a:avLst/>
          </a:prstGeom>
          <a:noFill/>
          <a:extLst/>
        </p:spPr>
      </p:pic>
      <p:pic>
        <p:nvPicPr>
          <p:cNvPr id="11" name="Image 10" descr="C:\Users\Jean-René LE MEUR\AppData\Local\Microsoft\Windows\INetCache\Content.Word\LogoEEPsante╠üCMJ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4730" y="704498"/>
            <a:ext cx="1272540" cy="1272540"/>
          </a:xfrm>
          <a:prstGeom prst="rect">
            <a:avLst/>
          </a:prstGeom>
          <a:noFill/>
          <a:ln>
            <a:noFill/>
          </a:ln>
        </p:spPr>
      </p:pic>
    </p:spTree>
    <p:extLst>
      <p:ext uri="{BB962C8B-B14F-4D97-AF65-F5344CB8AC3E}">
        <p14:creationId xmlns:p14="http://schemas.microsoft.com/office/powerpoint/2010/main" val="31784584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pPr algn="l"/>
            <a:r>
              <a:rPr lang="fr-FR" altLang="fr-FR" sz="3400" b="1" dirty="0" smtClean="0">
                <a:solidFill>
                  <a:schemeClr val="tx2"/>
                </a:solidFill>
              </a:rPr>
              <a:t>Chantiers</a:t>
            </a:r>
            <a:endParaRPr lang="fr-FR" sz="3400" b="1" dirty="0">
              <a:solidFill>
                <a:schemeClr val="tx2"/>
              </a:solidFill>
            </a:endParaRPr>
          </a:p>
        </p:txBody>
      </p:sp>
      <p:sp>
        <p:nvSpPr>
          <p:cNvPr id="3" name="Espace réservé du contenu 2"/>
          <p:cNvSpPr>
            <a:spLocks noGrp="1"/>
          </p:cNvSpPr>
          <p:nvPr>
            <p:ph idx="1"/>
          </p:nvPr>
        </p:nvSpPr>
        <p:spPr>
          <a:xfrm>
            <a:off x="467544" y="1412776"/>
            <a:ext cx="7620000" cy="4800600"/>
          </a:xfrm>
        </p:spPr>
        <p:txBody>
          <a:bodyPr>
            <a:normAutofit/>
          </a:bodyPr>
          <a:lstStyle/>
          <a:p>
            <a:pPr marL="114300" indent="0">
              <a:buNone/>
            </a:pPr>
            <a:r>
              <a:rPr lang="fr-FR" sz="1900" b="1" dirty="0" smtClean="0">
                <a:solidFill>
                  <a:schemeClr val="tx2"/>
                </a:solidFill>
              </a:rPr>
              <a:t>Négociation</a:t>
            </a:r>
          </a:p>
          <a:p>
            <a:pPr marL="114300" indent="0">
              <a:buNone/>
            </a:pPr>
            <a:endParaRPr lang="fr-FR" sz="1900" b="1" dirty="0">
              <a:solidFill>
                <a:schemeClr val="tx2"/>
              </a:solidFill>
            </a:endParaRPr>
          </a:p>
          <a:p>
            <a:r>
              <a:rPr lang="fr-FR" sz="1900" dirty="0">
                <a:solidFill>
                  <a:schemeClr val="tx2"/>
                </a:solidFill>
              </a:rPr>
              <a:t>Réforme de la </a:t>
            </a:r>
            <a:r>
              <a:rPr lang="fr-FR" sz="1900" b="1" dirty="0">
                <a:solidFill>
                  <a:schemeClr val="tx2"/>
                </a:solidFill>
              </a:rPr>
              <a:t>formation professionnelle </a:t>
            </a:r>
            <a:r>
              <a:rPr lang="fr-FR" sz="1900" dirty="0">
                <a:solidFill>
                  <a:schemeClr val="tx2"/>
                </a:solidFill>
              </a:rPr>
              <a:t>(Automne 2015)</a:t>
            </a:r>
          </a:p>
          <a:p>
            <a:r>
              <a:rPr lang="fr-FR" sz="1900" b="1" dirty="0" smtClean="0">
                <a:solidFill>
                  <a:schemeClr val="tx2"/>
                </a:solidFill>
              </a:rPr>
              <a:t>Réforme des EAAD</a:t>
            </a:r>
            <a:r>
              <a:rPr lang="fr-FR" sz="1900" dirty="0" smtClean="0">
                <a:solidFill>
                  <a:schemeClr val="tx2"/>
                </a:solidFill>
              </a:rPr>
              <a:t> </a:t>
            </a:r>
            <a:r>
              <a:rPr lang="fr-FR" sz="1900" b="1" dirty="0">
                <a:solidFill>
                  <a:schemeClr val="tx2"/>
                </a:solidFill>
              </a:rPr>
              <a:t>et articulation avec Entretien Professionnel </a:t>
            </a:r>
            <a:r>
              <a:rPr lang="fr-FR" sz="1900" dirty="0" smtClean="0">
                <a:solidFill>
                  <a:schemeClr val="tx2"/>
                </a:solidFill>
              </a:rPr>
              <a:t>(Automne </a:t>
            </a:r>
            <a:r>
              <a:rPr lang="fr-FR" sz="1900" dirty="0">
                <a:solidFill>
                  <a:schemeClr val="tx2"/>
                </a:solidFill>
              </a:rPr>
              <a:t>2015)</a:t>
            </a:r>
          </a:p>
          <a:p>
            <a:r>
              <a:rPr lang="fr-FR" sz="1900" b="1" dirty="0">
                <a:solidFill>
                  <a:schemeClr val="tx2"/>
                </a:solidFill>
              </a:rPr>
              <a:t>Examen quinquennal des classifications </a:t>
            </a:r>
            <a:r>
              <a:rPr lang="fr-FR" sz="1900" dirty="0">
                <a:solidFill>
                  <a:schemeClr val="tx2"/>
                </a:solidFill>
              </a:rPr>
              <a:t>(2</a:t>
            </a:r>
            <a:r>
              <a:rPr lang="fr-FR" sz="1900" baseline="30000" dirty="0">
                <a:solidFill>
                  <a:schemeClr val="tx2"/>
                </a:solidFill>
              </a:rPr>
              <a:t>nd</a:t>
            </a:r>
            <a:r>
              <a:rPr lang="fr-FR" sz="1900" dirty="0">
                <a:solidFill>
                  <a:schemeClr val="tx2"/>
                </a:solidFill>
              </a:rPr>
              <a:t> semestre 2015) et éventuellement révision des rémunérations minimales (bas de grille ?)</a:t>
            </a:r>
          </a:p>
          <a:p>
            <a:pPr>
              <a:buFont typeface="Calibri" panose="020F0502020204030204" pitchFamily="34" charset="0"/>
              <a:buChar char="—"/>
            </a:pPr>
            <a:endParaRPr lang="fr-FR" sz="1900" dirty="0" smtClean="0">
              <a:solidFill>
                <a:schemeClr val="tx2"/>
              </a:solidFill>
            </a:endParaRPr>
          </a:p>
          <a:p>
            <a:pPr marL="0" indent="0">
              <a:buNone/>
            </a:pPr>
            <a:endParaRPr lang="fr-FR" sz="1900" dirty="0">
              <a:solidFill>
                <a:schemeClr val="tx2"/>
              </a:solidFill>
            </a:endParaRPr>
          </a:p>
          <a:p>
            <a:pPr marL="114300" indent="0">
              <a:buNone/>
            </a:pPr>
            <a:r>
              <a:rPr lang="fr-FR" sz="1900" b="1" dirty="0" smtClean="0">
                <a:solidFill>
                  <a:schemeClr val="tx2"/>
                </a:solidFill>
              </a:rPr>
              <a:t>Outils mis en œuvre des accords</a:t>
            </a:r>
          </a:p>
          <a:p>
            <a:pPr marL="342900" lvl="1" indent="-342900">
              <a:buClr>
                <a:schemeClr val="tx2"/>
              </a:buClr>
              <a:buFont typeface="Arial" panose="020B0604020202020204" pitchFamily="34" charset="0"/>
              <a:buChar char="•"/>
              <a:tabLst>
                <a:tab pos="1343025" algn="l"/>
              </a:tabLst>
            </a:pPr>
            <a:r>
              <a:rPr lang="fr-FR" sz="1900" dirty="0">
                <a:solidFill>
                  <a:schemeClr val="tx2"/>
                </a:solidFill>
              </a:rPr>
              <a:t>Évolution des outils pratiques (site administration du personnel etc.)</a:t>
            </a:r>
          </a:p>
          <a:p>
            <a:pPr marL="342900" lvl="1" indent="-342900">
              <a:buClr>
                <a:schemeClr val="tx2"/>
              </a:buClr>
              <a:buFont typeface="Arial" panose="020B0604020202020204" pitchFamily="34" charset="0"/>
              <a:buChar char="•"/>
              <a:tabLst>
                <a:tab pos="1343025" algn="l"/>
              </a:tabLst>
            </a:pPr>
            <a:r>
              <a:rPr lang="fr-FR" sz="1900" dirty="0" smtClean="0">
                <a:solidFill>
                  <a:schemeClr val="tx2"/>
                </a:solidFill>
              </a:rPr>
              <a:t>Création </a:t>
            </a:r>
            <a:r>
              <a:rPr lang="fr-FR" sz="1900" dirty="0">
                <a:solidFill>
                  <a:schemeClr val="tx2"/>
                </a:solidFill>
              </a:rPr>
              <a:t>de la Base de Données Economiques et Sociales (BDES) (uniquement pour les établissements dotés de comité d’entreprise</a:t>
            </a:r>
            <a:r>
              <a:rPr lang="fr-FR" sz="1900" dirty="0" smtClean="0">
                <a:solidFill>
                  <a:schemeClr val="tx2"/>
                </a:solidFill>
              </a:rPr>
              <a:t>)</a:t>
            </a:r>
            <a:endParaRPr lang="fr-FR" sz="1900" dirty="0">
              <a:solidFill>
                <a:schemeClr val="tx2"/>
              </a:solidFill>
            </a:endParaRPr>
          </a:p>
        </p:txBody>
      </p:sp>
      <p:sp>
        <p:nvSpPr>
          <p:cNvPr id="4" name="Espace réservé du numéro de diapositive 3"/>
          <p:cNvSpPr>
            <a:spLocks noGrp="1"/>
          </p:cNvSpPr>
          <p:nvPr>
            <p:ph type="sldNum" sz="quarter" idx="12"/>
          </p:nvPr>
        </p:nvSpPr>
        <p:spPr/>
        <p:txBody>
          <a:bodyPr/>
          <a:lstStyle/>
          <a:p>
            <a:fld id="{F64D2EAC-659B-40C6-AD4C-CFE03DE714EB}" type="slidenum">
              <a:rPr lang="fr-FR" smtClean="0"/>
              <a:pPr/>
              <a:t>4</a:t>
            </a:fld>
            <a:endParaRPr lang="fr-FR"/>
          </a:p>
        </p:txBody>
      </p:sp>
      <p:grpSp>
        <p:nvGrpSpPr>
          <p:cNvPr id="5" name="Group 12"/>
          <p:cNvGrpSpPr>
            <a:grpSpLocks/>
          </p:cNvGrpSpPr>
          <p:nvPr/>
        </p:nvGrpSpPr>
        <p:grpSpPr bwMode="auto">
          <a:xfrm>
            <a:off x="0" y="-27384"/>
            <a:ext cx="9144000" cy="404663"/>
            <a:chOff x="0" y="0"/>
            <a:chExt cx="11904" cy="1417"/>
          </a:xfrm>
        </p:grpSpPr>
        <p:sp>
          <p:nvSpPr>
            <p:cNvPr id="6"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7"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8"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9"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Tree>
    <p:extLst>
      <p:ext uri="{BB962C8B-B14F-4D97-AF65-F5344CB8AC3E}">
        <p14:creationId xmlns:p14="http://schemas.microsoft.com/office/powerpoint/2010/main" val="189179529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Espace réservé du contenu 2"/>
          <p:cNvSpPr>
            <a:spLocks noGrp="1"/>
          </p:cNvSpPr>
          <p:nvPr>
            <p:ph type="body" sz="quarter" idx="11"/>
          </p:nvPr>
        </p:nvSpPr>
        <p:spPr>
          <a:xfrm>
            <a:off x="467544" y="1268760"/>
            <a:ext cx="8388424" cy="4259808"/>
          </a:xfrm>
        </p:spPr>
        <p:txBody>
          <a:bodyPr>
            <a:noAutofit/>
          </a:bodyPr>
          <a:lstStyle/>
          <a:p>
            <a:pPr lvl="0">
              <a:buClr>
                <a:schemeClr val="tx2"/>
              </a:buClr>
              <a:buSzPct val="85000"/>
              <a:buFont typeface="+mj-lt"/>
              <a:buAutoNum type="arabicPeriod"/>
              <a:defRPr/>
            </a:pPr>
            <a:r>
              <a:rPr lang="fr-FR" altLang="fr-FR" sz="1700" dirty="0">
                <a:solidFill>
                  <a:schemeClr val="tx2"/>
                </a:solidFill>
              </a:rPr>
              <a:t>les salariés et apprentis bénéficiaires d'un </a:t>
            </a:r>
            <a:r>
              <a:rPr lang="fr-FR" altLang="fr-FR" sz="1700" b="1" dirty="0">
                <a:solidFill>
                  <a:schemeClr val="tx2"/>
                </a:solidFill>
              </a:rPr>
              <a:t>contrat à durée déterminée</a:t>
            </a:r>
            <a:r>
              <a:rPr lang="fr-FR" altLang="fr-FR" sz="1700" dirty="0">
                <a:solidFill>
                  <a:schemeClr val="tx2"/>
                </a:solidFill>
              </a:rPr>
              <a:t> </a:t>
            </a:r>
            <a:br>
              <a:rPr lang="fr-FR" altLang="fr-FR" sz="1700" dirty="0">
                <a:solidFill>
                  <a:schemeClr val="tx2"/>
                </a:solidFill>
              </a:rPr>
            </a:br>
            <a:r>
              <a:rPr lang="fr-FR" altLang="fr-FR" sz="1700" dirty="0" smtClean="0">
                <a:solidFill>
                  <a:schemeClr val="tx2"/>
                </a:solidFill>
              </a:rPr>
              <a:t>ou </a:t>
            </a:r>
            <a:r>
              <a:rPr lang="fr-FR" altLang="fr-FR" sz="1700" dirty="0">
                <a:solidFill>
                  <a:schemeClr val="tx2"/>
                </a:solidFill>
              </a:rPr>
              <a:t>d'un contrat de mission d'une durée </a:t>
            </a:r>
            <a:r>
              <a:rPr lang="fr-FR" altLang="fr-FR" sz="1700" b="1" dirty="0">
                <a:solidFill>
                  <a:schemeClr val="tx2"/>
                </a:solidFill>
              </a:rPr>
              <a:t>au moins égale à douze </a:t>
            </a:r>
            <a:r>
              <a:rPr lang="fr-FR" altLang="fr-FR" sz="1700" dirty="0">
                <a:solidFill>
                  <a:schemeClr val="tx2"/>
                </a:solidFill>
              </a:rPr>
              <a:t>mois </a:t>
            </a:r>
            <a:r>
              <a:rPr lang="fr-FR" altLang="fr-FR" sz="1700" dirty="0" smtClean="0">
                <a:solidFill>
                  <a:schemeClr val="tx2"/>
                </a:solidFill>
              </a:rPr>
              <a:t/>
            </a:r>
            <a:br>
              <a:rPr lang="fr-FR" altLang="fr-FR" sz="1700" dirty="0" smtClean="0">
                <a:solidFill>
                  <a:schemeClr val="tx2"/>
                </a:solidFill>
              </a:rPr>
            </a:br>
            <a:r>
              <a:rPr lang="fr-FR" altLang="fr-FR" sz="1700" dirty="0" smtClean="0">
                <a:solidFill>
                  <a:schemeClr val="tx2"/>
                </a:solidFill>
              </a:rPr>
              <a:t>à </a:t>
            </a:r>
            <a:r>
              <a:rPr lang="fr-FR" altLang="fr-FR" sz="1700" dirty="0">
                <a:solidFill>
                  <a:schemeClr val="tx2"/>
                </a:solidFill>
              </a:rPr>
              <a:t>condition de justifier par écrit en produisant tous documents </a:t>
            </a:r>
            <a:r>
              <a:rPr lang="fr-FR" altLang="fr-FR" sz="1700" dirty="0" smtClean="0">
                <a:solidFill>
                  <a:schemeClr val="tx2"/>
                </a:solidFill>
              </a:rPr>
              <a:t/>
            </a:r>
            <a:br>
              <a:rPr lang="fr-FR" altLang="fr-FR" sz="1700" dirty="0" smtClean="0">
                <a:solidFill>
                  <a:schemeClr val="tx2"/>
                </a:solidFill>
              </a:rPr>
            </a:br>
            <a:r>
              <a:rPr lang="fr-FR" altLang="fr-FR" sz="1700" dirty="0" smtClean="0">
                <a:solidFill>
                  <a:schemeClr val="tx2"/>
                </a:solidFill>
              </a:rPr>
              <a:t>d'une </a:t>
            </a:r>
            <a:r>
              <a:rPr lang="fr-FR" altLang="fr-FR" sz="1700" dirty="0">
                <a:solidFill>
                  <a:schemeClr val="tx2"/>
                </a:solidFill>
              </a:rPr>
              <a:t>couverture individuelle souscrite par ailleurs pour le même </a:t>
            </a:r>
            <a:r>
              <a:rPr lang="fr-FR" altLang="fr-FR" sz="1700" b="1" dirty="0">
                <a:solidFill>
                  <a:schemeClr val="tx2"/>
                </a:solidFill>
              </a:rPr>
              <a:t>type de garanties </a:t>
            </a:r>
            <a:r>
              <a:rPr lang="fr-FR" altLang="fr-FR" sz="1700" dirty="0">
                <a:solidFill>
                  <a:schemeClr val="tx2"/>
                </a:solidFill>
              </a:rPr>
              <a:t>; </a:t>
            </a:r>
          </a:p>
          <a:p>
            <a:pPr lvl="0">
              <a:buClr>
                <a:schemeClr val="tx2"/>
              </a:buClr>
              <a:buSzPct val="85000"/>
              <a:buFontTx/>
              <a:buAutoNum type="arabicPeriod"/>
              <a:defRPr/>
            </a:pPr>
            <a:r>
              <a:rPr lang="fr-FR" altLang="fr-FR" sz="1700" dirty="0">
                <a:solidFill>
                  <a:schemeClr val="tx2"/>
                </a:solidFill>
              </a:rPr>
              <a:t>les salariés et apprentis bénéficiaires </a:t>
            </a:r>
            <a:r>
              <a:rPr lang="fr-FR" altLang="fr-FR" sz="1700" b="1" dirty="0">
                <a:solidFill>
                  <a:schemeClr val="tx2"/>
                </a:solidFill>
              </a:rPr>
              <a:t>d'un contrat à durée déterminée</a:t>
            </a:r>
            <a:r>
              <a:rPr lang="fr-FR" altLang="fr-FR" sz="1700" dirty="0">
                <a:solidFill>
                  <a:schemeClr val="tx2"/>
                </a:solidFill>
              </a:rPr>
              <a:t> ou d'un contrat de mission d'une durée </a:t>
            </a:r>
            <a:r>
              <a:rPr lang="fr-FR" altLang="fr-FR" sz="1700" b="1" dirty="0">
                <a:solidFill>
                  <a:schemeClr val="tx2"/>
                </a:solidFill>
              </a:rPr>
              <a:t>inférieure à douze mois</a:t>
            </a:r>
            <a:r>
              <a:rPr lang="fr-FR" altLang="fr-FR" sz="1700" dirty="0">
                <a:solidFill>
                  <a:schemeClr val="tx2"/>
                </a:solidFill>
              </a:rPr>
              <a:t>, même s'ils ne bénéficient pas d'une couverture individuelle souscrite par ailleurs ; </a:t>
            </a:r>
          </a:p>
          <a:p>
            <a:pPr lvl="0">
              <a:buClr>
                <a:schemeClr val="tx2"/>
              </a:buClr>
              <a:buSzPct val="85000"/>
              <a:buFontTx/>
              <a:buAutoNum type="arabicPeriod"/>
              <a:defRPr/>
            </a:pPr>
            <a:r>
              <a:rPr lang="fr-FR" altLang="fr-FR" sz="1700" b="1" dirty="0">
                <a:solidFill>
                  <a:schemeClr val="tx2"/>
                </a:solidFill>
              </a:rPr>
              <a:t>les salariés à temps partiel et apprentis </a:t>
            </a:r>
            <a:r>
              <a:rPr lang="fr-FR" altLang="fr-FR" sz="1700" dirty="0">
                <a:solidFill>
                  <a:schemeClr val="tx2"/>
                </a:solidFill>
              </a:rPr>
              <a:t>dont l'adhésion au système de garanties les conduirait à s'acquitter </a:t>
            </a:r>
            <a:r>
              <a:rPr lang="fr-FR" altLang="fr-FR" sz="1700" b="1" dirty="0">
                <a:solidFill>
                  <a:schemeClr val="tx2"/>
                </a:solidFill>
              </a:rPr>
              <a:t>d'une cotisation au moins égale à 10 % de leur rémunération brute </a:t>
            </a:r>
            <a:r>
              <a:rPr lang="fr-FR" altLang="fr-FR" sz="1700" dirty="0">
                <a:solidFill>
                  <a:schemeClr val="tx2"/>
                </a:solidFill>
              </a:rPr>
              <a:t>; </a:t>
            </a:r>
          </a:p>
          <a:p>
            <a:pPr lvl="0">
              <a:buClr>
                <a:schemeClr val="tx2"/>
              </a:buClr>
              <a:buSzPct val="85000"/>
              <a:buFontTx/>
              <a:buAutoNum type="arabicPeriod"/>
              <a:defRPr/>
            </a:pPr>
            <a:r>
              <a:rPr lang="fr-FR" altLang="fr-FR" sz="1700" dirty="0">
                <a:solidFill>
                  <a:schemeClr val="tx2"/>
                </a:solidFill>
              </a:rPr>
              <a:t>les salariés bénéficiaires de </a:t>
            </a:r>
            <a:r>
              <a:rPr lang="fr-FR" altLang="fr-FR" sz="1700" b="1" dirty="0">
                <a:solidFill>
                  <a:schemeClr val="tx2"/>
                </a:solidFill>
              </a:rPr>
              <a:t>la CMU ou </a:t>
            </a:r>
            <a:r>
              <a:rPr lang="fr-FR" altLang="fr-FR" sz="1700" dirty="0">
                <a:solidFill>
                  <a:schemeClr val="tx2"/>
                </a:solidFill>
              </a:rPr>
              <a:t>de </a:t>
            </a:r>
            <a:r>
              <a:rPr lang="fr-FR" altLang="fr-FR" sz="1700" b="1" dirty="0">
                <a:solidFill>
                  <a:schemeClr val="tx2"/>
                </a:solidFill>
              </a:rPr>
              <a:t>l’aide à l'acquisition d'une complémentaire santé.  </a:t>
            </a:r>
            <a:r>
              <a:rPr lang="fr-FR" altLang="fr-FR" sz="1700" dirty="0">
                <a:solidFill>
                  <a:schemeClr val="tx2"/>
                </a:solidFill>
              </a:rPr>
              <a:t>A justifier par des documents</a:t>
            </a:r>
            <a:r>
              <a:rPr lang="fr-FR" altLang="fr-FR" sz="1700" b="1" dirty="0">
                <a:solidFill>
                  <a:schemeClr val="tx2"/>
                </a:solidFill>
              </a:rPr>
              <a:t> </a:t>
            </a:r>
            <a:r>
              <a:rPr lang="fr-FR" altLang="fr-FR" sz="1700" dirty="0">
                <a:solidFill>
                  <a:schemeClr val="tx2"/>
                </a:solidFill>
              </a:rPr>
              <a:t>La dispense ne peut alors jouer que jusqu'à la date à laquelle les salariés cessent de bénéficier de cette couverture ou de cette aide ;</a:t>
            </a:r>
          </a:p>
          <a:p>
            <a:pPr lvl="0">
              <a:buClr>
                <a:schemeClr val="tx2"/>
              </a:buClr>
              <a:buSzPct val="85000"/>
              <a:buFontTx/>
              <a:buAutoNum type="arabicPeriod"/>
              <a:defRPr/>
            </a:pPr>
            <a:r>
              <a:rPr lang="fr-FR" altLang="fr-FR" sz="1700" dirty="0">
                <a:solidFill>
                  <a:schemeClr val="tx2"/>
                </a:solidFill>
              </a:rPr>
              <a:t>les salariés couverts par </a:t>
            </a:r>
            <a:r>
              <a:rPr lang="fr-FR" altLang="fr-FR" sz="1700" b="1" dirty="0">
                <a:solidFill>
                  <a:schemeClr val="tx2"/>
                </a:solidFill>
              </a:rPr>
              <a:t>une assurance individuelle de frais de santé </a:t>
            </a:r>
            <a:r>
              <a:rPr lang="fr-FR" altLang="fr-FR" sz="1700" dirty="0">
                <a:solidFill>
                  <a:schemeClr val="tx2"/>
                </a:solidFill>
              </a:rPr>
              <a:t>au moment de la mise en place des garanties ou de l'embauche si elle est postérieure. A justifier par des </a:t>
            </a:r>
            <a:r>
              <a:rPr lang="fr-FR" altLang="fr-FR" sz="1700" dirty="0" smtClean="0">
                <a:solidFill>
                  <a:schemeClr val="tx2"/>
                </a:solidFill>
              </a:rPr>
              <a:t>documents. La </a:t>
            </a:r>
            <a:r>
              <a:rPr lang="fr-FR" altLang="fr-FR" sz="1700" dirty="0">
                <a:solidFill>
                  <a:schemeClr val="tx2"/>
                </a:solidFill>
              </a:rPr>
              <a:t>dispense ne peut alors jouer que jusqu'à échéance du contrat individuel </a:t>
            </a:r>
          </a:p>
          <a:p>
            <a:pPr lvl="0">
              <a:buClr>
                <a:schemeClr val="tx2"/>
              </a:buClr>
              <a:buSzPct val="85000"/>
              <a:buFontTx/>
              <a:buAutoNum type="arabicPeriod"/>
              <a:defRPr/>
            </a:pPr>
            <a:r>
              <a:rPr lang="fr-FR" altLang="fr-FR" sz="1700" dirty="0">
                <a:solidFill>
                  <a:schemeClr val="tx2"/>
                </a:solidFill>
              </a:rPr>
              <a:t>les salariés qui bénéficient par ailleurs, y compris en tant </a:t>
            </a:r>
            <a:r>
              <a:rPr lang="fr-FR" altLang="fr-FR" sz="1700" b="1" dirty="0">
                <a:solidFill>
                  <a:schemeClr val="tx2"/>
                </a:solidFill>
              </a:rPr>
              <a:t>qu'ayants droit</a:t>
            </a:r>
            <a:r>
              <a:rPr lang="fr-FR" altLang="fr-FR" sz="1700" dirty="0">
                <a:solidFill>
                  <a:schemeClr val="tx2"/>
                </a:solidFill>
              </a:rPr>
              <a:t>, d'une couverture collective à titre </a:t>
            </a:r>
            <a:r>
              <a:rPr lang="fr-FR" altLang="fr-FR" sz="1700" b="1" dirty="0">
                <a:solidFill>
                  <a:schemeClr val="tx2"/>
                </a:solidFill>
              </a:rPr>
              <a:t>OBLIGATOIRE. </a:t>
            </a:r>
            <a:r>
              <a:rPr lang="fr-FR" altLang="fr-FR" sz="1700" dirty="0">
                <a:solidFill>
                  <a:schemeClr val="tx2"/>
                </a:solidFill>
              </a:rPr>
              <a:t>A justifier par des documents</a:t>
            </a:r>
            <a:r>
              <a:rPr lang="fr-FR" altLang="fr-FR" sz="1700" b="1" dirty="0">
                <a:solidFill>
                  <a:schemeClr val="tx2"/>
                </a:solidFill>
              </a:rPr>
              <a:t> </a:t>
            </a:r>
          </a:p>
          <a:p>
            <a:pPr marL="0" lvl="0" indent="0">
              <a:buClr>
                <a:srgbClr val="D16349"/>
              </a:buClr>
              <a:buSzPct val="85000"/>
              <a:buNone/>
              <a:defRPr/>
            </a:pPr>
            <a:endParaRPr lang="fr-FR" altLang="fr-FR" sz="1600" dirty="0">
              <a:solidFill>
                <a:prstClr val="black"/>
              </a:solidFill>
              <a:latin typeface="Georgia"/>
            </a:endParaRPr>
          </a:p>
          <a:p>
            <a:pPr marL="0" indent="0">
              <a:buNone/>
              <a:defRPr/>
            </a:pPr>
            <a:endParaRPr lang="fr-FR" altLang="fr-FR" sz="1600" dirty="0">
              <a:solidFill>
                <a:schemeClr val="tx2"/>
              </a:solidFill>
            </a:endParaRPr>
          </a:p>
        </p:txBody>
      </p:sp>
      <p:sp>
        <p:nvSpPr>
          <p:cNvPr id="83970" name="Titre 1"/>
          <p:cNvSpPr>
            <a:spLocks noGrp="1"/>
          </p:cNvSpPr>
          <p:nvPr>
            <p:ph type="title"/>
          </p:nvPr>
        </p:nvSpPr>
        <p:spPr/>
        <p:txBody>
          <a:bodyPr vert="horz" lIns="91440" tIns="45720" rIns="91440" bIns="45720" rtlCol="0" anchor="ctr">
            <a:normAutofit/>
          </a:bodyPr>
          <a:lstStyle/>
          <a:p>
            <a:pPr algn="l"/>
            <a:r>
              <a:rPr lang="fr-FR" altLang="fr-FR" sz="3200" b="1" dirty="0" smtClean="0">
                <a:solidFill>
                  <a:schemeClr val="tx2"/>
                </a:solidFill>
              </a:rPr>
              <a:t>3.8 – Dispenses d’adhésion du salarié</a:t>
            </a:r>
            <a:endParaRPr lang="fr-FR" altLang="fr-FR" sz="3200" b="1" dirty="0">
              <a:solidFill>
                <a:schemeClr val="tx2"/>
              </a:solidFill>
            </a:endParaRPr>
          </a:p>
        </p:txBody>
      </p:sp>
      <p:grpSp>
        <p:nvGrpSpPr>
          <p:cNvPr id="4" name="Group 12"/>
          <p:cNvGrpSpPr>
            <a:grpSpLocks/>
          </p:cNvGrpSpPr>
          <p:nvPr/>
        </p:nvGrpSpPr>
        <p:grpSpPr bwMode="auto">
          <a:xfrm>
            <a:off x="0" y="-27384"/>
            <a:ext cx="9144000" cy="404663"/>
            <a:chOff x="0" y="0"/>
            <a:chExt cx="11904" cy="1417"/>
          </a:xfrm>
        </p:grpSpPr>
        <p:sp>
          <p:nvSpPr>
            <p:cNvPr id="5"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6"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7"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8"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pic>
        <p:nvPicPr>
          <p:cNvPr id="9" name="Image 8" descr="C:\Users\Jean-René LE MEUR\AppData\Local\Microsoft\Windows\INetCache\Content.Word\LogoEEPsante╠üCMJ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4730" y="704498"/>
            <a:ext cx="1272540" cy="1272540"/>
          </a:xfrm>
          <a:prstGeom prst="rect">
            <a:avLst/>
          </a:prstGeom>
          <a:noFill/>
          <a:ln>
            <a:noFill/>
          </a:ln>
        </p:spPr>
      </p:pic>
    </p:spTree>
    <p:extLst>
      <p:ext uri="{BB962C8B-B14F-4D97-AF65-F5344CB8AC3E}">
        <p14:creationId xmlns:p14="http://schemas.microsoft.com/office/powerpoint/2010/main" val="179866993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Espace réservé du contenu 2"/>
          <p:cNvSpPr>
            <a:spLocks noGrp="1"/>
          </p:cNvSpPr>
          <p:nvPr>
            <p:ph type="body" sz="quarter" idx="11"/>
          </p:nvPr>
        </p:nvSpPr>
        <p:spPr>
          <a:xfrm>
            <a:off x="467544" y="1268760"/>
            <a:ext cx="8388424" cy="4259808"/>
          </a:xfrm>
        </p:spPr>
        <p:txBody>
          <a:bodyPr>
            <a:noAutofit/>
          </a:bodyPr>
          <a:lstStyle/>
          <a:p>
            <a:pPr marL="0" lvl="0" indent="0">
              <a:buClr>
                <a:srgbClr val="D16349"/>
              </a:buClr>
              <a:buSzPct val="85000"/>
              <a:buNone/>
              <a:defRPr/>
            </a:pPr>
            <a:endParaRPr lang="fr-FR" altLang="fr-FR" sz="1600" dirty="0">
              <a:solidFill>
                <a:prstClr val="black"/>
              </a:solidFill>
              <a:latin typeface="Georgia"/>
            </a:endParaRPr>
          </a:p>
          <a:p>
            <a:pPr marL="0" indent="0">
              <a:buNone/>
              <a:defRPr/>
            </a:pPr>
            <a:endParaRPr lang="fr-FR" altLang="fr-FR" sz="1600" dirty="0">
              <a:solidFill>
                <a:schemeClr val="tx2"/>
              </a:solidFill>
            </a:endParaRPr>
          </a:p>
        </p:txBody>
      </p:sp>
      <p:sp>
        <p:nvSpPr>
          <p:cNvPr id="83970" name="Titre 1"/>
          <p:cNvSpPr>
            <a:spLocks noGrp="1"/>
          </p:cNvSpPr>
          <p:nvPr>
            <p:ph type="title"/>
          </p:nvPr>
        </p:nvSpPr>
        <p:spPr>
          <a:xfrm>
            <a:off x="457200" y="274638"/>
            <a:ext cx="8229600" cy="706090"/>
          </a:xfrm>
        </p:spPr>
        <p:txBody>
          <a:bodyPr vert="horz" lIns="91440" tIns="45720" rIns="91440" bIns="45720" rtlCol="0" anchor="ctr">
            <a:normAutofit/>
          </a:bodyPr>
          <a:lstStyle/>
          <a:p>
            <a:pPr algn="l"/>
            <a:r>
              <a:rPr lang="fr-FR" altLang="fr-FR" sz="3200" b="1" dirty="0" smtClean="0">
                <a:solidFill>
                  <a:schemeClr val="tx2"/>
                </a:solidFill>
              </a:rPr>
              <a:t>3.9 – Dispenses d’adhésion</a:t>
            </a:r>
            <a:endParaRPr lang="fr-FR" altLang="fr-FR" sz="3200" b="1" dirty="0">
              <a:solidFill>
                <a:schemeClr val="tx2"/>
              </a:solidFill>
            </a:endParaRPr>
          </a:p>
        </p:txBody>
      </p:sp>
      <p:grpSp>
        <p:nvGrpSpPr>
          <p:cNvPr id="4" name="Group 12"/>
          <p:cNvGrpSpPr>
            <a:grpSpLocks/>
          </p:cNvGrpSpPr>
          <p:nvPr/>
        </p:nvGrpSpPr>
        <p:grpSpPr bwMode="auto">
          <a:xfrm>
            <a:off x="0" y="-27384"/>
            <a:ext cx="9144000" cy="404663"/>
            <a:chOff x="0" y="0"/>
            <a:chExt cx="11904" cy="1417"/>
          </a:xfrm>
        </p:grpSpPr>
        <p:sp>
          <p:nvSpPr>
            <p:cNvPr id="5"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6"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7"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8"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graphicFrame>
        <p:nvGraphicFramePr>
          <p:cNvPr id="3" name="Tableau 2"/>
          <p:cNvGraphicFramePr>
            <a:graphicFrameLocks noGrp="1"/>
          </p:cNvGraphicFramePr>
          <p:nvPr>
            <p:extLst>
              <p:ext uri="{D42A27DB-BD31-4B8C-83A1-F6EECF244321}">
                <p14:modId xmlns:p14="http://schemas.microsoft.com/office/powerpoint/2010/main" val="1560849719"/>
              </p:ext>
            </p:extLst>
          </p:nvPr>
        </p:nvGraphicFramePr>
        <p:xfrm>
          <a:off x="467544" y="836712"/>
          <a:ext cx="8424936" cy="6006519"/>
        </p:xfrm>
        <a:graphic>
          <a:graphicData uri="http://schemas.openxmlformats.org/drawingml/2006/table">
            <a:tbl>
              <a:tblPr/>
              <a:tblGrid>
                <a:gridCol w="1378877"/>
                <a:gridCol w="1378877"/>
                <a:gridCol w="772172"/>
                <a:gridCol w="1378877"/>
                <a:gridCol w="1392664"/>
                <a:gridCol w="730805"/>
                <a:gridCol w="1392664"/>
              </a:tblGrid>
              <a:tr h="446671">
                <a:tc>
                  <a:txBody>
                    <a:bodyPr/>
                    <a:lstStyle/>
                    <a:p>
                      <a:pPr algn="ctr" rtl="0" fontAlgn="ctr"/>
                      <a:r>
                        <a:rPr lang="fr-FR" sz="900" b="1" i="0" u="none" strike="noStrike" dirty="0">
                          <a:solidFill>
                            <a:schemeClr val="bg1"/>
                          </a:solidFill>
                          <a:effectLst/>
                          <a:latin typeface="Calibri"/>
                        </a:rPr>
                        <a:t>DUREE EVENTUELLE DE LA DISPENSE</a:t>
                      </a:r>
                    </a:p>
                  </a:txBody>
                  <a:tcPr marL="3740" marR="3740" marT="37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rtl="0" fontAlgn="ctr"/>
                      <a:r>
                        <a:rPr lang="fr-FR" sz="900" b="1" i="0" u="none" strike="noStrike" dirty="0">
                          <a:solidFill>
                            <a:schemeClr val="bg1"/>
                          </a:solidFill>
                          <a:effectLst/>
                          <a:latin typeface="Calibri"/>
                        </a:rPr>
                        <a:t>PRECISIONS PERSONNEL</a:t>
                      </a:r>
                    </a:p>
                  </a:txBody>
                  <a:tcPr marL="3740" marR="3740" marT="37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rtl="0" fontAlgn="ctr"/>
                      <a:r>
                        <a:rPr lang="fr-FR" sz="900" b="1" i="0" u="none" strike="noStrike">
                          <a:solidFill>
                            <a:schemeClr val="bg1"/>
                          </a:solidFill>
                          <a:effectLst/>
                          <a:latin typeface="Calibri"/>
                        </a:rPr>
                        <a:t>TYPE DE CONTRAT</a:t>
                      </a:r>
                    </a:p>
                  </a:txBody>
                  <a:tcPr marL="3740" marR="3740" marT="37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rtl="0" fontAlgn="ctr"/>
                      <a:r>
                        <a:rPr lang="fr-FR" sz="900" b="1" i="0" u="none" strike="noStrike" dirty="0">
                          <a:solidFill>
                            <a:schemeClr val="bg1"/>
                          </a:solidFill>
                          <a:effectLst/>
                          <a:latin typeface="Calibri"/>
                        </a:rPr>
                        <a:t>CONDITION D'EXEMPTION ou CARACTERISITIQUES</a:t>
                      </a:r>
                    </a:p>
                  </a:txBody>
                  <a:tcPr marL="3740" marR="3740" marT="37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rtl="0" fontAlgn="ctr"/>
                      <a:r>
                        <a:rPr lang="fr-FR" sz="900" b="1" i="0" u="none" strike="noStrike" dirty="0">
                          <a:solidFill>
                            <a:schemeClr val="bg1"/>
                          </a:solidFill>
                          <a:effectLst/>
                          <a:latin typeface="Calibri"/>
                        </a:rPr>
                        <a:t>JUSTIFICATIFS </a:t>
                      </a:r>
                    </a:p>
                  </a:txBody>
                  <a:tcPr marL="3740" marR="3740" marT="37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rtl="0" fontAlgn="ctr"/>
                      <a:r>
                        <a:rPr lang="fr-FR" sz="900" b="1" i="0" u="none" strike="noStrike" dirty="0">
                          <a:solidFill>
                            <a:schemeClr val="bg1"/>
                          </a:solidFill>
                          <a:effectLst/>
                          <a:latin typeface="Calibri"/>
                        </a:rPr>
                        <a:t>POUR LE MEME TYPE DE GARANTIE</a:t>
                      </a:r>
                    </a:p>
                  </a:txBody>
                  <a:tcPr marL="3740" marR="3740" marT="37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rtl="0" fontAlgn="ctr"/>
                      <a:r>
                        <a:rPr lang="fr-FR" sz="900" b="1" i="0" u="none" strike="noStrike" dirty="0">
                          <a:solidFill>
                            <a:schemeClr val="bg1"/>
                          </a:solidFill>
                          <a:effectLst/>
                          <a:latin typeface="Calibri"/>
                        </a:rPr>
                        <a:t>DATE DE FIN DE DISPENSE</a:t>
                      </a:r>
                    </a:p>
                  </a:txBody>
                  <a:tcPr marL="3740" marR="3740" marT="37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1149374">
                <a:tc rowSpan="2">
                  <a:txBody>
                    <a:bodyPr/>
                    <a:lstStyle/>
                    <a:p>
                      <a:pPr algn="ctr" rtl="0" fontAlgn="ctr"/>
                      <a:r>
                        <a:rPr lang="fr-FR" sz="900" b="1" i="0" u="none" strike="noStrike" dirty="0">
                          <a:solidFill>
                            <a:schemeClr val="bg1"/>
                          </a:solidFill>
                          <a:effectLst/>
                          <a:latin typeface="Calibri"/>
                        </a:rPr>
                        <a:t>TEMPORAIRE</a:t>
                      </a:r>
                    </a:p>
                  </a:txBody>
                  <a:tcPr marL="3740" marR="3740" marT="37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rowSpan="2">
                  <a:txBody>
                    <a:bodyPr/>
                    <a:lstStyle/>
                    <a:p>
                      <a:pPr algn="ctr" rtl="0" fontAlgn="ctr"/>
                      <a:r>
                        <a:rPr lang="fr-FR" sz="900" b="1" i="0" u="none" strike="noStrike" dirty="0">
                          <a:solidFill>
                            <a:srgbClr val="000000"/>
                          </a:solidFill>
                          <a:effectLst/>
                          <a:latin typeface="Calibri"/>
                        </a:rPr>
                        <a:t> </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fr-FR" sz="900" b="1" i="0" u="none" strike="noStrike" dirty="0">
                          <a:solidFill>
                            <a:srgbClr val="000000"/>
                          </a:solidFill>
                          <a:effectLst/>
                          <a:latin typeface="Calibri"/>
                        </a:rPr>
                        <a:t>TOUT TYPE DE CONTRAT</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fr-FR" sz="900" b="1" i="0" u="none" strike="noStrike" dirty="0">
                          <a:solidFill>
                            <a:srgbClr val="000000"/>
                          </a:solidFill>
                          <a:effectLst/>
                          <a:latin typeface="Calibri"/>
                        </a:rPr>
                        <a:t>LES SALARIES COUVERTS PAR UNE ASSURANCE INDIVIDUELLE DE FRAIS DE SANTE AU MOMENT DE LA MISE EN PLACE DES GARANTIES OU DE L'EMBAUCHE SI ELLE EST POSTERIEURE. </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1" i="0" u="none" strike="noStrike">
                          <a:solidFill>
                            <a:srgbClr val="FF0000"/>
                          </a:solidFill>
                          <a:effectLst/>
                          <a:latin typeface="Calibri"/>
                        </a:rPr>
                        <a:t>Adhésion à autre régime</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rtl="0" fontAlgn="ctr"/>
                      <a:r>
                        <a:rPr lang="fr-FR" sz="900" b="1" i="0" u="none" strike="noStrike" dirty="0">
                          <a:solidFill>
                            <a:srgbClr val="000000"/>
                          </a:solidFill>
                          <a:effectLst/>
                          <a:latin typeface="Calibri"/>
                        </a:rPr>
                        <a:t> </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1" i="0" u="none" strike="noStrike" dirty="0">
                          <a:solidFill>
                            <a:srgbClr val="000000"/>
                          </a:solidFill>
                          <a:effectLst/>
                          <a:latin typeface="Calibri"/>
                        </a:rPr>
                        <a:t>JUSQU'A L ECHEANCE DU CONTRAT </a:t>
                      </a:r>
                      <a:r>
                        <a:rPr lang="fr-FR" sz="900" b="1" i="0" u="none" strike="noStrike" dirty="0" smtClean="0">
                          <a:solidFill>
                            <a:srgbClr val="000000"/>
                          </a:solidFill>
                          <a:effectLst/>
                          <a:latin typeface="Calibri"/>
                        </a:rPr>
                        <a:t>INDIVIDUEL</a:t>
                      </a:r>
                    </a:p>
                    <a:p>
                      <a:pPr marL="0" marR="0" indent="0" algn="ctr" defTabSz="914400" rtl="0" eaLnBrk="1" fontAlgn="ctr" latinLnBrk="0" hangingPunct="1">
                        <a:lnSpc>
                          <a:spcPct val="100000"/>
                        </a:lnSpc>
                        <a:spcBef>
                          <a:spcPts val="0"/>
                        </a:spcBef>
                        <a:spcAft>
                          <a:spcPts val="0"/>
                        </a:spcAft>
                        <a:buClrTx/>
                        <a:buSzTx/>
                        <a:buFontTx/>
                        <a:buNone/>
                        <a:tabLst/>
                        <a:defRPr/>
                      </a:pPr>
                      <a:endParaRPr lang="fr-FR" sz="900" b="1" i="0" u="none" strike="noStrike" dirty="0" smtClean="0">
                        <a:solidFill>
                          <a:srgbClr val="000000"/>
                        </a:solidFill>
                        <a:effectLst/>
                        <a:latin typeface="+mn-lt"/>
                      </a:endParaRPr>
                    </a:p>
                    <a:p>
                      <a:pPr marL="0" marR="0" indent="0" algn="ctr" defTabSz="914400" rtl="0" eaLnBrk="1" fontAlgn="ctr" latinLnBrk="0" hangingPunct="1">
                        <a:lnSpc>
                          <a:spcPct val="100000"/>
                        </a:lnSpc>
                        <a:spcBef>
                          <a:spcPts val="0"/>
                        </a:spcBef>
                        <a:spcAft>
                          <a:spcPts val="0"/>
                        </a:spcAft>
                        <a:buClrTx/>
                        <a:buSzTx/>
                        <a:buFontTx/>
                        <a:buNone/>
                        <a:tabLst/>
                        <a:defRPr/>
                      </a:pPr>
                      <a:r>
                        <a:rPr lang="fr-FR" sz="900" b="1" i="0" u="none" strike="noStrike" dirty="0" smtClean="0">
                          <a:solidFill>
                            <a:srgbClr val="000000"/>
                          </a:solidFill>
                          <a:effectLst/>
                          <a:latin typeface="+mn-lt"/>
                        </a:rPr>
                        <a:t>Le salarié  peut aussi résilier son actuelle complémentaire  santé pour le 01/01/2016, sans attendre la date anniversaire</a:t>
                      </a:r>
                    </a:p>
                  </a:txBody>
                  <a:tcPr marL="3740" marR="3740" marT="37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48171">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rtl="0" fontAlgn="ctr"/>
                      <a:r>
                        <a:rPr lang="fr-FR" sz="900" b="1" i="0" u="none" strike="noStrike" dirty="0">
                          <a:solidFill>
                            <a:srgbClr val="FF0000"/>
                          </a:solidFill>
                          <a:effectLst/>
                          <a:latin typeface="Calibri"/>
                        </a:rPr>
                        <a:t>JUSTIF  OBLIGATOIRE</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rtl="0" fontAlgn="ctr"/>
                      <a:r>
                        <a:rPr lang="fr-FR" sz="900" b="1" i="0" u="none" strike="noStrike" dirty="0" smtClean="0">
                          <a:solidFill>
                            <a:srgbClr val="FF0000"/>
                          </a:solidFill>
                          <a:effectLst/>
                          <a:latin typeface="Calibri"/>
                        </a:rPr>
                        <a:t>Il bénéficiera ainsi de la contribution de l’employeur</a:t>
                      </a:r>
                      <a:endParaRPr lang="fr-FR" sz="900" b="1" i="0" u="none" strike="noStrike" dirty="0">
                        <a:solidFill>
                          <a:srgbClr val="FF0000"/>
                        </a:solidFill>
                        <a:effectLst/>
                        <a:latin typeface="Calibri"/>
                      </a:endParaRPr>
                    </a:p>
                  </a:txBody>
                  <a:tcPr marL="3740" marR="3740" marT="37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521172">
                <a:tc rowSpan="4">
                  <a:txBody>
                    <a:bodyPr/>
                    <a:lstStyle/>
                    <a:p>
                      <a:pPr algn="ctr" rtl="0" fontAlgn="ctr"/>
                      <a:r>
                        <a:rPr lang="fr-FR" sz="900" b="1" i="0" u="none" strike="noStrike" dirty="0">
                          <a:solidFill>
                            <a:schemeClr val="bg1"/>
                          </a:solidFill>
                          <a:effectLst/>
                          <a:latin typeface="Calibri"/>
                        </a:rPr>
                        <a:t>TEMPORAIRE</a:t>
                      </a:r>
                    </a:p>
                  </a:txBody>
                  <a:tcPr marL="3740" marR="3740" marT="37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rowSpan="4">
                  <a:txBody>
                    <a:bodyPr/>
                    <a:lstStyle/>
                    <a:p>
                      <a:pPr algn="ctr" rtl="0" fontAlgn="ctr"/>
                      <a:r>
                        <a:rPr lang="fr-FR" sz="900" b="1" i="0" u="none" strike="noStrike">
                          <a:solidFill>
                            <a:srgbClr val="000000"/>
                          </a:solidFill>
                          <a:effectLst/>
                          <a:latin typeface="Calibri"/>
                        </a:rPr>
                        <a:t> </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rtl="0" fontAlgn="ctr"/>
                      <a:r>
                        <a:rPr lang="fr-FR" sz="900" b="1" i="0" u="none" strike="noStrike">
                          <a:solidFill>
                            <a:srgbClr val="000000"/>
                          </a:solidFill>
                          <a:effectLst/>
                          <a:latin typeface="Calibri"/>
                        </a:rPr>
                        <a:t>TOUT TYPE DE CONTRAT</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rtl="0" fontAlgn="ctr"/>
                      <a:r>
                        <a:rPr lang="fr-FR" sz="900" b="1" i="0" u="none" strike="noStrike">
                          <a:solidFill>
                            <a:srgbClr val="000000"/>
                          </a:solidFill>
                          <a:effectLst/>
                          <a:latin typeface="Calibri"/>
                        </a:rPr>
                        <a:t>BENEFICIAIRES DE LA CMU OU DE L’AIDE A L'ACQUISITION D'UNE COMPLEMENTAIRE SANTE. </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1" i="0" u="none" strike="noStrike">
                          <a:solidFill>
                            <a:srgbClr val="FF0000"/>
                          </a:solidFill>
                          <a:effectLst/>
                          <a:latin typeface="Calibri"/>
                        </a:rPr>
                        <a:t>Adhésion à CMU ou aide</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4">
                  <a:txBody>
                    <a:bodyPr/>
                    <a:lstStyle/>
                    <a:p>
                      <a:pPr algn="ctr" rtl="0" fontAlgn="ctr"/>
                      <a:r>
                        <a:rPr lang="fr-FR" sz="900" b="1" i="0" u="none" strike="noStrike">
                          <a:solidFill>
                            <a:srgbClr val="000000"/>
                          </a:solidFill>
                          <a:effectLst/>
                          <a:latin typeface="Calibri"/>
                        </a:rPr>
                        <a:t> </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rtl="0" fontAlgn="ctr"/>
                      <a:r>
                        <a:rPr lang="fr-FR" sz="900" b="1" i="0" u="none" strike="noStrike">
                          <a:solidFill>
                            <a:srgbClr val="000000"/>
                          </a:solidFill>
                          <a:effectLst/>
                          <a:latin typeface="Calibri"/>
                        </a:rPr>
                        <a:t>JUSQU'A LA DATE A LAQUELLE LES SALARIES CESSENT DE BENEFICIER DE CETTE COUVERTURE OU DE CETTE AIDE </a:t>
                      </a:r>
                    </a:p>
                  </a:txBody>
                  <a:tcPr marL="3740" marR="3740" marT="37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59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rtl="0" fontAlgn="ctr"/>
                      <a:r>
                        <a:rPr lang="fr-FR" sz="900" b="1" i="0" u="none" strike="noStrike">
                          <a:solidFill>
                            <a:srgbClr val="FF0000"/>
                          </a:solidFill>
                          <a:effectLst/>
                          <a:latin typeface="Calibri"/>
                        </a:rPr>
                        <a:t> </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r>
              <a:tr h="9759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rtl="0" fontAlgn="ctr"/>
                      <a:r>
                        <a:rPr lang="fr-FR" sz="900" b="1" i="0" u="none" strike="noStrike">
                          <a:solidFill>
                            <a:srgbClr val="FF0000"/>
                          </a:solidFill>
                          <a:effectLst/>
                          <a:latin typeface="Calibri"/>
                        </a:rPr>
                        <a:t>JUSTIF </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r>
              <a:tr h="9759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rtl="0" fontAlgn="ctr"/>
                      <a:r>
                        <a:rPr lang="fr-FR" sz="900" b="1" i="0" u="none" strike="noStrike">
                          <a:solidFill>
                            <a:srgbClr val="FF0000"/>
                          </a:solidFill>
                          <a:effectLst/>
                          <a:latin typeface="Calibri"/>
                        </a:rPr>
                        <a:t>OBLIGATOIRE</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r h="185436">
                <a:tc rowSpan="3">
                  <a:txBody>
                    <a:bodyPr/>
                    <a:lstStyle/>
                    <a:p>
                      <a:pPr algn="ctr" rtl="0" fontAlgn="ctr"/>
                      <a:r>
                        <a:rPr lang="fr-FR" sz="900" b="1" i="0" u="none" strike="noStrike" dirty="0">
                          <a:solidFill>
                            <a:schemeClr val="bg1"/>
                          </a:solidFill>
                          <a:effectLst/>
                          <a:latin typeface="Calibri"/>
                        </a:rPr>
                        <a:t>DEFINITIF</a:t>
                      </a:r>
                    </a:p>
                  </a:txBody>
                  <a:tcPr marL="3740" marR="3740" marT="37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rtl="0" fontAlgn="ctr"/>
                      <a:r>
                        <a:rPr lang="fr-FR" sz="900" b="1" i="0" u="none" strike="noStrike">
                          <a:solidFill>
                            <a:srgbClr val="000000"/>
                          </a:solidFill>
                          <a:effectLst/>
                          <a:latin typeface="Calibri"/>
                        </a:rPr>
                        <a:t>SALARIES</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rtl="0" fontAlgn="ctr"/>
                      <a:r>
                        <a:rPr lang="fr-FR" sz="900" b="1" i="0" u="none" strike="noStrike">
                          <a:solidFill>
                            <a:srgbClr val="000000"/>
                          </a:solidFill>
                          <a:effectLst/>
                          <a:latin typeface="Calibri"/>
                        </a:rPr>
                        <a:t>CDD</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1" i="0" u="none" strike="noStrike">
                          <a:solidFill>
                            <a:srgbClr val="000000"/>
                          </a:solidFill>
                          <a:effectLst/>
                          <a:latin typeface="Calibri"/>
                        </a:rPr>
                        <a:t>DUREE DU CONTRAT</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fr-FR" sz="900" b="1" i="0" u="none" strike="noStrike">
                          <a:solidFill>
                            <a:srgbClr val="FF0000"/>
                          </a:solidFill>
                          <a:effectLst/>
                          <a:latin typeface="Calibri"/>
                        </a:rPr>
                        <a:t>Adhésion à autre régime</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rtl="0" fontAlgn="ctr"/>
                      <a:r>
                        <a:rPr lang="fr-FR" sz="900" b="1" i="0" u="none" strike="noStrike">
                          <a:solidFill>
                            <a:srgbClr val="FF0000"/>
                          </a:solidFill>
                          <a:effectLst/>
                          <a:latin typeface="Calibri"/>
                        </a:rPr>
                        <a:t>OUI</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fr-FR" sz="900" b="0" i="0" u="none" strike="noStrike">
                          <a:solidFill>
                            <a:srgbClr val="000000"/>
                          </a:solidFill>
                          <a:effectLst/>
                          <a:latin typeface="Arial"/>
                        </a:rPr>
                        <a:t> </a:t>
                      </a:r>
                    </a:p>
                  </a:txBody>
                  <a:tcPr marL="3740" marR="3740" marT="37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436">
                <a:tc vMerge="1">
                  <a:txBody>
                    <a:bodyPr/>
                    <a:lstStyle/>
                    <a:p>
                      <a:endParaRPr lang="fr-FR"/>
                    </a:p>
                  </a:txBody>
                  <a:tcPr/>
                </a:tc>
                <a:tc>
                  <a:txBody>
                    <a:bodyPr/>
                    <a:lstStyle/>
                    <a:p>
                      <a:pPr algn="ctr" rtl="0" fontAlgn="ctr"/>
                      <a:r>
                        <a:rPr lang="fr-FR" sz="900" b="1" i="0" u="none" strike="noStrike">
                          <a:solidFill>
                            <a:srgbClr val="000000"/>
                          </a:solidFill>
                          <a:effectLst/>
                          <a:latin typeface="Calibri"/>
                        </a:rPr>
                        <a:t>APPRENTIS</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a:txBody>
                    <a:bodyPr/>
                    <a:lstStyle/>
                    <a:p>
                      <a:pPr algn="ctr" rtl="0" fontAlgn="ctr"/>
                      <a:r>
                        <a:rPr lang="fr-FR" sz="900" b="1" i="0" u="none" strike="noStrike">
                          <a:solidFill>
                            <a:srgbClr val="000000"/>
                          </a:solidFill>
                          <a:effectLst/>
                          <a:latin typeface="Calibri"/>
                        </a:rPr>
                        <a:t>SUPERIEURE OU EGALE A 12 MOIS</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900" b="1" i="0" u="none" strike="noStrike">
                          <a:solidFill>
                            <a:srgbClr val="FF0000"/>
                          </a:solidFill>
                          <a:effectLst/>
                          <a:latin typeface="Calibri"/>
                        </a:rPr>
                        <a:t>JUSTIF</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r>
              <a:tr h="97597">
                <a:tc vMerge="1">
                  <a:txBody>
                    <a:bodyPr/>
                    <a:lstStyle/>
                    <a:p>
                      <a:endParaRPr lang="fr-FR"/>
                    </a:p>
                  </a:txBody>
                  <a:tcPr/>
                </a:tc>
                <a:tc>
                  <a:txBody>
                    <a:bodyPr/>
                    <a:lstStyle/>
                    <a:p>
                      <a:pPr algn="ctr" rtl="0" fontAlgn="ctr"/>
                      <a:r>
                        <a:rPr lang="fr-FR" sz="900" b="1" i="0" u="none" strike="noStrike">
                          <a:solidFill>
                            <a:srgbClr val="000000"/>
                          </a:solidFill>
                          <a:effectLst/>
                          <a:latin typeface="Calibri"/>
                        </a:rPr>
                        <a:t>CUI/CAE</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900" b="0" i="0" u="none" strike="noStrike">
                          <a:solidFill>
                            <a:srgbClr val="000000"/>
                          </a:solidFill>
                          <a:effectLst/>
                          <a:latin typeface="Calibri"/>
                        </a:rPr>
                        <a:t> </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fr-FR" sz="900" b="1" i="0" u="none" strike="noStrike">
                          <a:solidFill>
                            <a:srgbClr val="FF0000"/>
                          </a:solidFill>
                          <a:effectLst/>
                          <a:latin typeface="Calibri"/>
                        </a:rPr>
                        <a:t>OBLIGATOIRE</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r h="168844">
                <a:tc rowSpan="3">
                  <a:txBody>
                    <a:bodyPr/>
                    <a:lstStyle/>
                    <a:p>
                      <a:pPr algn="ctr" rtl="0" fontAlgn="ctr"/>
                      <a:r>
                        <a:rPr lang="fr-FR" sz="900" b="1" i="0" u="none" strike="noStrike" dirty="0">
                          <a:solidFill>
                            <a:schemeClr val="bg1"/>
                          </a:solidFill>
                          <a:effectLst/>
                          <a:latin typeface="Calibri"/>
                        </a:rPr>
                        <a:t>DEFINITIF</a:t>
                      </a:r>
                    </a:p>
                  </a:txBody>
                  <a:tcPr marL="3740" marR="3740" marT="37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rtl="0" fontAlgn="ctr"/>
                      <a:r>
                        <a:rPr lang="fr-FR" sz="900" b="1" i="0" u="none" strike="noStrike">
                          <a:solidFill>
                            <a:srgbClr val="000000"/>
                          </a:solidFill>
                          <a:effectLst/>
                          <a:latin typeface="Calibri"/>
                        </a:rPr>
                        <a:t>SALARIES</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rtl="0" fontAlgn="ctr"/>
                      <a:r>
                        <a:rPr lang="fr-FR" sz="900" b="1" i="0" u="none" strike="noStrike">
                          <a:solidFill>
                            <a:srgbClr val="000000"/>
                          </a:solidFill>
                          <a:effectLst/>
                          <a:latin typeface="Calibri"/>
                        </a:rPr>
                        <a:t>CDD</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1" i="0" u="none" strike="noStrike">
                          <a:solidFill>
                            <a:srgbClr val="000000"/>
                          </a:solidFill>
                          <a:effectLst/>
                          <a:latin typeface="Calibri"/>
                        </a:rPr>
                        <a:t>DUREE DU CONTRAT</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rtl="0" fontAlgn="ctr"/>
                      <a:r>
                        <a:rPr lang="fr-FR" sz="900" b="1" i="0" u="none" strike="noStrike">
                          <a:solidFill>
                            <a:srgbClr val="000000"/>
                          </a:solidFill>
                          <a:effectLst/>
                          <a:latin typeface="Calibri"/>
                        </a:rPr>
                        <a:t>JUSTIF NON OBLIGATOIRE</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ctr"/>
                      <a:r>
                        <a:rPr lang="fr-FR" sz="900" b="1" i="0" u="none" strike="noStrike">
                          <a:solidFill>
                            <a:srgbClr val="000000"/>
                          </a:solidFill>
                          <a:effectLst/>
                          <a:latin typeface="Calibri"/>
                        </a:rPr>
                        <a:t> </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ctr"/>
                      <a:r>
                        <a:rPr lang="fr-FR" sz="900" b="1" i="0" u="none" strike="noStrike">
                          <a:solidFill>
                            <a:srgbClr val="000000"/>
                          </a:solidFill>
                          <a:effectLst/>
                          <a:latin typeface="Calibri"/>
                        </a:rPr>
                        <a:t> </a:t>
                      </a:r>
                    </a:p>
                  </a:txBody>
                  <a:tcPr marL="3740" marR="3740" marT="37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436">
                <a:tc vMerge="1">
                  <a:txBody>
                    <a:bodyPr/>
                    <a:lstStyle/>
                    <a:p>
                      <a:endParaRPr lang="fr-FR"/>
                    </a:p>
                  </a:txBody>
                  <a:tcPr/>
                </a:tc>
                <a:tc>
                  <a:txBody>
                    <a:bodyPr/>
                    <a:lstStyle/>
                    <a:p>
                      <a:pPr algn="ctr" rtl="0" fontAlgn="ctr"/>
                      <a:r>
                        <a:rPr lang="fr-FR" sz="900" b="1" i="0" u="none" strike="noStrike">
                          <a:solidFill>
                            <a:srgbClr val="000000"/>
                          </a:solidFill>
                          <a:effectLst/>
                          <a:latin typeface="Calibri"/>
                        </a:rPr>
                        <a:t>APPRENTIS</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a:txBody>
                    <a:bodyPr/>
                    <a:lstStyle/>
                    <a:p>
                      <a:pPr algn="ctr" rtl="0" fontAlgn="ctr"/>
                      <a:r>
                        <a:rPr lang="fr-FR" sz="900" b="1" i="0" u="none" strike="noStrike">
                          <a:solidFill>
                            <a:srgbClr val="000000"/>
                          </a:solidFill>
                          <a:effectLst/>
                          <a:latin typeface="Calibri"/>
                        </a:rPr>
                        <a:t>INFERIEURE A 12 MOIS</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c vMerge="1">
                  <a:txBody>
                    <a:bodyPr/>
                    <a:lstStyle/>
                    <a:p>
                      <a:endParaRPr lang="fr-FR"/>
                    </a:p>
                  </a:txBody>
                  <a:tcPr/>
                </a:tc>
              </a:tr>
              <a:tr h="97597">
                <a:tc vMerge="1">
                  <a:txBody>
                    <a:bodyPr/>
                    <a:lstStyle/>
                    <a:p>
                      <a:endParaRPr lang="fr-FR"/>
                    </a:p>
                  </a:txBody>
                  <a:tcPr/>
                </a:tc>
                <a:tc>
                  <a:txBody>
                    <a:bodyPr/>
                    <a:lstStyle/>
                    <a:p>
                      <a:pPr algn="ctr" rtl="0" fontAlgn="ctr"/>
                      <a:r>
                        <a:rPr lang="fr-FR" sz="900" b="1" i="0" u="none" strike="noStrike">
                          <a:solidFill>
                            <a:srgbClr val="000000"/>
                          </a:solidFill>
                          <a:effectLst/>
                          <a:latin typeface="Calibri"/>
                        </a:rPr>
                        <a:t>CUI/CAE</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ctr" fontAlgn="ctr"/>
                      <a:r>
                        <a:rPr lang="fr-FR" sz="900" b="0" i="0" u="none" strike="noStrike">
                          <a:solidFill>
                            <a:srgbClr val="000000"/>
                          </a:solidFill>
                          <a:effectLst/>
                          <a:latin typeface="Calibri"/>
                        </a:rPr>
                        <a:t> </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r>
              <a:tr h="441792">
                <a:tc rowSpan="2">
                  <a:txBody>
                    <a:bodyPr/>
                    <a:lstStyle/>
                    <a:p>
                      <a:pPr algn="ctr" rtl="0" fontAlgn="ctr"/>
                      <a:r>
                        <a:rPr lang="fr-FR" sz="900" b="1" i="0" u="none" strike="noStrike" dirty="0">
                          <a:solidFill>
                            <a:schemeClr val="bg1"/>
                          </a:solidFill>
                          <a:effectLst/>
                          <a:latin typeface="Calibri"/>
                        </a:rPr>
                        <a:t>DEFINITIF</a:t>
                      </a:r>
                    </a:p>
                  </a:txBody>
                  <a:tcPr marL="3740" marR="3740" marT="37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a:txBody>
                    <a:bodyPr/>
                    <a:lstStyle/>
                    <a:p>
                      <a:pPr algn="ctr" rtl="0" fontAlgn="ctr"/>
                      <a:r>
                        <a:rPr lang="fr-FR" sz="900" b="1" i="0" u="none" strike="noStrike">
                          <a:solidFill>
                            <a:srgbClr val="000000"/>
                          </a:solidFill>
                          <a:effectLst/>
                          <a:latin typeface="Calibri"/>
                        </a:rPr>
                        <a:t>APPRENTIS</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rtl="0" fontAlgn="ctr"/>
                      <a:r>
                        <a:rPr lang="fr-FR" sz="900" b="1" i="0" u="none" strike="noStrike">
                          <a:solidFill>
                            <a:srgbClr val="000000"/>
                          </a:solidFill>
                          <a:effectLst/>
                          <a:latin typeface="Calibri"/>
                        </a:rPr>
                        <a:t>TOUT TYPE DE CONTRAT</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fr-FR" sz="900" b="1" i="0" u="none" strike="noStrike" dirty="0" smtClean="0">
                          <a:solidFill>
                            <a:srgbClr val="00B050"/>
                          </a:solidFill>
                          <a:effectLst/>
                          <a:latin typeface="Calibri"/>
                        </a:rPr>
                        <a:t>CONTRIBUTION SALARIALE SUPERIEURE </a:t>
                      </a:r>
                      <a:r>
                        <a:rPr lang="fr-FR" sz="900" b="1" i="0" u="none" strike="noStrike" dirty="0">
                          <a:solidFill>
                            <a:srgbClr val="00B050"/>
                          </a:solidFill>
                          <a:effectLst/>
                          <a:latin typeface="Calibri"/>
                        </a:rPr>
                        <a:t>OU  </a:t>
                      </a:r>
                      <a:r>
                        <a:rPr lang="fr-FR" sz="900" b="1" i="0" u="none" strike="noStrike" dirty="0" smtClean="0">
                          <a:solidFill>
                            <a:srgbClr val="00B050"/>
                          </a:solidFill>
                          <a:effectLst/>
                          <a:latin typeface="Calibri"/>
                        </a:rPr>
                        <a:t>EGALE</a:t>
                      </a:r>
                      <a:r>
                        <a:rPr lang="fr-FR" sz="900" b="1" i="0" u="none" strike="noStrike" baseline="0" dirty="0" smtClean="0">
                          <a:solidFill>
                            <a:srgbClr val="00B050"/>
                          </a:solidFill>
                          <a:effectLst/>
                          <a:latin typeface="Calibri"/>
                        </a:rPr>
                        <a:t> </a:t>
                      </a:r>
                      <a:br>
                        <a:rPr lang="fr-FR" sz="900" b="1" i="0" u="none" strike="noStrike" baseline="0" dirty="0" smtClean="0">
                          <a:solidFill>
                            <a:srgbClr val="00B050"/>
                          </a:solidFill>
                          <a:effectLst/>
                          <a:latin typeface="Calibri"/>
                        </a:rPr>
                      </a:br>
                      <a:r>
                        <a:rPr lang="fr-FR" sz="900" b="1" i="0" u="none" strike="noStrike" dirty="0" smtClean="0">
                          <a:solidFill>
                            <a:srgbClr val="000000"/>
                          </a:solidFill>
                          <a:effectLst/>
                          <a:latin typeface="Calibri"/>
                        </a:rPr>
                        <a:t>A </a:t>
                      </a:r>
                      <a:r>
                        <a:rPr lang="fr-FR" sz="900" b="1" i="0" u="none" strike="noStrike" dirty="0">
                          <a:solidFill>
                            <a:srgbClr val="000000"/>
                          </a:solidFill>
                          <a:effectLst/>
                          <a:latin typeface="Calibri"/>
                        </a:rPr>
                        <a:t>10 % DE </a:t>
                      </a:r>
                      <a:r>
                        <a:rPr lang="fr-FR" sz="900" b="1" i="0" u="none" strike="noStrike" dirty="0" smtClean="0">
                          <a:solidFill>
                            <a:srgbClr val="000000"/>
                          </a:solidFill>
                          <a:effectLst/>
                          <a:latin typeface="Calibri"/>
                        </a:rPr>
                        <a:t>sa REMUNERATION </a:t>
                      </a:r>
                      <a:r>
                        <a:rPr lang="fr-FR" sz="900" b="1" i="0" u="none" strike="noStrike" dirty="0">
                          <a:solidFill>
                            <a:srgbClr val="000000"/>
                          </a:solidFill>
                          <a:effectLst/>
                          <a:latin typeface="Calibri"/>
                        </a:rPr>
                        <a:t>BRUTE</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fr-FR" sz="900" b="1" i="0" u="none" strike="noStrike" dirty="0">
                          <a:solidFill>
                            <a:srgbClr val="000000"/>
                          </a:solidFill>
                          <a:effectLst/>
                          <a:latin typeface="Calibri"/>
                        </a:rPr>
                        <a:t>(contrat de travail, avenant, fiche de paie)</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fr-FR" sz="900" b="1" i="0" u="none" strike="noStrike">
                          <a:solidFill>
                            <a:srgbClr val="000000"/>
                          </a:solidFill>
                          <a:effectLst/>
                          <a:latin typeface="Calibri"/>
                        </a:rPr>
                        <a:t> </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fr-FR" sz="900" b="1" i="0" u="none" strike="noStrike">
                          <a:solidFill>
                            <a:srgbClr val="000000"/>
                          </a:solidFill>
                          <a:effectLst/>
                          <a:latin typeface="Calibri"/>
                        </a:rPr>
                        <a:t> </a:t>
                      </a:r>
                    </a:p>
                  </a:txBody>
                  <a:tcPr marL="3740" marR="3740" marT="37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436">
                <a:tc vMerge="1">
                  <a:txBody>
                    <a:bodyPr/>
                    <a:lstStyle/>
                    <a:p>
                      <a:endParaRPr lang="fr-FR"/>
                    </a:p>
                  </a:txBody>
                  <a:tcPr/>
                </a:tc>
                <a:tc>
                  <a:txBody>
                    <a:bodyPr/>
                    <a:lstStyle/>
                    <a:p>
                      <a:pPr algn="ctr" rtl="0" fontAlgn="ctr"/>
                      <a:r>
                        <a:rPr lang="fr-FR" sz="900" b="1" i="0" u="none" strike="noStrike">
                          <a:solidFill>
                            <a:srgbClr val="000000"/>
                          </a:solidFill>
                          <a:effectLst/>
                          <a:latin typeface="Calibri"/>
                        </a:rPr>
                        <a:t>TEMPS PARTIEL</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r>
              <a:tr h="278154">
                <a:tc rowSpan="4">
                  <a:txBody>
                    <a:bodyPr/>
                    <a:lstStyle/>
                    <a:p>
                      <a:pPr algn="ctr" rtl="0" fontAlgn="ctr"/>
                      <a:r>
                        <a:rPr lang="fr-FR" sz="900" b="1" i="0" u="none" strike="noStrike" dirty="0">
                          <a:solidFill>
                            <a:schemeClr val="bg1"/>
                          </a:solidFill>
                          <a:effectLst/>
                          <a:latin typeface="Calibri"/>
                        </a:rPr>
                        <a:t>DEFINITIF</a:t>
                      </a:r>
                    </a:p>
                  </a:txBody>
                  <a:tcPr marL="3740" marR="3740" marT="374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rowSpan="4">
                  <a:txBody>
                    <a:bodyPr/>
                    <a:lstStyle/>
                    <a:p>
                      <a:pPr algn="ctr" rtl="0" fontAlgn="ctr"/>
                      <a:r>
                        <a:rPr lang="fr-FR" sz="900" b="1" i="0" u="none" strike="noStrike">
                          <a:solidFill>
                            <a:srgbClr val="000000"/>
                          </a:solidFill>
                          <a:effectLst/>
                          <a:latin typeface="Calibri"/>
                        </a:rPr>
                        <a:t> Exemple : employeur multiples</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rtl="0" fontAlgn="ctr"/>
                      <a:r>
                        <a:rPr lang="fr-FR" sz="900" b="1" i="0" u="none" strike="noStrike">
                          <a:solidFill>
                            <a:srgbClr val="000000"/>
                          </a:solidFill>
                          <a:effectLst/>
                          <a:latin typeface="Calibri"/>
                        </a:rPr>
                        <a:t>TOUT TYPE DE CONTRAT</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900" b="1" i="0" u="none" strike="noStrike">
                          <a:solidFill>
                            <a:srgbClr val="000000"/>
                          </a:solidFill>
                          <a:effectLst/>
                          <a:latin typeface="Calibri"/>
                        </a:rPr>
                        <a:t>LES SALARIES QUI BENEFICIENT PAR AILLEURS,</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fr-FR" sz="900" b="1" i="0" u="none" strike="noStrike">
                          <a:solidFill>
                            <a:srgbClr val="FF0000"/>
                          </a:solidFill>
                          <a:effectLst/>
                          <a:latin typeface="Calibri"/>
                        </a:rPr>
                        <a:t>Adhésion à autre régime</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4">
                  <a:txBody>
                    <a:bodyPr/>
                    <a:lstStyle/>
                    <a:p>
                      <a:pPr algn="ctr" rtl="0" fontAlgn="ctr"/>
                      <a:r>
                        <a:rPr lang="fr-FR" sz="900" b="1" i="0" u="none" strike="noStrike">
                          <a:solidFill>
                            <a:srgbClr val="000000"/>
                          </a:solidFill>
                          <a:effectLst/>
                          <a:latin typeface="Calibri"/>
                        </a:rPr>
                        <a:t> </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rtl="0" fontAlgn="ctr"/>
                      <a:r>
                        <a:rPr lang="fr-FR" sz="900" b="1" i="0" u="none" strike="noStrike">
                          <a:solidFill>
                            <a:srgbClr val="000000"/>
                          </a:solidFill>
                          <a:effectLst/>
                          <a:latin typeface="Calibri"/>
                        </a:rPr>
                        <a:t>QUAND LE JUSTIFICATIF N’EST PLUS FOURNI </a:t>
                      </a:r>
                    </a:p>
                  </a:txBody>
                  <a:tcPr marL="3740" marR="3740" marT="374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736">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rtl="0" fontAlgn="ctr"/>
                      <a:r>
                        <a:rPr lang="fr-FR" sz="900" b="1" i="0" u="none" strike="noStrike">
                          <a:solidFill>
                            <a:srgbClr val="000000"/>
                          </a:solidFill>
                          <a:effectLst/>
                          <a:latin typeface="Calibri"/>
                        </a:rPr>
                        <a:t>Y COMPRIS EN TANT QU'AYANTS DROIT A TITRE OBLIGATOIRE, D'UNE COUVERTURE COLLECTIVE OBLIGATOIRE</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900" b="1" i="0" u="none" strike="noStrike">
                          <a:solidFill>
                            <a:srgbClr val="FF0000"/>
                          </a:solidFill>
                          <a:effectLst/>
                          <a:latin typeface="Calibri"/>
                        </a:rPr>
                        <a:t>JUSTIF </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r>
              <a:tr h="97597">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900" b="0" i="0" u="none" strike="noStrike">
                          <a:solidFill>
                            <a:srgbClr val="000000"/>
                          </a:solidFill>
                          <a:effectLst/>
                          <a:latin typeface="Calibri"/>
                        </a:rPr>
                        <a:t> </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fr-FR" sz="900" b="1" i="0" u="none" strike="noStrike">
                          <a:solidFill>
                            <a:srgbClr val="FF0000"/>
                          </a:solidFill>
                          <a:effectLst/>
                          <a:latin typeface="Calibri"/>
                        </a:rPr>
                        <a:t>OBLIGATOIRE </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vMerge="1">
                  <a:txBody>
                    <a:bodyPr/>
                    <a:lstStyle/>
                    <a:p>
                      <a:endParaRPr lang="fr-FR"/>
                    </a:p>
                  </a:txBody>
                  <a:tcPr/>
                </a:tc>
              </a:tr>
              <a:tr h="283033">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900" b="0" i="0" u="none" strike="noStrike">
                          <a:solidFill>
                            <a:srgbClr val="000000"/>
                          </a:solidFill>
                          <a:effectLst/>
                          <a:latin typeface="Calibri"/>
                        </a:rPr>
                        <a:t> </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fr-FR" sz="900" b="1" i="0" u="none" strike="noStrike" dirty="0">
                          <a:solidFill>
                            <a:srgbClr val="FF0000"/>
                          </a:solidFill>
                          <a:effectLst/>
                          <a:latin typeface="Calibri"/>
                        </a:rPr>
                        <a:t>A PRODUIRE CHAQUE ANNEE</a:t>
                      </a:r>
                    </a:p>
                  </a:txBody>
                  <a:tcPr marL="3740" marR="3740" marT="3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bl>
          </a:graphicData>
        </a:graphic>
      </p:graphicFrame>
    </p:spTree>
    <p:extLst>
      <p:ext uri="{BB962C8B-B14F-4D97-AF65-F5344CB8AC3E}">
        <p14:creationId xmlns:p14="http://schemas.microsoft.com/office/powerpoint/2010/main" val="172136708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
          <p:cNvGrpSpPr>
            <a:grpSpLocks/>
          </p:cNvGrpSpPr>
          <p:nvPr/>
        </p:nvGrpSpPr>
        <p:grpSpPr bwMode="auto">
          <a:xfrm>
            <a:off x="0" y="-27384"/>
            <a:ext cx="9144000" cy="404663"/>
            <a:chOff x="0" y="0"/>
            <a:chExt cx="11904" cy="1417"/>
          </a:xfrm>
        </p:grpSpPr>
        <p:sp>
          <p:nvSpPr>
            <p:cNvPr id="5"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6"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7"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8"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
        <p:nvSpPr>
          <p:cNvPr id="9" name="ZoneTexte 12"/>
          <p:cNvSpPr txBox="1">
            <a:spLocks noChangeArrowheads="1"/>
          </p:cNvSpPr>
          <p:nvPr/>
        </p:nvSpPr>
        <p:spPr bwMode="auto">
          <a:xfrm>
            <a:off x="3729285" y="5429150"/>
            <a:ext cx="1634803" cy="592138"/>
          </a:xfrm>
          <a:prstGeom prst="rect">
            <a:avLst/>
          </a:prstGeom>
          <a:solidFill>
            <a:schemeClr val="bg1"/>
          </a:solidFill>
          <a:ln w="9525">
            <a:solidFill>
              <a:srgbClr val="FF3399"/>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rgbClr val="1F497D"/>
                </a:solidFill>
                <a:effectLst/>
                <a:latin typeface="Arial" pitchFamily="34" charset="0"/>
                <a:ea typeface="Times New Roman" pitchFamily="18" charset="0"/>
                <a:cs typeface="Arial" pitchFamily="34" charset="0"/>
              </a:rPr>
              <a:t>Régime facultatif en complément du socle de base obligatoire</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Plus 2"/>
          <p:cNvSpPr>
            <a:spLocks/>
          </p:cNvSpPr>
          <p:nvPr/>
        </p:nvSpPr>
        <p:spPr bwMode="auto">
          <a:xfrm>
            <a:off x="3203848" y="4084959"/>
            <a:ext cx="379413" cy="285750"/>
          </a:xfrm>
          <a:custGeom>
            <a:avLst/>
            <a:gdLst>
              <a:gd name="T0" fmla="*/ 50274 w 379283"/>
              <a:gd name="T1" fmla="*/ 108914 h 284817"/>
              <a:gd name="T2" fmla="*/ 156147 w 379283"/>
              <a:gd name="T3" fmla="*/ 108914 h 284817"/>
              <a:gd name="T4" fmla="*/ 156147 w 379283"/>
              <a:gd name="T5" fmla="*/ 37752 h 284817"/>
              <a:gd name="T6" fmla="*/ 223136 w 379283"/>
              <a:gd name="T7" fmla="*/ 37752 h 284817"/>
              <a:gd name="T8" fmla="*/ 223136 w 379283"/>
              <a:gd name="T9" fmla="*/ 108914 h 284817"/>
              <a:gd name="T10" fmla="*/ 329009 w 379283"/>
              <a:gd name="T11" fmla="*/ 108914 h 284817"/>
              <a:gd name="T12" fmla="*/ 329009 w 379283"/>
              <a:gd name="T13" fmla="*/ 175903 h 284817"/>
              <a:gd name="T14" fmla="*/ 223136 w 379283"/>
              <a:gd name="T15" fmla="*/ 175903 h 284817"/>
              <a:gd name="T16" fmla="*/ 223136 w 379283"/>
              <a:gd name="T17" fmla="*/ 247065 h 284817"/>
              <a:gd name="T18" fmla="*/ 156147 w 379283"/>
              <a:gd name="T19" fmla="*/ 247065 h 284817"/>
              <a:gd name="T20" fmla="*/ 156147 w 379283"/>
              <a:gd name="T21" fmla="*/ 175903 h 284817"/>
              <a:gd name="T22" fmla="*/ 50274 w 379283"/>
              <a:gd name="T23" fmla="*/ 175903 h 284817"/>
              <a:gd name="T24" fmla="*/ 50274 w 379283"/>
              <a:gd name="T25" fmla="*/ 108914 h 2848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9283" h="284817">
                <a:moveTo>
                  <a:pt x="50274" y="108914"/>
                </a:moveTo>
                <a:lnTo>
                  <a:pt x="156147" y="108914"/>
                </a:lnTo>
                <a:lnTo>
                  <a:pt x="156147" y="37752"/>
                </a:lnTo>
                <a:lnTo>
                  <a:pt x="223136" y="37752"/>
                </a:lnTo>
                <a:lnTo>
                  <a:pt x="223136" y="108914"/>
                </a:lnTo>
                <a:lnTo>
                  <a:pt x="329009" y="108914"/>
                </a:lnTo>
                <a:lnTo>
                  <a:pt x="329009" y="175903"/>
                </a:lnTo>
                <a:lnTo>
                  <a:pt x="223136" y="175903"/>
                </a:lnTo>
                <a:lnTo>
                  <a:pt x="223136" y="247065"/>
                </a:lnTo>
                <a:lnTo>
                  <a:pt x="156147" y="247065"/>
                </a:lnTo>
                <a:lnTo>
                  <a:pt x="156147" y="175903"/>
                </a:lnTo>
                <a:lnTo>
                  <a:pt x="50274" y="175903"/>
                </a:lnTo>
                <a:lnTo>
                  <a:pt x="50274" y="108914"/>
                </a:lnTo>
                <a:close/>
              </a:path>
            </a:pathLst>
          </a:custGeom>
          <a:solidFill>
            <a:srgbClr val="4F81BD"/>
          </a:solidFill>
          <a:ln w="25400">
            <a:solidFill>
              <a:srgbClr val="385D8A"/>
            </a:solidFill>
            <a:round/>
            <a:headEnd/>
            <a:tailEnd/>
          </a:ln>
        </p:spPr>
        <p:txBody>
          <a:bodyPr vert="horz" wrap="square" lIns="91440" tIns="45720" rIns="91440" bIns="45720" numCol="1" anchor="ctr" anchorCtr="0" compatLnSpc="1">
            <a:prstTxWarp prst="textNoShape">
              <a:avLst/>
            </a:prstTxWarp>
          </a:bodyPr>
          <a:lstStyle/>
          <a:p>
            <a:endParaRPr lang="fr-FR"/>
          </a:p>
        </p:txBody>
      </p:sp>
      <p:sp>
        <p:nvSpPr>
          <p:cNvPr id="11" name="Zone de texte 2"/>
          <p:cNvSpPr txBox="1">
            <a:spLocks noChangeArrowheads="1"/>
          </p:cNvSpPr>
          <p:nvPr/>
        </p:nvSpPr>
        <p:spPr bwMode="auto">
          <a:xfrm>
            <a:off x="5281067" y="4054375"/>
            <a:ext cx="427037" cy="320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200" b="1" i="0" u="none" strike="noStrike" cap="none" normalizeH="0" baseline="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smtClean="0">
                <a:ln>
                  <a:noFill/>
                </a:ln>
                <a:solidFill>
                  <a:srgbClr val="0070C0"/>
                </a:solidFill>
                <a:effectLst/>
                <a:latin typeface="Arial" pitchFamily="34" charset="0"/>
                <a:ea typeface="Times New Roman" pitchFamily="18" charset="0"/>
                <a:cs typeface="Arial" pitchFamily="34" charset="0"/>
              </a:rPr>
              <a:t>OU</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2"/>
          <p:cNvSpPr txBox="1">
            <a:spLocks noChangeArrowheads="1"/>
          </p:cNvSpPr>
          <p:nvPr/>
        </p:nvSpPr>
        <p:spPr bwMode="auto">
          <a:xfrm>
            <a:off x="3729285" y="4995763"/>
            <a:ext cx="3661569" cy="293688"/>
          </a:xfrm>
          <a:prstGeom prst="rect">
            <a:avLst/>
          </a:prstGeom>
          <a:solidFill>
            <a:schemeClr val="bg1"/>
          </a:solidFill>
          <a:ln w="9525">
            <a:solidFill>
              <a:srgbClr val="FF0066"/>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rgbClr val="1F497D"/>
                </a:solidFill>
                <a:effectLst/>
                <a:latin typeface="Arial" pitchFamily="34" charset="0"/>
                <a:ea typeface="Times New Roman" pitchFamily="18" charset="0"/>
                <a:cs typeface="Arial" pitchFamily="34" charset="0"/>
              </a:rPr>
              <a:t>couvertures optionnelles</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7"/>
          <p:cNvSpPr txBox="1">
            <a:spLocks noChangeArrowheads="1"/>
          </p:cNvSpPr>
          <p:nvPr/>
        </p:nvSpPr>
        <p:spPr bwMode="auto">
          <a:xfrm>
            <a:off x="1036092" y="5006875"/>
            <a:ext cx="2043113" cy="995362"/>
          </a:xfrm>
          <a:prstGeom prst="rect">
            <a:avLst/>
          </a:prstGeom>
          <a:solidFill>
            <a:schemeClr val="bg1"/>
          </a:solidFill>
          <a:ln w="9525">
            <a:solidFill>
              <a:srgbClr val="92D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rgbClr val="1F497D"/>
                </a:solidFill>
                <a:effectLst/>
                <a:latin typeface="Arial" pitchFamily="34" charset="0"/>
                <a:ea typeface="Times New Roman" pitchFamily="18" charset="0"/>
                <a:cs typeface="Arial" pitchFamily="34" charset="0"/>
              </a:rPr>
              <a:t>Couverture socle de base obligatoire avec prise en charge au minimum à 50% par l’établissement</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Organigramme : Disque magnétique 2"/>
          <p:cNvSpPr>
            <a:spLocks noChangeArrowheads="1"/>
          </p:cNvSpPr>
          <p:nvPr/>
        </p:nvSpPr>
        <p:spPr bwMode="auto">
          <a:xfrm>
            <a:off x="1475657" y="3068961"/>
            <a:ext cx="1603548" cy="1764878"/>
          </a:xfrm>
          <a:prstGeom prst="flowChartMagneticDisk">
            <a:avLst/>
          </a:prstGeom>
          <a:solidFill>
            <a:srgbClr val="92D050"/>
          </a:solidFill>
          <a:ln w="25400">
            <a:solidFill>
              <a:srgbClr val="FFFFFF"/>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Régime socle</a:t>
            </a:r>
            <a:r>
              <a:rPr kumimoji="0" lang="fr-FR" altLang="fr-FR" sz="18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 </a:t>
            </a:r>
            <a:r>
              <a:rPr kumimoji="0" lang="fr-FR" altLang="fr-FR" sz="14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de base</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Organigramme : Disque magnétique 3"/>
          <p:cNvSpPr>
            <a:spLocks noChangeArrowheads="1"/>
          </p:cNvSpPr>
          <p:nvPr/>
        </p:nvSpPr>
        <p:spPr bwMode="auto">
          <a:xfrm>
            <a:off x="3729285" y="2636912"/>
            <a:ext cx="1464469" cy="2166763"/>
          </a:xfrm>
          <a:prstGeom prst="flowChartMagneticDisk">
            <a:avLst/>
          </a:prstGeom>
          <a:solidFill>
            <a:srgbClr val="FF3399"/>
          </a:solidFill>
          <a:ln w="25400">
            <a:solidFill>
              <a:srgbClr val="FFFFFF"/>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Option 1</a:t>
            </a:r>
          </a:p>
          <a:p>
            <a:pPr marL="0" marR="0" lvl="0" indent="0" algn="ctr" defTabSz="914400" rtl="0" eaLnBrk="1" fontAlgn="base" latinLnBrk="0" hangingPunct="1">
              <a:lnSpc>
                <a:spcPct val="100000"/>
              </a:lnSpc>
              <a:spcBef>
                <a:spcPct val="0"/>
              </a:spcBef>
              <a:spcAft>
                <a:spcPct val="0"/>
              </a:spcAft>
              <a:buClrTx/>
              <a:buSzTx/>
              <a:buFontTx/>
              <a:buNone/>
              <a:tabLst/>
            </a:pPr>
            <a:r>
              <a:rPr lang="fr-FR" altLang="fr-FR" sz="1400" dirty="0" smtClean="0">
                <a:solidFill>
                  <a:srgbClr val="FFFFFF"/>
                </a:solidFill>
                <a:latin typeface="Arial" pitchFamily="34" charset="0"/>
                <a:cs typeface="Arial" pitchFamily="34" charset="0"/>
              </a:rPr>
              <a:t>Renforcement dentaire optique </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Organigramme : Disque magnétique 4"/>
          <p:cNvSpPr>
            <a:spLocks noChangeArrowheads="1"/>
          </p:cNvSpPr>
          <p:nvPr/>
        </p:nvSpPr>
        <p:spPr bwMode="auto">
          <a:xfrm>
            <a:off x="5846216" y="2276872"/>
            <a:ext cx="1462087" cy="2506166"/>
          </a:xfrm>
          <a:prstGeom prst="flowChartMagneticDisk">
            <a:avLst/>
          </a:prstGeom>
          <a:solidFill>
            <a:srgbClr val="FF0066"/>
          </a:solidFill>
          <a:ln w="25400">
            <a:solidFill>
              <a:srgbClr val="FFFFFF"/>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Option 2</a:t>
            </a:r>
          </a:p>
          <a:p>
            <a:pPr algn="ctr" fontAlgn="base">
              <a:spcBef>
                <a:spcPct val="0"/>
              </a:spcBef>
              <a:spcAft>
                <a:spcPct val="0"/>
              </a:spcAft>
            </a:pPr>
            <a:r>
              <a:rPr lang="fr-FR" altLang="fr-FR" sz="1400" dirty="0">
                <a:solidFill>
                  <a:srgbClr val="FFFFFF"/>
                </a:solidFill>
                <a:latin typeface="Arial" pitchFamily="34" charset="0"/>
                <a:cs typeface="Arial" pitchFamily="34" charset="0"/>
              </a:rPr>
              <a:t>Renforcement dentaire optique </a:t>
            </a:r>
            <a:r>
              <a:rPr lang="fr-FR" altLang="fr-FR" sz="1400" dirty="0" smtClean="0">
                <a:solidFill>
                  <a:srgbClr val="FFFFFF"/>
                </a:solidFill>
                <a:latin typeface="Arial" pitchFamily="34" charset="0"/>
                <a:cs typeface="Arial" pitchFamily="34" charset="0"/>
              </a:rPr>
              <a:t> spécialistes</a:t>
            </a:r>
            <a:endParaRPr lang="fr-FR" altLang="fr-FR" sz="1400" dirty="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 Box 5"/>
          <p:cNvSpPr txBox="1">
            <a:spLocks noChangeArrowheads="1"/>
          </p:cNvSpPr>
          <p:nvPr/>
        </p:nvSpPr>
        <p:spPr bwMode="auto">
          <a:xfrm>
            <a:off x="5780112" y="5418038"/>
            <a:ext cx="1600200" cy="592137"/>
          </a:xfrm>
          <a:prstGeom prst="rect">
            <a:avLst/>
          </a:prstGeom>
          <a:solidFill>
            <a:schemeClr val="bg1"/>
          </a:solidFill>
          <a:ln w="9525">
            <a:solidFill>
              <a:srgbClr val="FF3399"/>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rgbClr val="1F497D"/>
                </a:solidFill>
                <a:effectLst/>
                <a:latin typeface="Arial" pitchFamily="34" charset="0"/>
                <a:ea typeface="Times New Roman" pitchFamily="18" charset="0"/>
                <a:cs typeface="Arial" pitchFamily="34" charset="0"/>
              </a:rPr>
              <a:t>Régime facultatif en complément du socle de base obligatoire</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1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itre 1"/>
          <p:cNvSpPr>
            <a:spLocks noGrp="1"/>
          </p:cNvSpPr>
          <p:nvPr>
            <p:ph type="title"/>
          </p:nvPr>
        </p:nvSpPr>
        <p:spPr>
          <a:xfrm>
            <a:off x="457200" y="274638"/>
            <a:ext cx="8229600" cy="1143000"/>
          </a:xfrm>
        </p:spPr>
        <p:txBody>
          <a:bodyPr vert="horz" lIns="91440" tIns="45720" rIns="91440" bIns="45720" rtlCol="0" anchor="ctr">
            <a:normAutofit/>
          </a:bodyPr>
          <a:lstStyle/>
          <a:p>
            <a:pPr algn="l"/>
            <a:r>
              <a:rPr lang="fr-FR" altLang="fr-FR" sz="3200" b="1" dirty="0" smtClean="0">
                <a:solidFill>
                  <a:schemeClr val="tx2"/>
                </a:solidFill>
              </a:rPr>
              <a:t>3.10 – Architecture du régime</a:t>
            </a:r>
            <a:endParaRPr lang="fr-FR" altLang="fr-FR" sz="3200" b="1" dirty="0">
              <a:solidFill>
                <a:schemeClr val="tx2"/>
              </a:solidFill>
            </a:endParaRPr>
          </a:p>
        </p:txBody>
      </p:sp>
      <p:pic>
        <p:nvPicPr>
          <p:cNvPr id="22" name="Image 21" descr="C:\Users\Jean-René LE MEUR\AppData\Local\Microsoft\Windows\INetCache\Content.Word\LogoEEPsante╠üCMJ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4730" y="704498"/>
            <a:ext cx="1272540" cy="1272540"/>
          </a:xfrm>
          <a:prstGeom prst="rect">
            <a:avLst/>
          </a:prstGeom>
          <a:noFill/>
          <a:ln>
            <a:noFill/>
          </a:ln>
        </p:spPr>
      </p:pic>
    </p:spTree>
    <p:extLst>
      <p:ext uri="{BB962C8B-B14F-4D97-AF65-F5344CB8AC3E}">
        <p14:creationId xmlns:p14="http://schemas.microsoft.com/office/powerpoint/2010/main" val="75364063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Espace réservé du contenu 2"/>
          <p:cNvSpPr>
            <a:spLocks noGrp="1"/>
          </p:cNvSpPr>
          <p:nvPr>
            <p:ph type="body" sz="quarter" idx="11"/>
          </p:nvPr>
        </p:nvSpPr>
        <p:spPr>
          <a:xfrm>
            <a:off x="467544" y="1448604"/>
            <a:ext cx="8388424" cy="5292764"/>
          </a:xfrm>
        </p:spPr>
        <p:txBody>
          <a:bodyPr>
            <a:noAutofit/>
          </a:bodyPr>
          <a:lstStyle/>
          <a:p>
            <a:pPr marL="0" indent="0">
              <a:buNone/>
              <a:defRPr/>
            </a:pPr>
            <a:r>
              <a:rPr lang="fr-FR" altLang="fr-FR" sz="1800" dirty="0" smtClean="0">
                <a:solidFill>
                  <a:schemeClr val="tx2"/>
                </a:solidFill>
              </a:rPr>
              <a:t>Ils sont décomposés en </a:t>
            </a:r>
          </a:p>
          <a:p>
            <a:pPr>
              <a:defRPr/>
            </a:pPr>
            <a:r>
              <a:rPr lang="fr-FR" altLang="fr-FR" sz="1800" dirty="0" smtClean="0">
                <a:solidFill>
                  <a:schemeClr val="tx2"/>
                </a:solidFill>
              </a:rPr>
              <a:t>Socle </a:t>
            </a:r>
            <a:r>
              <a:rPr lang="fr-FR" altLang="fr-FR" sz="1800" b="1" dirty="0" smtClean="0">
                <a:solidFill>
                  <a:schemeClr val="tx2"/>
                </a:solidFill>
              </a:rPr>
              <a:t>Obligatoire</a:t>
            </a:r>
            <a:r>
              <a:rPr lang="fr-FR" altLang="fr-FR" sz="1800" dirty="0" smtClean="0">
                <a:solidFill>
                  <a:schemeClr val="tx2"/>
                </a:solidFill>
              </a:rPr>
              <a:t> / Option 1 / Option 2 </a:t>
            </a:r>
          </a:p>
          <a:p>
            <a:pPr>
              <a:defRPr/>
            </a:pPr>
            <a:r>
              <a:rPr lang="fr-FR" altLang="fr-FR" sz="1800" dirty="0" smtClean="0">
                <a:solidFill>
                  <a:schemeClr val="tx2"/>
                </a:solidFill>
              </a:rPr>
              <a:t>Pour chacun de ces niveaux, un tarif par bénéficiaire est déterminé :</a:t>
            </a:r>
          </a:p>
          <a:p>
            <a:pPr>
              <a:defRPr/>
            </a:pPr>
            <a:endParaRPr lang="fr-FR" altLang="fr-FR" sz="1800" dirty="0" smtClean="0">
              <a:solidFill>
                <a:schemeClr val="tx2"/>
              </a:solidFill>
            </a:endParaRPr>
          </a:p>
          <a:p>
            <a:pPr>
              <a:defRPr/>
            </a:pPr>
            <a:endParaRPr lang="fr-FR" altLang="fr-FR" sz="1800" dirty="0" smtClean="0">
              <a:solidFill>
                <a:schemeClr val="tx2"/>
              </a:solidFill>
            </a:endParaRPr>
          </a:p>
          <a:p>
            <a:pPr>
              <a:defRPr/>
            </a:pPr>
            <a:endParaRPr lang="fr-FR" altLang="fr-FR" sz="1800" dirty="0" smtClean="0">
              <a:solidFill>
                <a:schemeClr val="tx2"/>
              </a:solidFill>
            </a:endParaRPr>
          </a:p>
          <a:p>
            <a:pPr>
              <a:defRPr/>
            </a:pPr>
            <a:endParaRPr lang="fr-FR" altLang="fr-FR" sz="1800" b="1" dirty="0">
              <a:solidFill>
                <a:schemeClr val="tx2"/>
              </a:solidFill>
            </a:endParaRPr>
          </a:p>
          <a:p>
            <a:pPr>
              <a:defRPr/>
            </a:pPr>
            <a:endParaRPr lang="fr-FR" altLang="fr-FR" sz="1800" b="1" dirty="0" smtClean="0">
              <a:solidFill>
                <a:schemeClr val="tx2"/>
              </a:solidFill>
            </a:endParaRPr>
          </a:p>
          <a:p>
            <a:pPr>
              <a:defRPr/>
            </a:pPr>
            <a:endParaRPr lang="fr-FR" altLang="fr-FR" sz="1800" b="1" dirty="0">
              <a:solidFill>
                <a:schemeClr val="tx2"/>
              </a:solidFill>
            </a:endParaRPr>
          </a:p>
          <a:p>
            <a:pPr>
              <a:defRPr/>
            </a:pPr>
            <a:endParaRPr lang="fr-FR" altLang="fr-FR" sz="1800" b="1" dirty="0" smtClean="0">
              <a:solidFill>
                <a:schemeClr val="tx2"/>
              </a:solidFill>
            </a:endParaRPr>
          </a:p>
          <a:p>
            <a:pPr>
              <a:defRPr/>
            </a:pPr>
            <a:endParaRPr lang="fr-FR" altLang="fr-FR" sz="1800" b="1" dirty="0">
              <a:solidFill>
                <a:schemeClr val="tx2"/>
              </a:solidFill>
            </a:endParaRPr>
          </a:p>
          <a:p>
            <a:pPr>
              <a:defRPr/>
            </a:pPr>
            <a:r>
              <a:rPr lang="fr-FR" sz="1800" dirty="0" smtClean="0">
                <a:solidFill>
                  <a:schemeClr val="tx2"/>
                </a:solidFill>
              </a:rPr>
              <a:t>contribution de l’employeur </a:t>
            </a:r>
            <a:r>
              <a:rPr lang="fr-FR" sz="1800" dirty="0">
                <a:solidFill>
                  <a:schemeClr val="tx2"/>
                </a:solidFill>
              </a:rPr>
              <a:t>18,50€ et celle du salarié </a:t>
            </a:r>
            <a:r>
              <a:rPr lang="fr-FR" sz="1800" dirty="0" smtClean="0">
                <a:solidFill>
                  <a:schemeClr val="tx2"/>
                </a:solidFill>
              </a:rPr>
              <a:t>18,50€  sur le </a:t>
            </a:r>
            <a:r>
              <a:rPr lang="fr-FR" sz="1800" b="1" dirty="0" smtClean="0">
                <a:solidFill>
                  <a:srgbClr val="92D050"/>
                </a:solidFill>
              </a:rPr>
              <a:t>SOCLE OBLIGATOIRE</a:t>
            </a:r>
            <a:endParaRPr lang="fr-FR" sz="1800" b="1" dirty="0">
              <a:solidFill>
                <a:srgbClr val="92D050"/>
              </a:solidFill>
            </a:endParaRPr>
          </a:p>
          <a:p>
            <a:pPr>
              <a:defRPr/>
            </a:pPr>
            <a:r>
              <a:rPr lang="fr-FR" sz="1800" dirty="0" smtClean="0">
                <a:solidFill>
                  <a:schemeClr val="tx2"/>
                </a:solidFill>
              </a:rPr>
              <a:t>Réductions </a:t>
            </a:r>
            <a:r>
              <a:rPr lang="fr-FR" sz="1800" dirty="0">
                <a:solidFill>
                  <a:schemeClr val="tx2"/>
                </a:solidFill>
              </a:rPr>
              <a:t>tarifaires (CDD, apprentis, CUI-CAE de moins de 12 mois et petits temps </a:t>
            </a:r>
            <a:r>
              <a:rPr lang="fr-FR" sz="1800" dirty="0" smtClean="0">
                <a:solidFill>
                  <a:schemeClr val="tx2"/>
                </a:solidFill>
              </a:rPr>
              <a:t>partiels </a:t>
            </a:r>
            <a:r>
              <a:rPr lang="fr-FR" sz="1800" dirty="0">
                <a:solidFill>
                  <a:schemeClr val="tx2"/>
                </a:solidFill>
              </a:rPr>
              <a:t>: </a:t>
            </a:r>
          </a:p>
          <a:p>
            <a:pPr marL="0" lvl="1" indent="0">
              <a:buNone/>
              <a:defRPr/>
            </a:pPr>
            <a:r>
              <a:rPr lang="fr-FR" sz="1800" dirty="0" smtClean="0">
                <a:solidFill>
                  <a:schemeClr val="tx2"/>
                </a:solidFill>
                <a:sym typeface="Wingdings"/>
              </a:rPr>
              <a:t>	</a:t>
            </a:r>
            <a:r>
              <a:rPr lang="fr-FR" sz="1800" dirty="0" smtClean="0">
                <a:solidFill>
                  <a:schemeClr val="tx2"/>
                </a:solidFill>
              </a:rPr>
              <a:t>9.25</a:t>
            </a:r>
            <a:r>
              <a:rPr lang="fr-FR" sz="1800" dirty="0">
                <a:solidFill>
                  <a:schemeClr val="tx2"/>
                </a:solidFill>
              </a:rPr>
              <a:t>€ pour le salarié </a:t>
            </a:r>
            <a:r>
              <a:rPr lang="fr-FR" sz="1800" dirty="0" smtClean="0">
                <a:solidFill>
                  <a:schemeClr val="tx2"/>
                </a:solidFill>
              </a:rPr>
              <a:t> sur le </a:t>
            </a:r>
            <a:r>
              <a:rPr lang="fr-FR" sz="1800" dirty="0" smtClean="0">
                <a:solidFill>
                  <a:srgbClr val="92D050"/>
                </a:solidFill>
              </a:rPr>
              <a:t>SOCLE OBLIGATOIRE </a:t>
            </a:r>
            <a:r>
              <a:rPr lang="fr-FR" sz="1800" dirty="0" smtClean="0">
                <a:solidFill>
                  <a:schemeClr val="tx2"/>
                </a:solidFill>
              </a:rPr>
              <a:t>(la </a:t>
            </a:r>
            <a:r>
              <a:rPr lang="fr-FR" sz="1800" dirty="0">
                <a:solidFill>
                  <a:schemeClr val="tx2"/>
                </a:solidFill>
              </a:rPr>
              <a:t>contribution employeur </a:t>
            </a:r>
            <a:r>
              <a:rPr lang="fr-FR" sz="1800" dirty="0" smtClean="0">
                <a:solidFill>
                  <a:schemeClr val="tx2"/>
                </a:solidFill>
              </a:rPr>
              <a:t>	demeure inchangée, c’est la solidarité qui prend en charge le différentiel !)</a:t>
            </a:r>
            <a:endParaRPr lang="fr-FR" sz="1800" dirty="0">
              <a:solidFill>
                <a:schemeClr val="tx2"/>
              </a:solidFill>
            </a:endParaRPr>
          </a:p>
          <a:p>
            <a:pPr>
              <a:buFont typeface="Wingdings" panose="05000000000000000000" pitchFamily="2" charset="2"/>
              <a:buChar char="Ø"/>
              <a:defRPr/>
            </a:pPr>
            <a:endParaRPr lang="fr-FR" altLang="fr-FR" sz="1800" dirty="0" smtClean="0">
              <a:solidFill>
                <a:schemeClr val="tx2"/>
              </a:solidFill>
            </a:endParaRPr>
          </a:p>
        </p:txBody>
      </p:sp>
      <p:sp>
        <p:nvSpPr>
          <p:cNvPr id="83970" name="Titre 1"/>
          <p:cNvSpPr>
            <a:spLocks noGrp="1"/>
          </p:cNvSpPr>
          <p:nvPr>
            <p:ph type="title"/>
          </p:nvPr>
        </p:nvSpPr>
        <p:spPr/>
        <p:txBody>
          <a:bodyPr vert="horz" lIns="91440" tIns="45720" rIns="91440" bIns="45720" rtlCol="0" anchor="ctr">
            <a:normAutofit/>
          </a:bodyPr>
          <a:lstStyle/>
          <a:p>
            <a:pPr algn="l"/>
            <a:r>
              <a:rPr lang="fr-FR" altLang="fr-FR" sz="3200" b="1" dirty="0" smtClean="0">
                <a:solidFill>
                  <a:schemeClr val="tx2"/>
                </a:solidFill>
              </a:rPr>
              <a:t>3.11 – Les tarifs </a:t>
            </a:r>
            <a:endParaRPr lang="fr-FR" altLang="fr-FR" sz="3200" b="1" dirty="0">
              <a:solidFill>
                <a:schemeClr val="tx2"/>
              </a:solidFill>
            </a:endParaRPr>
          </a:p>
        </p:txBody>
      </p:sp>
      <p:grpSp>
        <p:nvGrpSpPr>
          <p:cNvPr id="4" name="Group 12"/>
          <p:cNvGrpSpPr>
            <a:grpSpLocks/>
          </p:cNvGrpSpPr>
          <p:nvPr/>
        </p:nvGrpSpPr>
        <p:grpSpPr bwMode="auto">
          <a:xfrm>
            <a:off x="0" y="-27384"/>
            <a:ext cx="9144000" cy="404663"/>
            <a:chOff x="0" y="0"/>
            <a:chExt cx="11904" cy="1417"/>
          </a:xfrm>
        </p:grpSpPr>
        <p:sp>
          <p:nvSpPr>
            <p:cNvPr id="5"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6"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7"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8"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graphicFrame>
        <p:nvGraphicFramePr>
          <p:cNvPr id="12" name="Tableau 11"/>
          <p:cNvGraphicFramePr>
            <a:graphicFrameLocks noGrp="1"/>
          </p:cNvGraphicFramePr>
          <p:nvPr>
            <p:extLst>
              <p:ext uri="{D42A27DB-BD31-4B8C-83A1-F6EECF244321}">
                <p14:modId xmlns:p14="http://schemas.microsoft.com/office/powerpoint/2010/main" val="462215834"/>
              </p:ext>
            </p:extLst>
          </p:nvPr>
        </p:nvGraphicFramePr>
        <p:xfrm>
          <a:off x="613521" y="2564904"/>
          <a:ext cx="7416823" cy="2300806"/>
        </p:xfrm>
        <a:graphic>
          <a:graphicData uri="http://schemas.openxmlformats.org/drawingml/2006/table">
            <a:tbl>
              <a:tblPr firstRow="1" firstCol="1" bandRow="1">
                <a:tableStyleId>{5C22544A-7EE6-4342-B048-85BDC9FD1C3A}</a:tableStyleId>
              </a:tblPr>
              <a:tblGrid>
                <a:gridCol w="1845020"/>
                <a:gridCol w="1840229"/>
                <a:gridCol w="1865787"/>
                <a:gridCol w="1865787"/>
              </a:tblGrid>
              <a:tr h="952561">
                <a:tc>
                  <a:txBody>
                    <a:bodyPr/>
                    <a:lstStyle/>
                    <a:p>
                      <a:pPr algn="ctr">
                        <a:lnSpc>
                          <a:spcPct val="150000"/>
                        </a:lnSpc>
                        <a:spcAft>
                          <a:spcPts val="0"/>
                        </a:spcAft>
                      </a:pPr>
                      <a:r>
                        <a:rPr lang="fr-FR" sz="1200" u="none" strike="noStrike" dirty="0">
                          <a:solidFill>
                            <a:schemeClr val="tx2"/>
                          </a:solidFill>
                          <a:effectLst/>
                        </a:rPr>
                        <a:t> </a:t>
                      </a:r>
                      <a:endParaRPr lang="fr-FR" sz="1200" dirty="0">
                        <a:solidFill>
                          <a:schemeClr val="tx2"/>
                        </a:solidFill>
                        <a:effectLst/>
                        <a:latin typeface="Times New Roman"/>
                        <a:ea typeface="Times New Roman"/>
                        <a:cs typeface="Times New Roman"/>
                      </a:endParaRPr>
                    </a:p>
                  </a:txBody>
                  <a:tcPr marL="68580" marR="68580" marT="0" marB="0" anchor="ctr">
                    <a:solidFill>
                      <a:schemeClr val="bg1"/>
                    </a:solidFill>
                  </a:tcPr>
                </a:tc>
                <a:tc>
                  <a:txBody>
                    <a:bodyPr/>
                    <a:lstStyle/>
                    <a:p>
                      <a:pPr algn="ctr">
                        <a:lnSpc>
                          <a:spcPct val="150000"/>
                        </a:lnSpc>
                        <a:spcAft>
                          <a:spcPts val="0"/>
                        </a:spcAft>
                      </a:pPr>
                      <a:r>
                        <a:rPr lang="fr-FR" sz="1200" dirty="0">
                          <a:solidFill>
                            <a:schemeClr val="bg1"/>
                          </a:solidFill>
                          <a:effectLst/>
                        </a:rPr>
                        <a:t>Régime socle</a:t>
                      </a:r>
                      <a:endParaRPr lang="fr-FR" sz="1200" dirty="0">
                        <a:solidFill>
                          <a:schemeClr val="bg1"/>
                        </a:solidFill>
                        <a:effectLst/>
                        <a:latin typeface="Times New Roman"/>
                        <a:ea typeface="Times New Roman"/>
                        <a:cs typeface="Times New Roman"/>
                      </a:endParaRPr>
                    </a:p>
                  </a:txBody>
                  <a:tcPr marL="68580" marR="68580" marT="0" marB="0" anchor="ctr">
                    <a:solidFill>
                      <a:srgbClr val="35F715"/>
                    </a:solidFill>
                  </a:tcPr>
                </a:tc>
                <a:tc>
                  <a:txBody>
                    <a:bodyPr/>
                    <a:lstStyle/>
                    <a:p>
                      <a:pPr algn="ctr">
                        <a:lnSpc>
                          <a:spcPct val="150000"/>
                        </a:lnSpc>
                        <a:spcAft>
                          <a:spcPts val="0"/>
                        </a:spcAft>
                      </a:pPr>
                      <a:r>
                        <a:rPr lang="fr-FR" sz="1200" dirty="0">
                          <a:solidFill>
                            <a:schemeClr val="bg1"/>
                          </a:solidFill>
                          <a:effectLst/>
                        </a:rPr>
                        <a:t>Option 1 (en complément du régime socle)</a:t>
                      </a:r>
                      <a:endParaRPr lang="fr-FR" sz="1200" dirty="0">
                        <a:solidFill>
                          <a:schemeClr val="bg1"/>
                        </a:solidFill>
                        <a:effectLst/>
                        <a:latin typeface="Times New Roman"/>
                        <a:ea typeface="Times New Roman"/>
                        <a:cs typeface="Times New Roman"/>
                      </a:endParaRPr>
                    </a:p>
                  </a:txBody>
                  <a:tcPr marL="68580" marR="68580" marT="0" marB="0" anchor="ctr">
                    <a:solidFill>
                      <a:srgbClr val="FF3399"/>
                    </a:solidFill>
                  </a:tcPr>
                </a:tc>
                <a:tc>
                  <a:txBody>
                    <a:bodyPr/>
                    <a:lstStyle/>
                    <a:p>
                      <a:pPr algn="ctr">
                        <a:lnSpc>
                          <a:spcPct val="150000"/>
                        </a:lnSpc>
                        <a:spcAft>
                          <a:spcPts val="0"/>
                        </a:spcAft>
                      </a:pPr>
                      <a:r>
                        <a:rPr lang="fr-FR" sz="1200" dirty="0">
                          <a:solidFill>
                            <a:schemeClr val="bg1"/>
                          </a:solidFill>
                          <a:effectLst/>
                        </a:rPr>
                        <a:t>Option 2 (en complément du régime socle)</a:t>
                      </a:r>
                      <a:endParaRPr lang="fr-FR" sz="1200" dirty="0">
                        <a:solidFill>
                          <a:schemeClr val="bg1"/>
                        </a:solidFill>
                        <a:effectLst/>
                        <a:latin typeface="Times New Roman"/>
                        <a:ea typeface="Times New Roman"/>
                        <a:cs typeface="Times New Roman"/>
                      </a:endParaRPr>
                    </a:p>
                  </a:txBody>
                  <a:tcPr marL="68580" marR="68580" marT="0" marB="0" anchor="ctr">
                    <a:solidFill>
                      <a:srgbClr val="FF0066"/>
                    </a:solidFill>
                  </a:tcPr>
                </a:tc>
              </a:tr>
              <a:tr h="449415">
                <a:tc>
                  <a:txBody>
                    <a:bodyPr/>
                    <a:lstStyle/>
                    <a:p>
                      <a:pPr>
                        <a:lnSpc>
                          <a:spcPct val="150000"/>
                        </a:lnSpc>
                        <a:spcAft>
                          <a:spcPts val="0"/>
                        </a:spcAft>
                      </a:pPr>
                      <a:r>
                        <a:rPr lang="fr-FR" sz="1200" dirty="0">
                          <a:solidFill>
                            <a:schemeClr val="tx2"/>
                          </a:solidFill>
                          <a:effectLst/>
                        </a:rPr>
                        <a:t>Salarié </a:t>
                      </a:r>
                      <a:endParaRPr lang="fr-FR" sz="1200" dirty="0">
                        <a:solidFill>
                          <a:schemeClr val="tx2"/>
                        </a:solidFill>
                        <a:effectLst/>
                        <a:latin typeface="Times New Roman"/>
                        <a:ea typeface="Times New Roman"/>
                        <a:cs typeface="Times New Roman"/>
                      </a:endParaRPr>
                    </a:p>
                  </a:txBody>
                  <a:tcPr marL="68580" marR="68580" marT="0" marB="0" anchor="ctr">
                    <a:solidFill>
                      <a:schemeClr val="bg1"/>
                    </a:solidFill>
                  </a:tcPr>
                </a:tc>
                <a:tc>
                  <a:txBody>
                    <a:bodyPr/>
                    <a:lstStyle/>
                    <a:p>
                      <a:pPr marL="0" algn="ctr" defTabSz="914400" rtl="0" eaLnBrk="1" latinLnBrk="0" hangingPunct="1">
                        <a:spcAft>
                          <a:spcPts val="0"/>
                        </a:spcAft>
                      </a:pPr>
                      <a:r>
                        <a:rPr lang="fr-FR" sz="1200" kern="1200" dirty="0">
                          <a:solidFill>
                            <a:schemeClr val="bg1"/>
                          </a:solidFill>
                          <a:effectLst/>
                          <a:latin typeface="+mn-lt"/>
                          <a:ea typeface="+mn-ea"/>
                          <a:cs typeface="+mn-cs"/>
                        </a:rPr>
                        <a:t>37,00 €</a:t>
                      </a:r>
                    </a:p>
                  </a:txBody>
                  <a:tcPr marL="68580" marR="68580" marT="0" marB="0" anchor="ctr">
                    <a:solidFill>
                      <a:srgbClr val="35F715"/>
                    </a:solidFill>
                  </a:tcPr>
                </a:tc>
                <a:tc>
                  <a:txBody>
                    <a:bodyPr/>
                    <a:lstStyle/>
                    <a:p>
                      <a:pPr algn="ctr">
                        <a:spcAft>
                          <a:spcPts val="0"/>
                        </a:spcAft>
                      </a:pPr>
                      <a:r>
                        <a:rPr lang="fr-FR" sz="1200" dirty="0">
                          <a:solidFill>
                            <a:schemeClr val="bg1"/>
                          </a:solidFill>
                          <a:effectLst/>
                        </a:rPr>
                        <a:t>9,25 €</a:t>
                      </a:r>
                      <a:endParaRPr lang="fr-FR" sz="1200" dirty="0">
                        <a:solidFill>
                          <a:schemeClr val="bg1"/>
                        </a:solidFill>
                        <a:effectLst/>
                        <a:latin typeface="Times New Roman"/>
                        <a:ea typeface="Times New Roman"/>
                        <a:cs typeface="Times New Roman"/>
                      </a:endParaRPr>
                    </a:p>
                  </a:txBody>
                  <a:tcPr marL="68580" marR="68580" marT="0" marB="0" anchor="ctr">
                    <a:solidFill>
                      <a:srgbClr val="FF3399"/>
                    </a:solidFill>
                  </a:tcPr>
                </a:tc>
                <a:tc>
                  <a:txBody>
                    <a:bodyPr/>
                    <a:lstStyle/>
                    <a:p>
                      <a:pPr algn="ctr">
                        <a:spcAft>
                          <a:spcPts val="0"/>
                        </a:spcAft>
                      </a:pPr>
                      <a:r>
                        <a:rPr lang="fr-FR" sz="1200" dirty="0">
                          <a:solidFill>
                            <a:schemeClr val="bg1"/>
                          </a:solidFill>
                          <a:effectLst/>
                        </a:rPr>
                        <a:t>24,67 €</a:t>
                      </a:r>
                      <a:endParaRPr lang="fr-FR" sz="1200" dirty="0">
                        <a:solidFill>
                          <a:schemeClr val="bg1"/>
                        </a:solidFill>
                        <a:effectLst/>
                        <a:latin typeface="Times New Roman"/>
                        <a:ea typeface="Times New Roman"/>
                        <a:cs typeface="Times New Roman"/>
                      </a:endParaRPr>
                    </a:p>
                  </a:txBody>
                  <a:tcPr marL="68580" marR="68580" marT="0" marB="0" anchor="ctr">
                    <a:solidFill>
                      <a:srgbClr val="FF0066"/>
                    </a:solidFill>
                  </a:tcPr>
                </a:tc>
              </a:tr>
              <a:tr h="449415">
                <a:tc>
                  <a:txBody>
                    <a:bodyPr/>
                    <a:lstStyle/>
                    <a:p>
                      <a:pPr>
                        <a:lnSpc>
                          <a:spcPct val="150000"/>
                        </a:lnSpc>
                        <a:spcAft>
                          <a:spcPts val="0"/>
                        </a:spcAft>
                      </a:pPr>
                      <a:r>
                        <a:rPr lang="fr-FR" sz="1200" dirty="0">
                          <a:solidFill>
                            <a:schemeClr val="tx2"/>
                          </a:solidFill>
                          <a:effectLst/>
                        </a:rPr>
                        <a:t>Conjoint</a:t>
                      </a:r>
                      <a:endParaRPr lang="fr-FR" sz="1200" dirty="0">
                        <a:solidFill>
                          <a:schemeClr val="tx2"/>
                        </a:solidFill>
                        <a:effectLst/>
                        <a:latin typeface="Times New Roman"/>
                        <a:ea typeface="Times New Roman"/>
                        <a:cs typeface="Times New Roman"/>
                      </a:endParaRPr>
                    </a:p>
                  </a:txBody>
                  <a:tcPr marL="68580" marR="68580" marT="0" marB="0" anchor="ctr">
                    <a:solidFill>
                      <a:schemeClr val="bg1"/>
                    </a:solidFill>
                  </a:tcPr>
                </a:tc>
                <a:tc>
                  <a:txBody>
                    <a:bodyPr/>
                    <a:lstStyle/>
                    <a:p>
                      <a:pPr marL="0" algn="ctr" defTabSz="914400" rtl="0" eaLnBrk="1" latinLnBrk="0" hangingPunct="1">
                        <a:spcAft>
                          <a:spcPts val="0"/>
                        </a:spcAft>
                      </a:pPr>
                      <a:r>
                        <a:rPr lang="fr-FR" sz="1200" kern="1200" dirty="0">
                          <a:solidFill>
                            <a:schemeClr val="bg1"/>
                          </a:solidFill>
                          <a:effectLst/>
                          <a:latin typeface="+mn-lt"/>
                          <a:ea typeface="+mn-ea"/>
                          <a:cs typeface="+mn-cs"/>
                        </a:rPr>
                        <a:t>40,70 €</a:t>
                      </a:r>
                    </a:p>
                  </a:txBody>
                  <a:tcPr marL="68580" marR="68580" marT="0" marB="0" anchor="ctr">
                    <a:solidFill>
                      <a:srgbClr val="35F715"/>
                    </a:solidFill>
                  </a:tcPr>
                </a:tc>
                <a:tc>
                  <a:txBody>
                    <a:bodyPr/>
                    <a:lstStyle/>
                    <a:p>
                      <a:pPr algn="ctr">
                        <a:spcAft>
                          <a:spcPts val="0"/>
                        </a:spcAft>
                      </a:pPr>
                      <a:r>
                        <a:rPr lang="fr-FR" sz="1200" dirty="0">
                          <a:solidFill>
                            <a:schemeClr val="bg1"/>
                          </a:solidFill>
                          <a:effectLst/>
                        </a:rPr>
                        <a:t>9,25 €</a:t>
                      </a:r>
                      <a:endParaRPr lang="fr-FR" sz="1200" dirty="0">
                        <a:solidFill>
                          <a:schemeClr val="bg1"/>
                        </a:solidFill>
                        <a:effectLst/>
                        <a:latin typeface="Times New Roman"/>
                        <a:ea typeface="Times New Roman"/>
                        <a:cs typeface="Times New Roman"/>
                      </a:endParaRPr>
                    </a:p>
                  </a:txBody>
                  <a:tcPr marL="68580" marR="68580" marT="0" marB="0" anchor="ctr">
                    <a:solidFill>
                      <a:srgbClr val="FF3399"/>
                    </a:solidFill>
                  </a:tcPr>
                </a:tc>
                <a:tc>
                  <a:txBody>
                    <a:bodyPr/>
                    <a:lstStyle/>
                    <a:p>
                      <a:pPr algn="ctr">
                        <a:spcAft>
                          <a:spcPts val="0"/>
                        </a:spcAft>
                      </a:pPr>
                      <a:r>
                        <a:rPr lang="fr-FR" sz="1200" dirty="0">
                          <a:solidFill>
                            <a:schemeClr val="bg1"/>
                          </a:solidFill>
                          <a:effectLst/>
                        </a:rPr>
                        <a:t>24,67 €</a:t>
                      </a:r>
                      <a:endParaRPr lang="fr-FR" sz="1200" dirty="0">
                        <a:solidFill>
                          <a:schemeClr val="bg1"/>
                        </a:solidFill>
                        <a:effectLst/>
                        <a:latin typeface="Times New Roman"/>
                        <a:ea typeface="Times New Roman"/>
                        <a:cs typeface="Times New Roman"/>
                      </a:endParaRPr>
                    </a:p>
                  </a:txBody>
                  <a:tcPr marL="68580" marR="68580" marT="0" marB="0" anchor="ctr">
                    <a:solidFill>
                      <a:srgbClr val="FF0066"/>
                    </a:solidFill>
                  </a:tcPr>
                </a:tc>
              </a:tr>
              <a:tr h="449415">
                <a:tc>
                  <a:txBody>
                    <a:bodyPr/>
                    <a:lstStyle/>
                    <a:p>
                      <a:pPr>
                        <a:lnSpc>
                          <a:spcPct val="150000"/>
                        </a:lnSpc>
                        <a:spcAft>
                          <a:spcPts val="0"/>
                        </a:spcAft>
                      </a:pPr>
                      <a:r>
                        <a:rPr lang="fr-FR" sz="1200" dirty="0" smtClean="0">
                          <a:solidFill>
                            <a:schemeClr val="tx2"/>
                          </a:solidFill>
                          <a:effectLst/>
                        </a:rPr>
                        <a:t>Enfant</a:t>
                      </a:r>
                      <a:r>
                        <a:rPr lang="fr-FR" sz="1200" baseline="0" dirty="0" smtClean="0">
                          <a:solidFill>
                            <a:schemeClr val="tx2"/>
                          </a:solidFill>
                          <a:effectLst/>
                        </a:rPr>
                        <a:t> </a:t>
                      </a:r>
                      <a:r>
                        <a:rPr lang="fr-FR" sz="1000" baseline="0" dirty="0" smtClean="0">
                          <a:solidFill>
                            <a:schemeClr val="tx2"/>
                          </a:solidFill>
                          <a:effectLst/>
                        </a:rPr>
                        <a:t>(à partir du 3</a:t>
                      </a:r>
                      <a:r>
                        <a:rPr lang="fr-FR" sz="1000" baseline="30000" dirty="0" smtClean="0">
                          <a:solidFill>
                            <a:schemeClr val="tx2"/>
                          </a:solidFill>
                          <a:effectLst/>
                        </a:rPr>
                        <a:t>ème</a:t>
                      </a:r>
                      <a:r>
                        <a:rPr lang="fr-FR" sz="1000" baseline="0" dirty="0" smtClean="0">
                          <a:solidFill>
                            <a:schemeClr val="tx2"/>
                          </a:solidFill>
                          <a:effectLst/>
                        </a:rPr>
                        <a:t> gratuit)</a:t>
                      </a:r>
                      <a:endParaRPr lang="fr-FR" sz="1000" dirty="0">
                        <a:solidFill>
                          <a:schemeClr val="tx2"/>
                        </a:solidFill>
                        <a:effectLst/>
                        <a:latin typeface="Times New Roman"/>
                        <a:ea typeface="Times New Roman"/>
                        <a:cs typeface="Times New Roman"/>
                      </a:endParaRPr>
                    </a:p>
                  </a:txBody>
                  <a:tcPr marL="68580" marR="68580" marT="0" marB="0" anchor="ctr">
                    <a:solidFill>
                      <a:schemeClr val="bg1"/>
                    </a:solidFill>
                  </a:tcPr>
                </a:tc>
                <a:tc>
                  <a:txBody>
                    <a:bodyPr/>
                    <a:lstStyle/>
                    <a:p>
                      <a:pPr marL="0" algn="ctr" defTabSz="914400" rtl="0" eaLnBrk="1" latinLnBrk="0" hangingPunct="1">
                        <a:spcAft>
                          <a:spcPts val="0"/>
                        </a:spcAft>
                      </a:pPr>
                      <a:r>
                        <a:rPr lang="fr-FR" sz="1200" kern="1200" dirty="0">
                          <a:solidFill>
                            <a:schemeClr val="bg1"/>
                          </a:solidFill>
                          <a:effectLst/>
                          <a:latin typeface="+mn-lt"/>
                          <a:ea typeface="+mn-ea"/>
                          <a:cs typeface="+mn-cs"/>
                        </a:rPr>
                        <a:t>20,35 €</a:t>
                      </a:r>
                    </a:p>
                  </a:txBody>
                  <a:tcPr marL="68580" marR="68580" marT="0" marB="0" anchor="ctr">
                    <a:solidFill>
                      <a:srgbClr val="35F715"/>
                    </a:solidFill>
                  </a:tcPr>
                </a:tc>
                <a:tc>
                  <a:txBody>
                    <a:bodyPr/>
                    <a:lstStyle/>
                    <a:p>
                      <a:pPr algn="ctr">
                        <a:spcAft>
                          <a:spcPts val="0"/>
                        </a:spcAft>
                      </a:pPr>
                      <a:r>
                        <a:rPr lang="fr-FR" sz="1200" dirty="0">
                          <a:solidFill>
                            <a:schemeClr val="bg1"/>
                          </a:solidFill>
                          <a:effectLst/>
                        </a:rPr>
                        <a:t>5,09 €</a:t>
                      </a:r>
                      <a:endParaRPr lang="fr-FR" sz="1200" dirty="0">
                        <a:solidFill>
                          <a:schemeClr val="bg1"/>
                        </a:solidFill>
                        <a:effectLst/>
                        <a:latin typeface="Times New Roman"/>
                        <a:ea typeface="Times New Roman"/>
                        <a:cs typeface="Times New Roman"/>
                      </a:endParaRPr>
                    </a:p>
                  </a:txBody>
                  <a:tcPr marL="68580" marR="68580" marT="0" marB="0" anchor="ctr">
                    <a:solidFill>
                      <a:srgbClr val="FF3399"/>
                    </a:solidFill>
                  </a:tcPr>
                </a:tc>
                <a:tc>
                  <a:txBody>
                    <a:bodyPr/>
                    <a:lstStyle/>
                    <a:p>
                      <a:pPr algn="ctr">
                        <a:spcAft>
                          <a:spcPts val="0"/>
                        </a:spcAft>
                      </a:pPr>
                      <a:r>
                        <a:rPr lang="fr-FR" sz="1200" dirty="0">
                          <a:solidFill>
                            <a:schemeClr val="bg1"/>
                          </a:solidFill>
                          <a:effectLst/>
                        </a:rPr>
                        <a:t>13,57 €</a:t>
                      </a:r>
                      <a:endParaRPr lang="fr-FR" sz="1200" dirty="0">
                        <a:solidFill>
                          <a:schemeClr val="bg1"/>
                        </a:solidFill>
                        <a:effectLst/>
                        <a:latin typeface="Times New Roman"/>
                        <a:ea typeface="Times New Roman"/>
                        <a:cs typeface="Times New Roman"/>
                      </a:endParaRPr>
                    </a:p>
                  </a:txBody>
                  <a:tcPr marL="68580" marR="68580" marT="0" marB="0" anchor="ctr">
                    <a:solidFill>
                      <a:srgbClr val="FF0066"/>
                    </a:solidFill>
                  </a:tcPr>
                </a:tc>
              </a:tr>
            </a:tbl>
          </a:graphicData>
        </a:graphic>
      </p:graphicFrame>
      <p:pic>
        <p:nvPicPr>
          <p:cNvPr id="13" name="Image 12" descr="C:\Users\Jean-René LE MEUR\AppData\Local\Microsoft\Windows\INetCache\Content.Word\LogoEEPsante╠üCMJ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4730" y="704498"/>
            <a:ext cx="1272540" cy="1272540"/>
          </a:xfrm>
          <a:prstGeom prst="rect">
            <a:avLst/>
          </a:prstGeom>
          <a:noFill/>
          <a:ln>
            <a:noFill/>
          </a:ln>
        </p:spPr>
      </p:pic>
    </p:spTree>
    <p:extLst>
      <p:ext uri="{BB962C8B-B14F-4D97-AF65-F5344CB8AC3E}">
        <p14:creationId xmlns:p14="http://schemas.microsoft.com/office/powerpoint/2010/main" val="362290996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266277543"/>
              </p:ext>
            </p:extLst>
          </p:nvPr>
        </p:nvGraphicFramePr>
        <p:xfrm>
          <a:off x="467544" y="2208314"/>
          <a:ext cx="7416823" cy="2300806"/>
        </p:xfrm>
        <a:graphic>
          <a:graphicData uri="http://schemas.openxmlformats.org/drawingml/2006/table">
            <a:tbl>
              <a:tblPr firstRow="1" firstCol="1" bandRow="1">
                <a:tableStyleId>{5C22544A-7EE6-4342-B048-85BDC9FD1C3A}</a:tableStyleId>
              </a:tblPr>
              <a:tblGrid>
                <a:gridCol w="1845020"/>
                <a:gridCol w="1840229"/>
                <a:gridCol w="1865787"/>
                <a:gridCol w="1865787"/>
              </a:tblGrid>
              <a:tr h="952561">
                <a:tc>
                  <a:txBody>
                    <a:bodyPr/>
                    <a:lstStyle/>
                    <a:p>
                      <a:pPr algn="ctr">
                        <a:lnSpc>
                          <a:spcPct val="150000"/>
                        </a:lnSpc>
                        <a:spcAft>
                          <a:spcPts val="0"/>
                        </a:spcAft>
                      </a:pPr>
                      <a:r>
                        <a:rPr lang="fr-FR" sz="1200" u="none" strike="noStrike" dirty="0">
                          <a:solidFill>
                            <a:schemeClr val="tx2"/>
                          </a:solidFill>
                          <a:effectLst/>
                        </a:rPr>
                        <a:t> </a:t>
                      </a:r>
                      <a:endParaRPr lang="fr-FR" sz="1200" dirty="0">
                        <a:solidFill>
                          <a:schemeClr val="tx2"/>
                        </a:solidFill>
                        <a:effectLst/>
                        <a:latin typeface="Times New Roman"/>
                        <a:ea typeface="Times New Roman"/>
                        <a:cs typeface="Times New Roman"/>
                      </a:endParaRPr>
                    </a:p>
                  </a:txBody>
                  <a:tcPr marL="68580" marR="68580" marT="0" marB="0" anchor="ctr">
                    <a:solidFill>
                      <a:schemeClr val="bg1"/>
                    </a:solidFill>
                  </a:tcPr>
                </a:tc>
                <a:tc>
                  <a:txBody>
                    <a:bodyPr/>
                    <a:lstStyle/>
                    <a:p>
                      <a:pPr algn="ctr">
                        <a:lnSpc>
                          <a:spcPct val="150000"/>
                        </a:lnSpc>
                        <a:spcAft>
                          <a:spcPts val="0"/>
                        </a:spcAft>
                      </a:pPr>
                      <a:r>
                        <a:rPr lang="fr-FR" sz="1200" dirty="0">
                          <a:solidFill>
                            <a:schemeClr val="bg1"/>
                          </a:solidFill>
                          <a:effectLst/>
                        </a:rPr>
                        <a:t>Régime socle</a:t>
                      </a:r>
                      <a:endParaRPr lang="fr-FR" sz="1200" dirty="0">
                        <a:solidFill>
                          <a:schemeClr val="bg1"/>
                        </a:solidFill>
                        <a:effectLst/>
                        <a:latin typeface="Times New Roman"/>
                        <a:ea typeface="Times New Roman"/>
                        <a:cs typeface="Times New Roman"/>
                      </a:endParaRPr>
                    </a:p>
                  </a:txBody>
                  <a:tcPr marL="68580" marR="68580" marT="0" marB="0" anchor="ctr">
                    <a:solidFill>
                      <a:srgbClr val="35F715"/>
                    </a:solidFill>
                  </a:tcPr>
                </a:tc>
                <a:tc>
                  <a:txBody>
                    <a:bodyPr/>
                    <a:lstStyle/>
                    <a:p>
                      <a:pPr algn="ctr">
                        <a:lnSpc>
                          <a:spcPct val="150000"/>
                        </a:lnSpc>
                        <a:spcAft>
                          <a:spcPts val="0"/>
                        </a:spcAft>
                      </a:pPr>
                      <a:r>
                        <a:rPr lang="fr-FR" sz="1200" dirty="0">
                          <a:solidFill>
                            <a:schemeClr val="bg1"/>
                          </a:solidFill>
                          <a:effectLst/>
                        </a:rPr>
                        <a:t>Option 1 (en complément du régime socle)</a:t>
                      </a:r>
                      <a:endParaRPr lang="fr-FR" sz="1200" dirty="0">
                        <a:solidFill>
                          <a:schemeClr val="bg1"/>
                        </a:solidFill>
                        <a:effectLst/>
                        <a:latin typeface="Times New Roman"/>
                        <a:ea typeface="Times New Roman"/>
                        <a:cs typeface="Times New Roman"/>
                      </a:endParaRPr>
                    </a:p>
                  </a:txBody>
                  <a:tcPr marL="68580" marR="68580" marT="0" marB="0" anchor="ctr">
                    <a:solidFill>
                      <a:srgbClr val="FF3399"/>
                    </a:solidFill>
                  </a:tcPr>
                </a:tc>
                <a:tc>
                  <a:txBody>
                    <a:bodyPr/>
                    <a:lstStyle/>
                    <a:p>
                      <a:pPr algn="ctr">
                        <a:lnSpc>
                          <a:spcPct val="150000"/>
                        </a:lnSpc>
                        <a:spcAft>
                          <a:spcPts val="0"/>
                        </a:spcAft>
                      </a:pPr>
                      <a:r>
                        <a:rPr lang="fr-FR" sz="1200" dirty="0">
                          <a:solidFill>
                            <a:schemeClr val="bg1"/>
                          </a:solidFill>
                          <a:effectLst/>
                        </a:rPr>
                        <a:t>Option 2 (en complément du régime socle)</a:t>
                      </a:r>
                      <a:endParaRPr lang="fr-FR" sz="1200" dirty="0">
                        <a:solidFill>
                          <a:schemeClr val="bg1"/>
                        </a:solidFill>
                        <a:effectLst/>
                        <a:latin typeface="Times New Roman"/>
                        <a:ea typeface="Times New Roman"/>
                        <a:cs typeface="Times New Roman"/>
                      </a:endParaRPr>
                    </a:p>
                  </a:txBody>
                  <a:tcPr marL="68580" marR="68580" marT="0" marB="0" anchor="ctr">
                    <a:solidFill>
                      <a:srgbClr val="FF0066"/>
                    </a:solidFill>
                  </a:tcPr>
                </a:tc>
              </a:tr>
              <a:tr h="449415">
                <a:tc>
                  <a:txBody>
                    <a:bodyPr/>
                    <a:lstStyle/>
                    <a:p>
                      <a:pPr>
                        <a:lnSpc>
                          <a:spcPct val="150000"/>
                        </a:lnSpc>
                        <a:spcAft>
                          <a:spcPts val="0"/>
                        </a:spcAft>
                      </a:pPr>
                      <a:r>
                        <a:rPr lang="fr-FR" sz="1200" dirty="0">
                          <a:solidFill>
                            <a:schemeClr val="tx2"/>
                          </a:solidFill>
                          <a:effectLst/>
                        </a:rPr>
                        <a:t>Salarié </a:t>
                      </a:r>
                      <a:endParaRPr lang="fr-FR" sz="1200" dirty="0">
                        <a:solidFill>
                          <a:schemeClr val="tx2"/>
                        </a:solidFill>
                        <a:effectLst/>
                        <a:latin typeface="Times New Roman"/>
                        <a:ea typeface="Times New Roman"/>
                        <a:cs typeface="Times New Roman"/>
                      </a:endParaRPr>
                    </a:p>
                  </a:txBody>
                  <a:tcPr marL="68580" marR="68580" marT="0" marB="0" anchor="ctr">
                    <a:solidFill>
                      <a:schemeClr val="bg1"/>
                    </a:solidFill>
                  </a:tcPr>
                </a:tc>
                <a:tc>
                  <a:txBody>
                    <a:bodyPr/>
                    <a:lstStyle/>
                    <a:p>
                      <a:pPr algn="ctr">
                        <a:spcAft>
                          <a:spcPts val="0"/>
                        </a:spcAft>
                      </a:pPr>
                      <a:r>
                        <a:rPr lang="fr-FR" sz="1200" dirty="0">
                          <a:solidFill>
                            <a:schemeClr val="bg1"/>
                          </a:solidFill>
                          <a:effectLst/>
                        </a:rPr>
                        <a:t>22,20 €</a:t>
                      </a:r>
                      <a:endParaRPr lang="fr-FR" sz="1200" dirty="0">
                        <a:solidFill>
                          <a:schemeClr val="bg1"/>
                        </a:solidFill>
                        <a:effectLst/>
                        <a:latin typeface="Times New Roman"/>
                        <a:ea typeface="Times New Roman"/>
                        <a:cs typeface="Times New Roman"/>
                      </a:endParaRPr>
                    </a:p>
                  </a:txBody>
                  <a:tcPr marL="68580" marR="68580" marT="0" marB="0" anchor="ctr">
                    <a:solidFill>
                      <a:srgbClr val="35F715"/>
                    </a:solidFill>
                  </a:tcPr>
                </a:tc>
                <a:tc>
                  <a:txBody>
                    <a:bodyPr/>
                    <a:lstStyle/>
                    <a:p>
                      <a:pPr algn="ctr">
                        <a:spcAft>
                          <a:spcPts val="0"/>
                        </a:spcAft>
                      </a:pPr>
                      <a:r>
                        <a:rPr lang="fr-FR" sz="1200" dirty="0">
                          <a:solidFill>
                            <a:schemeClr val="bg1"/>
                          </a:solidFill>
                          <a:effectLst/>
                        </a:rPr>
                        <a:t>9,25 €</a:t>
                      </a:r>
                      <a:endParaRPr lang="fr-FR" sz="1200" dirty="0">
                        <a:solidFill>
                          <a:schemeClr val="bg1"/>
                        </a:solidFill>
                        <a:effectLst/>
                        <a:latin typeface="Times New Roman"/>
                        <a:ea typeface="Times New Roman"/>
                        <a:cs typeface="Times New Roman"/>
                      </a:endParaRPr>
                    </a:p>
                  </a:txBody>
                  <a:tcPr marL="68580" marR="68580" marT="0" marB="0" anchor="ctr">
                    <a:solidFill>
                      <a:srgbClr val="FF3399"/>
                    </a:solidFill>
                  </a:tcPr>
                </a:tc>
                <a:tc>
                  <a:txBody>
                    <a:bodyPr/>
                    <a:lstStyle/>
                    <a:p>
                      <a:pPr algn="ctr">
                        <a:spcAft>
                          <a:spcPts val="0"/>
                        </a:spcAft>
                      </a:pPr>
                      <a:r>
                        <a:rPr lang="fr-FR" sz="1200" dirty="0">
                          <a:solidFill>
                            <a:schemeClr val="bg1"/>
                          </a:solidFill>
                          <a:effectLst/>
                        </a:rPr>
                        <a:t>24,67 €</a:t>
                      </a:r>
                      <a:endParaRPr lang="fr-FR" sz="1200" dirty="0">
                        <a:solidFill>
                          <a:schemeClr val="bg1"/>
                        </a:solidFill>
                        <a:effectLst/>
                        <a:latin typeface="Times New Roman"/>
                        <a:ea typeface="Times New Roman"/>
                        <a:cs typeface="Times New Roman"/>
                      </a:endParaRPr>
                    </a:p>
                  </a:txBody>
                  <a:tcPr marL="68580" marR="68580" marT="0" marB="0" anchor="ctr">
                    <a:solidFill>
                      <a:srgbClr val="FF0066"/>
                    </a:solidFill>
                  </a:tcPr>
                </a:tc>
              </a:tr>
              <a:tr h="449415">
                <a:tc>
                  <a:txBody>
                    <a:bodyPr/>
                    <a:lstStyle/>
                    <a:p>
                      <a:pPr>
                        <a:lnSpc>
                          <a:spcPct val="150000"/>
                        </a:lnSpc>
                        <a:spcAft>
                          <a:spcPts val="0"/>
                        </a:spcAft>
                      </a:pPr>
                      <a:r>
                        <a:rPr lang="fr-FR" sz="1200" dirty="0">
                          <a:solidFill>
                            <a:schemeClr val="tx2"/>
                          </a:solidFill>
                          <a:effectLst/>
                        </a:rPr>
                        <a:t>Conjoint</a:t>
                      </a:r>
                      <a:endParaRPr lang="fr-FR" sz="1200" dirty="0">
                        <a:solidFill>
                          <a:schemeClr val="tx2"/>
                        </a:solidFill>
                        <a:effectLst/>
                        <a:latin typeface="Times New Roman"/>
                        <a:ea typeface="Times New Roman"/>
                        <a:cs typeface="Times New Roman"/>
                      </a:endParaRPr>
                    </a:p>
                  </a:txBody>
                  <a:tcPr marL="68580" marR="68580" marT="0" marB="0" anchor="ctr">
                    <a:solidFill>
                      <a:schemeClr val="bg1"/>
                    </a:solidFill>
                  </a:tcPr>
                </a:tc>
                <a:tc>
                  <a:txBody>
                    <a:bodyPr/>
                    <a:lstStyle/>
                    <a:p>
                      <a:pPr algn="ctr">
                        <a:spcAft>
                          <a:spcPts val="0"/>
                        </a:spcAft>
                      </a:pPr>
                      <a:r>
                        <a:rPr lang="fr-FR" sz="1200" dirty="0">
                          <a:solidFill>
                            <a:schemeClr val="bg1"/>
                          </a:solidFill>
                          <a:effectLst/>
                        </a:rPr>
                        <a:t>24,42 €</a:t>
                      </a:r>
                      <a:endParaRPr lang="fr-FR" sz="1200" dirty="0">
                        <a:solidFill>
                          <a:schemeClr val="bg1"/>
                        </a:solidFill>
                        <a:effectLst/>
                        <a:latin typeface="Times New Roman"/>
                        <a:ea typeface="Times New Roman"/>
                        <a:cs typeface="Times New Roman"/>
                      </a:endParaRPr>
                    </a:p>
                  </a:txBody>
                  <a:tcPr marL="68580" marR="68580" marT="0" marB="0" anchor="ctr">
                    <a:solidFill>
                      <a:srgbClr val="35F715"/>
                    </a:solidFill>
                  </a:tcPr>
                </a:tc>
                <a:tc>
                  <a:txBody>
                    <a:bodyPr/>
                    <a:lstStyle/>
                    <a:p>
                      <a:pPr algn="ctr">
                        <a:spcAft>
                          <a:spcPts val="0"/>
                        </a:spcAft>
                      </a:pPr>
                      <a:r>
                        <a:rPr lang="fr-FR" sz="1200" dirty="0">
                          <a:solidFill>
                            <a:schemeClr val="bg1"/>
                          </a:solidFill>
                          <a:effectLst/>
                        </a:rPr>
                        <a:t>9,25 €</a:t>
                      </a:r>
                      <a:endParaRPr lang="fr-FR" sz="1200" dirty="0">
                        <a:solidFill>
                          <a:schemeClr val="bg1"/>
                        </a:solidFill>
                        <a:effectLst/>
                        <a:latin typeface="Times New Roman"/>
                        <a:ea typeface="Times New Roman"/>
                        <a:cs typeface="Times New Roman"/>
                      </a:endParaRPr>
                    </a:p>
                  </a:txBody>
                  <a:tcPr marL="68580" marR="68580" marT="0" marB="0" anchor="ctr">
                    <a:solidFill>
                      <a:srgbClr val="FF3399"/>
                    </a:solidFill>
                  </a:tcPr>
                </a:tc>
                <a:tc>
                  <a:txBody>
                    <a:bodyPr/>
                    <a:lstStyle/>
                    <a:p>
                      <a:pPr algn="ctr">
                        <a:spcAft>
                          <a:spcPts val="0"/>
                        </a:spcAft>
                      </a:pPr>
                      <a:r>
                        <a:rPr lang="fr-FR" sz="1200" dirty="0">
                          <a:solidFill>
                            <a:schemeClr val="bg1"/>
                          </a:solidFill>
                          <a:effectLst/>
                        </a:rPr>
                        <a:t>24,67 €</a:t>
                      </a:r>
                      <a:endParaRPr lang="fr-FR" sz="1200" dirty="0">
                        <a:solidFill>
                          <a:schemeClr val="bg1"/>
                        </a:solidFill>
                        <a:effectLst/>
                        <a:latin typeface="Times New Roman"/>
                        <a:ea typeface="Times New Roman"/>
                        <a:cs typeface="Times New Roman"/>
                      </a:endParaRPr>
                    </a:p>
                  </a:txBody>
                  <a:tcPr marL="68580" marR="68580" marT="0" marB="0" anchor="ctr">
                    <a:solidFill>
                      <a:srgbClr val="FF0066"/>
                    </a:solidFill>
                  </a:tcPr>
                </a:tc>
              </a:tr>
              <a:tr h="449415">
                <a:tc>
                  <a:txBody>
                    <a:bodyPr/>
                    <a:lstStyle/>
                    <a:p>
                      <a:pPr>
                        <a:lnSpc>
                          <a:spcPct val="150000"/>
                        </a:lnSpc>
                        <a:spcAft>
                          <a:spcPts val="0"/>
                        </a:spcAft>
                      </a:pPr>
                      <a:r>
                        <a:rPr lang="fr-FR" sz="1200" dirty="0" smtClean="0">
                          <a:solidFill>
                            <a:schemeClr val="tx2"/>
                          </a:solidFill>
                          <a:effectLst/>
                        </a:rPr>
                        <a:t>Enfant</a:t>
                      </a:r>
                      <a:r>
                        <a:rPr lang="fr-FR" sz="1200" baseline="0" dirty="0" smtClean="0">
                          <a:solidFill>
                            <a:schemeClr val="tx2"/>
                          </a:solidFill>
                          <a:effectLst/>
                        </a:rPr>
                        <a:t> </a:t>
                      </a:r>
                      <a:r>
                        <a:rPr lang="fr-FR" sz="1000" baseline="0" dirty="0" smtClean="0">
                          <a:solidFill>
                            <a:schemeClr val="tx2"/>
                          </a:solidFill>
                          <a:effectLst/>
                        </a:rPr>
                        <a:t>(à partir du 3</a:t>
                      </a:r>
                      <a:r>
                        <a:rPr lang="fr-FR" sz="1000" baseline="30000" dirty="0" smtClean="0">
                          <a:solidFill>
                            <a:schemeClr val="tx2"/>
                          </a:solidFill>
                          <a:effectLst/>
                        </a:rPr>
                        <a:t>ème</a:t>
                      </a:r>
                      <a:r>
                        <a:rPr lang="fr-FR" sz="1000" baseline="0" dirty="0" smtClean="0">
                          <a:solidFill>
                            <a:schemeClr val="tx2"/>
                          </a:solidFill>
                          <a:effectLst/>
                        </a:rPr>
                        <a:t> gratuit)</a:t>
                      </a:r>
                      <a:endParaRPr lang="fr-FR" sz="1000" dirty="0">
                        <a:solidFill>
                          <a:schemeClr val="tx2"/>
                        </a:solidFill>
                        <a:effectLst/>
                        <a:latin typeface="Times New Roman"/>
                        <a:ea typeface="Times New Roman"/>
                        <a:cs typeface="Times New Roman"/>
                      </a:endParaRPr>
                    </a:p>
                  </a:txBody>
                  <a:tcPr marL="68580" marR="68580" marT="0" marB="0" anchor="ctr">
                    <a:solidFill>
                      <a:schemeClr val="bg1"/>
                    </a:solidFill>
                  </a:tcPr>
                </a:tc>
                <a:tc>
                  <a:txBody>
                    <a:bodyPr/>
                    <a:lstStyle/>
                    <a:p>
                      <a:pPr algn="ctr">
                        <a:spcAft>
                          <a:spcPts val="0"/>
                        </a:spcAft>
                      </a:pPr>
                      <a:r>
                        <a:rPr lang="fr-FR" sz="1200" dirty="0">
                          <a:solidFill>
                            <a:schemeClr val="bg1"/>
                          </a:solidFill>
                          <a:effectLst/>
                        </a:rPr>
                        <a:t>12,21 €</a:t>
                      </a:r>
                      <a:endParaRPr lang="fr-FR" sz="1200" dirty="0">
                        <a:solidFill>
                          <a:schemeClr val="bg1"/>
                        </a:solidFill>
                        <a:effectLst/>
                        <a:latin typeface="Times New Roman"/>
                        <a:ea typeface="Times New Roman"/>
                        <a:cs typeface="Times New Roman"/>
                      </a:endParaRPr>
                    </a:p>
                  </a:txBody>
                  <a:tcPr marL="68580" marR="68580" marT="0" marB="0" anchor="ctr">
                    <a:solidFill>
                      <a:srgbClr val="35F715"/>
                    </a:solidFill>
                  </a:tcPr>
                </a:tc>
                <a:tc>
                  <a:txBody>
                    <a:bodyPr/>
                    <a:lstStyle/>
                    <a:p>
                      <a:pPr algn="ctr">
                        <a:spcAft>
                          <a:spcPts val="0"/>
                        </a:spcAft>
                      </a:pPr>
                      <a:r>
                        <a:rPr lang="fr-FR" sz="1200" dirty="0">
                          <a:solidFill>
                            <a:schemeClr val="bg1"/>
                          </a:solidFill>
                          <a:effectLst/>
                        </a:rPr>
                        <a:t>5,09 €</a:t>
                      </a:r>
                      <a:endParaRPr lang="fr-FR" sz="1200" dirty="0">
                        <a:solidFill>
                          <a:schemeClr val="bg1"/>
                        </a:solidFill>
                        <a:effectLst/>
                        <a:latin typeface="Times New Roman"/>
                        <a:ea typeface="Times New Roman"/>
                        <a:cs typeface="Times New Roman"/>
                      </a:endParaRPr>
                    </a:p>
                  </a:txBody>
                  <a:tcPr marL="68580" marR="68580" marT="0" marB="0" anchor="ctr">
                    <a:solidFill>
                      <a:srgbClr val="FF3399"/>
                    </a:solidFill>
                  </a:tcPr>
                </a:tc>
                <a:tc>
                  <a:txBody>
                    <a:bodyPr/>
                    <a:lstStyle/>
                    <a:p>
                      <a:pPr algn="ctr">
                        <a:spcAft>
                          <a:spcPts val="0"/>
                        </a:spcAft>
                      </a:pPr>
                      <a:r>
                        <a:rPr lang="fr-FR" sz="1200" dirty="0">
                          <a:solidFill>
                            <a:schemeClr val="bg1"/>
                          </a:solidFill>
                          <a:effectLst/>
                        </a:rPr>
                        <a:t>13,57 €</a:t>
                      </a:r>
                      <a:endParaRPr lang="fr-FR" sz="1200" dirty="0">
                        <a:solidFill>
                          <a:schemeClr val="bg1"/>
                        </a:solidFill>
                        <a:effectLst/>
                        <a:latin typeface="Times New Roman"/>
                        <a:ea typeface="Times New Roman"/>
                        <a:cs typeface="Times New Roman"/>
                      </a:endParaRPr>
                    </a:p>
                  </a:txBody>
                  <a:tcPr marL="68580" marR="68580" marT="0" marB="0" anchor="ctr">
                    <a:solidFill>
                      <a:srgbClr val="FF0066"/>
                    </a:solidFill>
                  </a:tcPr>
                </a:tc>
              </a:tr>
            </a:tbl>
          </a:graphicData>
        </a:graphic>
      </p:graphicFrame>
      <p:sp>
        <p:nvSpPr>
          <p:cNvPr id="5" name="Titre 1"/>
          <p:cNvSpPr>
            <a:spLocks noGrp="1"/>
          </p:cNvSpPr>
          <p:nvPr>
            <p:ph type="title"/>
          </p:nvPr>
        </p:nvSpPr>
        <p:spPr>
          <a:xfrm>
            <a:off x="457200" y="274638"/>
            <a:ext cx="8229600" cy="1143000"/>
          </a:xfrm>
        </p:spPr>
        <p:txBody>
          <a:bodyPr vert="horz" lIns="91440" tIns="45720" rIns="91440" bIns="45720" rtlCol="0" anchor="ctr">
            <a:normAutofit/>
          </a:bodyPr>
          <a:lstStyle/>
          <a:p>
            <a:pPr algn="l"/>
            <a:r>
              <a:rPr lang="fr-FR" altLang="fr-FR" sz="3200" b="1" dirty="0" smtClean="0">
                <a:solidFill>
                  <a:schemeClr val="tx2"/>
                </a:solidFill>
              </a:rPr>
              <a:t>3.11 (bis) – Les tarifs Alsace Moselle </a:t>
            </a:r>
            <a:endParaRPr lang="fr-FR" altLang="fr-FR" sz="3200" b="1" dirty="0">
              <a:solidFill>
                <a:schemeClr val="tx2"/>
              </a:solidFill>
            </a:endParaRPr>
          </a:p>
        </p:txBody>
      </p:sp>
      <p:sp>
        <p:nvSpPr>
          <p:cNvPr id="6" name="Rectangle 5"/>
          <p:cNvSpPr/>
          <p:nvPr/>
        </p:nvSpPr>
        <p:spPr>
          <a:xfrm>
            <a:off x="323528" y="4653136"/>
            <a:ext cx="8496944" cy="1200329"/>
          </a:xfrm>
          <a:prstGeom prst="rect">
            <a:avLst/>
          </a:prstGeom>
        </p:spPr>
        <p:txBody>
          <a:bodyPr wrap="square">
            <a:spAutoFit/>
          </a:bodyPr>
          <a:lstStyle/>
          <a:p>
            <a:pPr>
              <a:buFont typeface="Wingdings" panose="05000000000000000000" pitchFamily="2" charset="2"/>
              <a:buChar char="Ø"/>
              <a:defRPr/>
            </a:pPr>
            <a:r>
              <a:rPr lang="fr-FR" dirty="0" smtClean="0">
                <a:solidFill>
                  <a:schemeClr val="tx2"/>
                </a:solidFill>
              </a:rPr>
              <a:t> contribution </a:t>
            </a:r>
            <a:r>
              <a:rPr lang="fr-FR" dirty="0" smtClean="0">
                <a:solidFill>
                  <a:srgbClr val="00B050"/>
                </a:solidFill>
              </a:rPr>
              <a:t>de l’employeur </a:t>
            </a:r>
            <a:r>
              <a:rPr lang="fr-FR" dirty="0" smtClean="0">
                <a:solidFill>
                  <a:schemeClr val="tx2"/>
                </a:solidFill>
              </a:rPr>
              <a:t>18,50€ et celle du salarié 3,70€</a:t>
            </a:r>
          </a:p>
          <a:p>
            <a:pPr>
              <a:buFont typeface="Wingdings" panose="05000000000000000000" pitchFamily="2" charset="2"/>
              <a:buChar char="Ø"/>
              <a:defRPr/>
            </a:pPr>
            <a:r>
              <a:rPr lang="fr-FR" dirty="0" smtClean="0">
                <a:solidFill>
                  <a:schemeClr val="tx2"/>
                </a:solidFill>
              </a:rPr>
              <a:t>Réductions </a:t>
            </a:r>
            <a:r>
              <a:rPr lang="fr-FR" dirty="0">
                <a:solidFill>
                  <a:schemeClr val="tx2"/>
                </a:solidFill>
              </a:rPr>
              <a:t>tarifaires (CDD, apprentis, CUI-CAE de moins de 12 mois et petits temps </a:t>
            </a:r>
            <a:r>
              <a:rPr lang="fr-FR" dirty="0" smtClean="0">
                <a:solidFill>
                  <a:schemeClr val="tx2"/>
                </a:solidFill>
              </a:rPr>
              <a:t>partiel) </a:t>
            </a:r>
            <a:r>
              <a:rPr lang="fr-FR" dirty="0">
                <a:solidFill>
                  <a:schemeClr val="tx2"/>
                </a:solidFill>
              </a:rPr>
              <a:t>: </a:t>
            </a:r>
          </a:p>
          <a:p>
            <a:pPr marL="0" lvl="1" indent="0">
              <a:buNone/>
              <a:defRPr/>
            </a:pPr>
            <a:r>
              <a:rPr lang="fr-FR" dirty="0">
                <a:solidFill>
                  <a:schemeClr val="tx2"/>
                </a:solidFill>
                <a:sym typeface="Wingdings"/>
              </a:rPr>
              <a:t>	</a:t>
            </a:r>
            <a:r>
              <a:rPr lang="fr-FR" dirty="0" smtClean="0">
                <a:solidFill>
                  <a:schemeClr val="tx2"/>
                </a:solidFill>
                <a:sym typeface="Wingdings"/>
              </a:rPr>
              <a:t>1,85</a:t>
            </a:r>
            <a:r>
              <a:rPr lang="fr-FR" dirty="0" smtClean="0">
                <a:solidFill>
                  <a:schemeClr val="tx2"/>
                </a:solidFill>
              </a:rPr>
              <a:t>€ </a:t>
            </a:r>
            <a:r>
              <a:rPr lang="fr-FR" dirty="0">
                <a:solidFill>
                  <a:schemeClr val="tx2"/>
                </a:solidFill>
              </a:rPr>
              <a:t>pour le salarié (la contribution employeur demeure inchangée)</a:t>
            </a:r>
          </a:p>
        </p:txBody>
      </p:sp>
      <p:grpSp>
        <p:nvGrpSpPr>
          <p:cNvPr id="8" name="Group 12"/>
          <p:cNvGrpSpPr>
            <a:grpSpLocks/>
          </p:cNvGrpSpPr>
          <p:nvPr/>
        </p:nvGrpSpPr>
        <p:grpSpPr bwMode="auto">
          <a:xfrm>
            <a:off x="0" y="-27384"/>
            <a:ext cx="9144000" cy="404663"/>
            <a:chOff x="0" y="0"/>
            <a:chExt cx="11904" cy="1417"/>
          </a:xfrm>
        </p:grpSpPr>
        <p:sp>
          <p:nvSpPr>
            <p:cNvPr id="9"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10"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11"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12"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pic>
        <p:nvPicPr>
          <p:cNvPr id="13" name="Image 12" descr="C:\Users\Jean-René LE MEUR\AppData\Local\Microsoft\Windows\INetCache\Content.Word\LogoEEPsante╠üCMJ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4730" y="704498"/>
            <a:ext cx="1272540" cy="1272540"/>
          </a:xfrm>
          <a:prstGeom prst="rect">
            <a:avLst/>
          </a:prstGeom>
          <a:noFill/>
          <a:ln>
            <a:noFill/>
          </a:ln>
        </p:spPr>
      </p:pic>
    </p:spTree>
    <p:extLst>
      <p:ext uri="{BB962C8B-B14F-4D97-AF65-F5344CB8AC3E}">
        <p14:creationId xmlns:p14="http://schemas.microsoft.com/office/powerpoint/2010/main" val="35248116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Espace réservé du contenu 2"/>
          <p:cNvSpPr>
            <a:spLocks noGrp="1"/>
          </p:cNvSpPr>
          <p:nvPr>
            <p:ph type="body" sz="quarter" idx="11"/>
          </p:nvPr>
        </p:nvSpPr>
        <p:spPr>
          <a:xfrm>
            <a:off x="467544" y="1124744"/>
            <a:ext cx="8388424" cy="5616624"/>
          </a:xfrm>
        </p:spPr>
        <p:txBody>
          <a:bodyPr>
            <a:noAutofit/>
          </a:bodyPr>
          <a:lstStyle/>
          <a:p>
            <a:pPr marL="0" indent="0">
              <a:buNone/>
              <a:defRPr/>
            </a:pPr>
            <a:r>
              <a:rPr lang="fr-FR" altLang="fr-FR" sz="1800" b="1" dirty="0" smtClean="0">
                <a:solidFill>
                  <a:schemeClr val="tx2"/>
                </a:solidFill>
              </a:rPr>
              <a:t>Choix  des couverture</a:t>
            </a:r>
            <a:r>
              <a:rPr lang="fr-FR" altLang="fr-FR" sz="1800" b="1" dirty="0">
                <a:solidFill>
                  <a:schemeClr val="tx2"/>
                </a:solidFill>
              </a:rPr>
              <a:t>s</a:t>
            </a:r>
            <a:endParaRPr lang="fr-FR" altLang="fr-FR" sz="1800" b="1" dirty="0" smtClean="0">
              <a:solidFill>
                <a:schemeClr val="tx2"/>
              </a:solidFill>
            </a:endParaRPr>
          </a:p>
          <a:p>
            <a:pPr marL="0" indent="0">
              <a:buNone/>
              <a:defRPr/>
            </a:pPr>
            <a:r>
              <a:rPr lang="fr-FR" altLang="fr-FR" sz="1700" dirty="0" smtClean="0">
                <a:solidFill>
                  <a:schemeClr val="tx2"/>
                </a:solidFill>
              </a:rPr>
              <a:t>Si </a:t>
            </a:r>
            <a:r>
              <a:rPr lang="fr-FR" altLang="fr-FR" sz="1700" dirty="0">
                <a:solidFill>
                  <a:schemeClr val="tx2"/>
                </a:solidFill>
              </a:rPr>
              <a:t>une option  facultative pour les ayants droits est choisie, elle doit </a:t>
            </a:r>
            <a:r>
              <a:rPr lang="fr-FR" altLang="fr-FR" sz="1700" dirty="0" smtClean="0">
                <a:solidFill>
                  <a:schemeClr val="tx2"/>
                </a:solidFill>
              </a:rPr>
              <a:t/>
            </a:r>
            <a:br>
              <a:rPr lang="fr-FR" altLang="fr-FR" sz="1700" dirty="0" smtClean="0">
                <a:solidFill>
                  <a:schemeClr val="tx2"/>
                </a:solidFill>
              </a:rPr>
            </a:br>
            <a:r>
              <a:rPr lang="fr-FR" altLang="fr-FR" sz="1700" dirty="0" smtClean="0">
                <a:solidFill>
                  <a:schemeClr val="tx2"/>
                </a:solidFill>
              </a:rPr>
              <a:t>l'être </a:t>
            </a:r>
            <a:r>
              <a:rPr lang="fr-FR" altLang="fr-FR" sz="1700" dirty="0">
                <a:solidFill>
                  <a:schemeClr val="tx2"/>
                </a:solidFill>
              </a:rPr>
              <a:t>aussi pour </a:t>
            </a:r>
            <a:r>
              <a:rPr lang="fr-FR" altLang="fr-FR" sz="1700" dirty="0" smtClean="0">
                <a:solidFill>
                  <a:schemeClr val="tx2"/>
                </a:solidFill>
              </a:rPr>
              <a:t>le participant</a:t>
            </a:r>
            <a:r>
              <a:rPr lang="fr-FR" altLang="fr-FR" sz="1700" b="1" dirty="0" smtClean="0">
                <a:solidFill>
                  <a:schemeClr val="tx2"/>
                </a:solidFill>
              </a:rPr>
              <a:t>		</a:t>
            </a:r>
          </a:p>
          <a:p>
            <a:pPr marL="0" indent="0">
              <a:buNone/>
              <a:defRPr/>
            </a:pPr>
            <a:r>
              <a:rPr lang="fr-FR" altLang="fr-FR" sz="1700" b="1" dirty="0">
                <a:solidFill>
                  <a:schemeClr val="tx2"/>
                </a:solidFill>
              </a:rPr>
              <a:t>	</a:t>
            </a:r>
            <a:r>
              <a:rPr lang="fr-FR" altLang="fr-FR" sz="1700" b="1" dirty="0" smtClean="0">
                <a:solidFill>
                  <a:schemeClr val="tx2"/>
                </a:solidFill>
              </a:rPr>
              <a:t>			</a:t>
            </a:r>
            <a:r>
              <a:rPr lang="fr-FR" altLang="fr-FR" sz="2000" b="1" dirty="0" smtClean="0">
                <a:solidFill>
                  <a:srgbClr val="00B050"/>
                </a:solidFill>
              </a:rPr>
              <a:t>Automaticité/symétrie</a:t>
            </a:r>
          </a:p>
          <a:p>
            <a:pPr marL="0" indent="0">
              <a:buNone/>
              <a:defRPr/>
            </a:pPr>
            <a:endParaRPr lang="fr-FR" altLang="fr-FR" sz="1700" b="1" i="1" u="sng" dirty="0" smtClean="0">
              <a:solidFill>
                <a:schemeClr val="tx2"/>
              </a:solidFill>
            </a:endParaRPr>
          </a:p>
          <a:p>
            <a:pPr marL="0" indent="0">
              <a:buNone/>
              <a:defRPr/>
            </a:pPr>
            <a:r>
              <a:rPr lang="fr-FR" altLang="fr-FR" sz="1700" b="1" i="1" u="sng" dirty="0" smtClean="0">
                <a:solidFill>
                  <a:schemeClr val="tx2"/>
                </a:solidFill>
              </a:rPr>
              <a:t>EXEMPLES</a:t>
            </a:r>
          </a:p>
          <a:p>
            <a:pPr marL="0" indent="0">
              <a:buNone/>
              <a:defRPr/>
            </a:pPr>
            <a:endParaRPr lang="fr-FR" altLang="fr-FR" sz="1700" b="1" dirty="0">
              <a:solidFill>
                <a:schemeClr val="tx2"/>
              </a:solidFill>
            </a:endParaRPr>
          </a:p>
          <a:p>
            <a:pPr marL="0" indent="0">
              <a:buNone/>
              <a:defRPr/>
            </a:pPr>
            <a:endParaRPr lang="fr-FR" altLang="fr-FR" sz="1600" b="1" dirty="0" smtClean="0">
              <a:solidFill>
                <a:schemeClr val="tx2"/>
              </a:solidFill>
            </a:endParaRPr>
          </a:p>
          <a:p>
            <a:pPr marL="0" indent="0">
              <a:buNone/>
              <a:defRPr/>
            </a:pPr>
            <a:endParaRPr lang="fr-FR" altLang="fr-FR" sz="1600" b="1" dirty="0">
              <a:solidFill>
                <a:schemeClr val="tx2"/>
              </a:solidFill>
            </a:endParaRPr>
          </a:p>
          <a:p>
            <a:pPr marL="0" indent="0">
              <a:buNone/>
              <a:defRPr/>
            </a:pPr>
            <a:r>
              <a:rPr lang="fr-FR" altLang="fr-FR" sz="1600" b="1" dirty="0">
                <a:solidFill>
                  <a:schemeClr val="tx2"/>
                </a:solidFill>
              </a:rPr>
              <a:t>	</a:t>
            </a:r>
          </a:p>
        </p:txBody>
      </p:sp>
      <p:sp>
        <p:nvSpPr>
          <p:cNvPr id="83970" name="Titre 1"/>
          <p:cNvSpPr>
            <a:spLocks noGrp="1"/>
          </p:cNvSpPr>
          <p:nvPr>
            <p:ph type="title"/>
          </p:nvPr>
        </p:nvSpPr>
        <p:spPr/>
        <p:txBody>
          <a:bodyPr vert="horz" lIns="91440" tIns="45720" rIns="91440" bIns="45720" rtlCol="0" anchor="ctr">
            <a:normAutofit/>
          </a:bodyPr>
          <a:lstStyle/>
          <a:p>
            <a:pPr algn="l"/>
            <a:r>
              <a:rPr lang="fr-FR" altLang="fr-FR" sz="3200" b="1" dirty="0" smtClean="0">
                <a:solidFill>
                  <a:schemeClr val="tx2"/>
                </a:solidFill>
              </a:rPr>
              <a:t>3.12 – L’articulation du régime</a:t>
            </a:r>
            <a:endParaRPr lang="fr-FR" altLang="fr-FR" sz="3200" b="1" dirty="0">
              <a:solidFill>
                <a:schemeClr val="tx2"/>
              </a:solidFill>
            </a:endParaRPr>
          </a:p>
        </p:txBody>
      </p:sp>
      <p:grpSp>
        <p:nvGrpSpPr>
          <p:cNvPr id="4" name="Group 12"/>
          <p:cNvGrpSpPr>
            <a:grpSpLocks/>
          </p:cNvGrpSpPr>
          <p:nvPr/>
        </p:nvGrpSpPr>
        <p:grpSpPr bwMode="auto">
          <a:xfrm>
            <a:off x="0" y="-27384"/>
            <a:ext cx="9144000" cy="404663"/>
            <a:chOff x="0" y="0"/>
            <a:chExt cx="11904" cy="1417"/>
          </a:xfrm>
        </p:grpSpPr>
        <p:sp>
          <p:nvSpPr>
            <p:cNvPr id="5"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6"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7"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8"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pic>
        <p:nvPicPr>
          <p:cNvPr id="7170" name="Picture 2" descr="C:\Users\abaril\AppData\Local\Microsoft\Windows\Temporary Internet Files\Content.IE5\GQK679D4\20131228215905-730f83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2096727"/>
            <a:ext cx="420624" cy="231648"/>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graphicFrame>
        <p:nvGraphicFramePr>
          <p:cNvPr id="2" name="Tableau 1"/>
          <p:cNvGraphicFramePr>
            <a:graphicFrameLocks noGrp="1"/>
          </p:cNvGraphicFramePr>
          <p:nvPr>
            <p:extLst>
              <p:ext uri="{D42A27DB-BD31-4B8C-83A1-F6EECF244321}">
                <p14:modId xmlns:p14="http://schemas.microsoft.com/office/powerpoint/2010/main" val="1485128052"/>
              </p:ext>
            </p:extLst>
          </p:nvPr>
        </p:nvGraphicFramePr>
        <p:xfrm>
          <a:off x="2438400" y="2636912"/>
          <a:ext cx="4267200" cy="3905250"/>
        </p:xfrm>
        <a:graphic>
          <a:graphicData uri="http://schemas.openxmlformats.org/drawingml/2006/table">
            <a:tbl>
              <a:tblPr/>
              <a:tblGrid>
                <a:gridCol w="1018417"/>
                <a:gridCol w="1180222"/>
                <a:gridCol w="1015245"/>
                <a:gridCol w="1053316"/>
              </a:tblGrid>
              <a:tr h="402590">
                <a:tc>
                  <a:txBody>
                    <a:bodyPr/>
                    <a:lstStyle/>
                    <a:p>
                      <a:pPr algn="l" fontAlgn="b"/>
                      <a:r>
                        <a:rPr lang="fr-FR" sz="1100" b="1" i="0" u="none" strike="noStrike" dirty="0">
                          <a:solidFill>
                            <a:schemeClr val="tx2"/>
                          </a:solidFill>
                          <a:effectLst/>
                          <a:latin typeface="Calibri"/>
                        </a:rPr>
                        <a:t>HYPOTHESE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SOCLE</a:t>
                      </a:r>
                      <a:br>
                        <a:rPr lang="fr-FR" sz="1100" b="1" i="0" u="none" strike="noStrike">
                          <a:solidFill>
                            <a:schemeClr val="tx2"/>
                          </a:solidFill>
                          <a:effectLst/>
                          <a:latin typeface="Calibri"/>
                        </a:rPr>
                      </a:br>
                      <a:r>
                        <a:rPr lang="fr-FR" sz="1100" b="1" i="0" u="none" strike="noStrike">
                          <a:solidFill>
                            <a:schemeClr val="tx2"/>
                          </a:solidFill>
                          <a:effectLst/>
                          <a:latin typeface="Calibri"/>
                        </a:rPr>
                        <a:t>OBLIGATOIRE</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OPTION 1 EN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OPTION 2 EN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200025">
                <a:tc>
                  <a:txBody>
                    <a:bodyPr/>
                    <a:lstStyle/>
                    <a:p>
                      <a:pPr algn="l" fontAlgn="b"/>
                      <a:r>
                        <a:rPr lang="fr-FR" sz="1100" b="1" i="0" u="none" strike="noStrike">
                          <a:solidFill>
                            <a:schemeClr val="tx2"/>
                          </a:solidFill>
                          <a:effectLst/>
                          <a:latin typeface="Calibri"/>
                        </a:rPr>
                        <a:t>PARTICIPANT</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X</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X</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90500">
                <a:tc>
                  <a:txBody>
                    <a:bodyPr/>
                    <a:lstStyle/>
                    <a:p>
                      <a:pPr algn="l" fontAlgn="b"/>
                      <a:r>
                        <a:rPr lang="fr-FR" sz="1100" b="1" i="0" u="none" strike="noStrike">
                          <a:solidFill>
                            <a:schemeClr val="tx2"/>
                          </a:solidFill>
                          <a:effectLst/>
                          <a:latin typeface="Calibri"/>
                        </a:rPr>
                        <a:t>ENFANT 1</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90500">
                <a:tc>
                  <a:txBody>
                    <a:bodyPr/>
                    <a:lstStyle/>
                    <a:p>
                      <a:pPr algn="l" fontAlgn="b"/>
                      <a:r>
                        <a:rPr lang="fr-FR" sz="1100" b="1" i="0" u="none" strike="noStrike">
                          <a:solidFill>
                            <a:schemeClr val="tx2"/>
                          </a:solidFill>
                          <a:effectLst/>
                          <a:latin typeface="Calibri"/>
                        </a:rPr>
                        <a:t>ENFANT 2</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200025">
                <a:tc>
                  <a:txBody>
                    <a:bodyPr/>
                    <a:lstStyle/>
                    <a:p>
                      <a:pPr algn="l" fontAlgn="b"/>
                      <a:r>
                        <a:rPr lang="fr-FR" sz="1100" b="1" i="0" u="none" strike="noStrike" dirty="0">
                          <a:solidFill>
                            <a:schemeClr val="tx2"/>
                          </a:solidFill>
                          <a:effectLst/>
                          <a:latin typeface="Calibri"/>
                        </a:rPr>
                        <a:t>CONJOINT</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X</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X</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61925">
                <a:tc>
                  <a:txBody>
                    <a:bodyPr/>
                    <a:lstStyle/>
                    <a:p>
                      <a:pPr algn="l" fontAlgn="b"/>
                      <a:endParaRPr lang="fr-FR" sz="1100" b="0" i="0" u="none" strike="noStrike" dirty="0">
                        <a:solidFill>
                          <a:schemeClr val="tx2"/>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endParaRPr lang="fr-FR" sz="1100" b="1" i="0" u="none" strike="noStrike" dirty="0">
                        <a:solidFill>
                          <a:schemeClr val="tx2"/>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endParaRPr lang="fr-FR" sz="1100" b="1" i="0" u="none" strike="noStrike" dirty="0">
                        <a:solidFill>
                          <a:schemeClr val="tx2"/>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endParaRPr lang="fr-FR" sz="1100" b="1" i="0" u="none" strike="noStrike" dirty="0">
                        <a:solidFill>
                          <a:schemeClr val="tx2"/>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402590">
                <a:tc>
                  <a:txBody>
                    <a:bodyPr/>
                    <a:lstStyle/>
                    <a:p>
                      <a:pPr algn="l" fontAlgn="b"/>
                      <a:r>
                        <a:rPr lang="fr-FR" sz="1100" b="1" i="0" u="none" strike="noStrike" dirty="0">
                          <a:solidFill>
                            <a:schemeClr val="tx2"/>
                          </a:solidFill>
                          <a:effectLst/>
                          <a:latin typeface="Calibri"/>
                        </a:rPr>
                        <a:t>HYPOTHESE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SOCLE</a:t>
                      </a:r>
                      <a:br>
                        <a:rPr lang="fr-FR" sz="1100" b="1" i="0" u="none" strike="noStrike" dirty="0">
                          <a:solidFill>
                            <a:schemeClr val="tx2"/>
                          </a:solidFill>
                          <a:effectLst/>
                          <a:latin typeface="Calibri"/>
                        </a:rPr>
                      </a:br>
                      <a:r>
                        <a:rPr lang="fr-FR" sz="1100" b="1" i="0" u="none" strike="noStrike" dirty="0">
                          <a:solidFill>
                            <a:schemeClr val="tx2"/>
                          </a:solidFill>
                          <a:effectLst/>
                          <a:latin typeface="Calibri"/>
                        </a:rPr>
                        <a:t>OBLIGATOIRE</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OPTION 1 EN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OPTION 2 EN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200025">
                <a:tc>
                  <a:txBody>
                    <a:bodyPr/>
                    <a:lstStyle/>
                    <a:p>
                      <a:pPr algn="l" fontAlgn="b"/>
                      <a:r>
                        <a:rPr lang="fr-FR" sz="1100" b="1" i="0" u="none" strike="noStrike">
                          <a:solidFill>
                            <a:schemeClr val="tx2"/>
                          </a:solidFill>
                          <a:effectLst/>
                          <a:latin typeface="Calibri"/>
                        </a:rPr>
                        <a:t>PARTICIPANT</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X</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X</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90500">
                <a:tc>
                  <a:txBody>
                    <a:bodyPr/>
                    <a:lstStyle/>
                    <a:p>
                      <a:pPr algn="l" fontAlgn="b"/>
                      <a:r>
                        <a:rPr lang="fr-FR" sz="1100" b="1" i="0" u="none" strike="noStrike">
                          <a:solidFill>
                            <a:schemeClr val="tx2"/>
                          </a:solidFill>
                          <a:effectLst/>
                          <a:latin typeface="Calibri"/>
                        </a:rPr>
                        <a:t>ENFANT 1</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90500">
                <a:tc>
                  <a:txBody>
                    <a:bodyPr/>
                    <a:lstStyle/>
                    <a:p>
                      <a:pPr algn="l" fontAlgn="b"/>
                      <a:r>
                        <a:rPr lang="fr-FR" sz="1100" b="1" i="0" u="none" strike="noStrike">
                          <a:solidFill>
                            <a:schemeClr val="tx2"/>
                          </a:solidFill>
                          <a:effectLst/>
                          <a:latin typeface="Calibri"/>
                        </a:rPr>
                        <a:t>ENFANT 2</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X</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X</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200025">
                <a:tc>
                  <a:txBody>
                    <a:bodyPr/>
                    <a:lstStyle/>
                    <a:p>
                      <a:pPr algn="l" fontAlgn="b"/>
                      <a:r>
                        <a:rPr lang="fr-FR" sz="1100" b="1" i="0" u="none" strike="noStrike" dirty="0">
                          <a:solidFill>
                            <a:schemeClr val="tx2"/>
                          </a:solidFill>
                          <a:effectLst/>
                          <a:latin typeface="Calibri"/>
                        </a:rPr>
                        <a:t>CONJOINT</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23825">
                <a:tc>
                  <a:txBody>
                    <a:bodyPr/>
                    <a:lstStyle/>
                    <a:p>
                      <a:pPr algn="l" fontAlgn="b"/>
                      <a:endParaRPr lang="fr-FR" sz="1100" b="0" i="0" u="none" strike="noStrike" dirty="0">
                        <a:solidFill>
                          <a:schemeClr val="tx2"/>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endParaRPr lang="fr-FR" sz="1100" b="1" i="0" u="none" strike="noStrike" dirty="0">
                        <a:solidFill>
                          <a:schemeClr val="tx2"/>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endParaRPr lang="fr-FR" sz="1100" b="1" i="0" u="none" strike="noStrike" dirty="0">
                        <a:solidFill>
                          <a:schemeClr val="tx2"/>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endParaRPr lang="fr-FR" sz="1100" b="1" i="0" u="none" strike="noStrike" dirty="0">
                        <a:solidFill>
                          <a:schemeClr val="tx2"/>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402590">
                <a:tc>
                  <a:txBody>
                    <a:bodyPr/>
                    <a:lstStyle/>
                    <a:p>
                      <a:pPr algn="l" fontAlgn="b"/>
                      <a:r>
                        <a:rPr lang="fr-FR" sz="1100" b="1" i="0" u="none" strike="noStrike" dirty="0">
                          <a:solidFill>
                            <a:schemeClr val="tx2"/>
                          </a:solidFill>
                          <a:effectLst/>
                          <a:latin typeface="Calibri"/>
                        </a:rPr>
                        <a:t>HYPOTHESE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SOCLE</a:t>
                      </a:r>
                      <a:br>
                        <a:rPr lang="fr-FR" sz="1100" b="1" i="0" u="none" strike="noStrike" dirty="0">
                          <a:solidFill>
                            <a:schemeClr val="tx2"/>
                          </a:solidFill>
                          <a:effectLst/>
                          <a:latin typeface="Calibri"/>
                        </a:rPr>
                      </a:br>
                      <a:r>
                        <a:rPr lang="fr-FR" sz="1100" b="1" i="0" u="none" strike="noStrike" dirty="0">
                          <a:solidFill>
                            <a:schemeClr val="tx2"/>
                          </a:solidFill>
                          <a:effectLst/>
                          <a:latin typeface="Calibri"/>
                        </a:rPr>
                        <a:t>OBLIGATOIRE</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OPTION 1 EN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OPTION 2 EN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200025">
                <a:tc>
                  <a:txBody>
                    <a:bodyPr/>
                    <a:lstStyle/>
                    <a:p>
                      <a:pPr algn="l" fontAlgn="b"/>
                      <a:r>
                        <a:rPr lang="fr-FR" sz="1100" b="1" i="0" u="none" strike="noStrike">
                          <a:solidFill>
                            <a:schemeClr val="tx2"/>
                          </a:solidFill>
                          <a:effectLst/>
                          <a:latin typeface="Calibri"/>
                        </a:rPr>
                        <a:t>PARTICIPANT</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X</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90500">
                <a:tc>
                  <a:txBody>
                    <a:bodyPr/>
                    <a:lstStyle/>
                    <a:p>
                      <a:pPr algn="l" fontAlgn="b"/>
                      <a:r>
                        <a:rPr lang="fr-FR" sz="1100" b="1" i="0" u="none" strike="noStrike">
                          <a:solidFill>
                            <a:schemeClr val="tx2"/>
                          </a:solidFill>
                          <a:effectLst/>
                          <a:latin typeface="Calibri"/>
                        </a:rPr>
                        <a:t>ENFANT 1</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90500">
                <a:tc>
                  <a:txBody>
                    <a:bodyPr/>
                    <a:lstStyle/>
                    <a:p>
                      <a:pPr algn="l" fontAlgn="b"/>
                      <a:r>
                        <a:rPr lang="fr-FR" sz="1100" b="1" i="0" u="none" strike="noStrike">
                          <a:solidFill>
                            <a:schemeClr val="tx2"/>
                          </a:solidFill>
                          <a:effectLst/>
                          <a:latin typeface="Calibri"/>
                        </a:rPr>
                        <a:t>ENFANT 2</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X</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200025">
                <a:tc>
                  <a:txBody>
                    <a:bodyPr/>
                    <a:lstStyle/>
                    <a:p>
                      <a:pPr algn="l" fontAlgn="b"/>
                      <a:r>
                        <a:rPr lang="fr-FR" sz="1100" b="1" i="0" u="none" strike="noStrike" dirty="0">
                          <a:solidFill>
                            <a:schemeClr val="tx2"/>
                          </a:solidFill>
                          <a:effectLst/>
                          <a:latin typeface="Calibri"/>
                        </a:rPr>
                        <a:t>CONJOINT</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bl>
          </a:graphicData>
        </a:graphic>
      </p:graphicFrame>
      <p:pic>
        <p:nvPicPr>
          <p:cNvPr id="12" name="Image 11" descr="C:\Users\Jean-René LE MEUR\AppData\Local\Microsoft\Windows\INetCache\Content.Word\LogoEEPsante╠üCMJ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4730" y="704498"/>
            <a:ext cx="1272540" cy="1272540"/>
          </a:xfrm>
          <a:prstGeom prst="rect">
            <a:avLst/>
          </a:prstGeom>
          <a:noFill/>
          <a:ln>
            <a:noFill/>
          </a:ln>
        </p:spPr>
      </p:pic>
    </p:spTree>
    <p:extLst>
      <p:ext uri="{BB962C8B-B14F-4D97-AF65-F5344CB8AC3E}">
        <p14:creationId xmlns:p14="http://schemas.microsoft.com/office/powerpoint/2010/main" val="374373934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Espace réservé du contenu 2"/>
          <p:cNvSpPr>
            <a:spLocks noGrp="1"/>
          </p:cNvSpPr>
          <p:nvPr>
            <p:ph type="body" sz="quarter" idx="11"/>
          </p:nvPr>
        </p:nvSpPr>
        <p:spPr>
          <a:xfrm>
            <a:off x="467544" y="1124744"/>
            <a:ext cx="8388424" cy="5616624"/>
          </a:xfrm>
        </p:spPr>
        <p:txBody>
          <a:bodyPr>
            <a:noAutofit/>
          </a:bodyPr>
          <a:lstStyle/>
          <a:p>
            <a:pPr marL="0" indent="0">
              <a:buNone/>
              <a:defRPr/>
            </a:pPr>
            <a:r>
              <a:rPr lang="fr-FR" altLang="fr-FR" sz="1800" b="1" dirty="0" smtClean="0">
                <a:solidFill>
                  <a:schemeClr val="tx2"/>
                </a:solidFill>
              </a:rPr>
              <a:t>Choix  des couvertures </a:t>
            </a:r>
          </a:p>
          <a:p>
            <a:pPr marL="0" indent="0">
              <a:buNone/>
              <a:defRPr/>
            </a:pPr>
            <a:r>
              <a:rPr lang="fr-FR" altLang="fr-FR" sz="1800" b="1" dirty="0" smtClean="0">
                <a:solidFill>
                  <a:schemeClr val="tx2"/>
                </a:solidFill>
              </a:rPr>
              <a:t>		Pas de panachage </a:t>
            </a:r>
            <a:r>
              <a:rPr lang="fr-FR" altLang="fr-FR" sz="1600" b="1" dirty="0" smtClean="0">
                <a:solidFill>
                  <a:schemeClr val="tx2"/>
                </a:solidFill>
              </a:rPr>
              <a:t>		</a:t>
            </a:r>
          </a:p>
          <a:p>
            <a:pPr marL="0" indent="0">
              <a:buNone/>
              <a:defRPr/>
            </a:pPr>
            <a:endParaRPr lang="fr-FR" altLang="fr-FR" sz="1600" b="1" dirty="0">
              <a:solidFill>
                <a:schemeClr val="tx2"/>
              </a:solidFill>
            </a:endParaRPr>
          </a:p>
          <a:p>
            <a:pPr marL="0" indent="0">
              <a:buNone/>
              <a:defRPr/>
            </a:pPr>
            <a:r>
              <a:rPr lang="fr-FR" altLang="fr-FR" sz="1600" b="1" dirty="0">
                <a:solidFill>
                  <a:schemeClr val="tx2"/>
                </a:solidFill>
              </a:rPr>
              <a:t>	</a:t>
            </a:r>
          </a:p>
        </p:txBody>
      </p:sp>
      <p:sp>
        <p:nvSpPr>
          <p:cNvPr id="83970" name="Titre 1"/>
          <p:cNvSpPr>
            <a:spLocks noGrp="1"/>
          </p:cNvSpPr>
          <p:nvPr>
            <p:ph type="title"/>
          </p:nvPr>
        </p:nvSpPr>
        <p:spPr/>
        <p:txBody>
          <a:bodyPr vert="horz" lIns="91440" tIns="45720" rIns="91440" bIns="45720" rtlCol="0" anchor="ctr">
            <a:normAutofit/>
          </a:bodyPr>
          <a:lstStyle/>
          <a:p>
            <a:pPr algn="l"/>
            <a:r>
              <a:rPr lang="fr-FR" altLang="fr-FR" sz="3200" b="1" dirty="0" smtClean="0">
                <a:solidFill>
                  <a:schemeClr val="tx2"/>
                </a:solidFill>
              </a:rPr>
              <a:t>3.12 </a:t>
            </a:r>
            <a:r>
              <a:rPr lang="fr-FR" altLang="fr-FR" sz="3200" b="1" dirty="0">
                <a:solidFill>
                  <a:schemeClr val="tx2"/>
                </a:solidFill>
              </a:rPr>
              <a:t>– L’articulation du régime</a:t>
            </a:r>
          </a:p>
        </p:txBody>
      </p:sp>
      <p:grpSp>
        <p:nvGrpSpPr>
          <p:cNvPr id="4" name="Group 12"/>
          <p:cNvGrpSpPr>
            <a:grpSpLocks/>
          </p:cNvGrpSpPr>
          <p:nvPr/>
        </p:nvGrpSpPr>
        <p:grpSpPr bwMode="auto">
          <a:xfrm>
            <a:off x="0" y="-27384"/>
            <a:ext cx="9144000" cy="404663"/>
            <a:chOff x="0" y="0"/>
            <a:chExt cx="11904" cy="1417"/>
          </a:xfrm>
        </p:grpSpPr>
        <p:sp>
          <p:nvSpPr>
            <p:cNvPr id="5"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6"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7"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8"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pic>
        <p:nvPicPr>
          <p:cNvPr id="11" name="Picture 1" descr="C:\Users\abaril\AppData\Local\Microsoft\Windows\Temporary Internet Files\Content.IE5\7AH8XZLP\panneau-attention[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448604"/>
            <a:ext cx="1064935" cy="684252"/>
          </a:xfrm>
          <a:prstGeom prst="rect">
            <a:avLst/>
          </a:prstGeom>
          <a:noFill/>
          <a:extLst/>
        </p:spPr>
      </p:pic>
      <p:graphicFrame>
        <p:nvGraphicFramePr>
          <p:cNvPr id="2" name="Tableau 1"/>
          <p:cNvGraphicFramePr>
            <a:graphicFrameLocks noGrp="1"/>
          </p:cNvGraphicFramePr>
          <p:nvPr>
            <p:extLst>
              <p:ext uri="{D42A27DB-BD31-4B8C-83A1-F6EECF244321}">
                <p14:modId xmlns:p14="http://schemas.microsoft.com/office/powerpoint/2010/main" val="2319145744"/>
              </p:ext>
            </p:extLst>
          </p:nvPr>
        </p:nvGraphicFramePr>
        <p:xfrm>
          <a:off x="2211011" y="2420888"/>
          <a:ext cx="4013200" cy="3970020"/>
        </p:xfrm>
        <a:graphic>
          <a:graphicData uri="http://schemas.openxmlformats.org/drawingml/2006/table">
            <a:tbl>
              <a:tblPr/>
              <a:tblGrid>
                <a:gridCol w="1053267"/>
                <a:gridCol w="875607"/>
                <a:gridCol w="989817"/>
                <a:gridCol w="1094509"/>
              </a:tblGrid>
              <a:tr h="402590">
                <a:tc>
                  <a:txBody>
                    <a:bodyPr/>
                    <a:lstStyle/>
                    <a:p>
                      <a:pPr algn="ctr" fontAlgn="b"/>
                      <a:r>
                        <a:rPr lang="fr-FR" sz="1100" b="1" i="0" u="none" strike="noStrike" dirty="0">
                          <a:solidFill>
                            <a:schemeClr val="tx2"/>
                          </a:solidFill>
                          <a:effectLst/>
                          <a:latin typeface="Calibri"/>
                        </a:rPr>
                        <a:t>HYPOTHESE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SOCLE</a:t>
                      </a:r>
                      <a:br>
                        <a:rPr lang="fr-FR" sz="1100" b="1" i="0" u="none" strike="noStrike" dirty="0">
                          <a:solidFill>
                            <a:schemeClr val="tx2"/>
                          </a:solidFill>
                          <a:effectLst/>
                          <a:latin typeface="Calibri"/>
                        </a:rPr>
                      </a:br>
                      <a:r>
                        <a:rPr lang="fr-FR" sz="1100" b="1" i="0" u="none" strike="noStrike" dirty="0">
                          <a:solidFill>
                            <a:schemeClr val="tx2"/>
                          </a:solidFill>
                          <a:effectLst/>
                          <a:latin typeface="Calibri"/>
                        </a:rPr>
                        <a:t>OBLIGATOIRE</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OPTION 1 EN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OPTION 2 EN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200025">
                <a:tc>
                  <a:txBody>
                    <a:bodyPr/>
                    <a:lstStyle/>
                    <a:p>
                      <a:pPr algn="ctr" fontAlgn="b"/>
                      <a:r>
                        <a:rPr lang="fr-FR" sz="1100" b="1" i="0" u="none" strike="noStrike">
                          <a:solidFill>
                            <a:schemeClr val="tx2"/>
                          </a:solidFill>
                          <a:effectLst/>
                          <a:latin typeface="Calibri"/>
                        </a:rPr>
                        <a:t>PARTICIPANT</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X</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90500">
                <a:tc>
                  <a:txBody>
                    <a:bodyPr/>
                    <a:lstStyle/>
                    <a:p>
                      <a:pPr algn="ctr" fontAlgn="b"/>
                      <a:r>
                        <a:rPr lang="fr-FR" sz="1100" b="1" i="0" u="none" strike="noStrike">
                          <a:solidFill>
                            <a:schemeClr val="tx2"/>
                          </a:solidFill>
                          <a:effectLst/>
                          <a:latin typeface="Calibri"/>
                        </a:rPr>
                        <a:t>ENFANT 1</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90500">
                <a:tc>
                  <a:txBody>
                    <a:bodyPr/>
                    <a:lstStyle/>
                    <a:p>
                      <a:pPr algn="ctr" fontAlgn="b"/>
                      <a:r>
                        <a:rPr lang="fr-FR" sz="1100" b="1" i="0" u="none" strike="noStrike">
                          <a:solidFill>
                            <a:schemeClr val="tx2"/>
                          </a:solidFill>
                          <a:effectLst/>
                          <a:latin typeface="Calibri"/>
                        </a:rPr>
                        <a:t>ENFANT 2</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200025">
                <a:tc>
                  <a:txBody>
                    <a:bodyPr/>
                    <a:lstStyle/>
                    <a:p>
                      <a:pPr algn="ctr" fontAlgn="b"/>
                      <a:r>
                        <a:rPr lang="fr-FR" sz="1100" b="1" i="0" u="none" strike="noStrike" dirty="0">
                          <a:solidFill>
                            <a:schemeClr val="tx2"/>
                          </a:solidFill>
                          <a:effectLst/>
                          <a:latin typeface="Calibri"/>
                        </a:rPr>
                        <a:t>CONJOINT</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X</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6B0A"/>
                    </a:solidFill>
                  </a:tcPr>
                </a:tc>
              </a:tr>
              <a:tr h="209550">
                <a:tc>
                  <a:txBody>
                    <a:bodyPr/>
                    <a:lstStyle/>
                    <a:p>
                      <a:pPr algn="ctr" fontAlgn="b"/>
                      <a:endParaRPr lang="fr-FR" sz="1100" b="1" i="0" u="none" strike="noStrike" dirty="0">
                        <a:solidFill>
                          <a:schemeClr val="tx2"/>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endParaRPr lang="fr-FR" sz="1100" b="1" i="0" u="none" strike="noStrike" dirty="0">
                        <a:solidFill>
                          <a:schemeClr val="tx2"/>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endParaRPr lang="fr-FR" sz="1100" b="1" i="0" u="none" strike="noStrike" dirty="0">
                        <a:solidFill>
                          <a:schemeClr val="tx2"/>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endParaRPr lang="fr-FR" sz="1100" b="1" i="0" u="none" strike="noStrike" dirty="0">
                        <a:solidFill>
                          <a:schemeClr val="tx2"/>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402590">
                <a:tc>
                  <a:txBody>
                    <a:bodyPr/>
                    <a:lstStyle/>
                    <a:p>
                      <a:pPr algn="ctr" fontAlgn="b"/>
                      <a:r>
                        <a:rPr lang="fr-FR" sz="1100" b="1" i="0" u="none" strike="noStrike" dirty="0">
                          <a:solidFill>
                            <a:schemeClr val="tx2"/>
                          </a:solidFill>
                          <a:effectLst/>
                          <a:latin typeface="Calibri"/>
                        </a:rPr>
                        <a:t>HYPOTHESE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SOCLE</a:t>
                      </a:r>
                      <a:br>
                        <a:rPr lang="fr-FR" sz="1100" b="1" i="0" u="none" strike="noStrike" dirty="0">
                          <a:solidFill>
                            <a:schemeClr val="tx2"/>
                          </a:solidFill>
                          <a:effectLst/>
                          <a:latin typeface="Calibri"/>
                        </a:rPr>
                      </a:br>
                      <a:r>
                        <a:rPr lang="fr-FR" sz="1100" b="1" i="0" u="none" strike="noStrike" dirty="0">
                          <a:solidFill>
                            <a:schemeClr val="tx2"/>
                          </a:solidFill>
                          <a:effectLst/>
                          <a:latin typeface="Calibri"/>
                        </a:rPr>
                        <a:t>OBLIGATOIRE</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OPTION 1 EN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OPTION 2 EN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200025">
                <a:tc>
                  <a:txBody>
                    <a:bodyPr/>
                    <a:lstStyle/>
                    <a:p>
                      <a:pPr algn="ctr" fontAlgn="b"/>
                      <a:r>
                        <a:rPr lang="fr-FR" sz="1100" b="1" i="0" u="none" strike="noStrike">
                          <a:solidFill>
                            <a:schemeClr val="tx2"/>
                          </a:solidFill>
                          <a:effectLst/>
                          <a:latin typeface="Calibri"/>
                        </a:rPr>
                        <a:t>PARTICIPANT</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X</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X</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6B0A"/>
                    </a:solidFill>
                  </a:tcPr>
                </a:tc>
              </a:tr>
              <a:tr h="190500">
                <a:tc>
                  <a:txBody>
                    <a:bodyPr/>
                    <a:lstStyle/>
                    <a:p>
                      <a:pPr algn="ctr" fontAlgn="b"/>
                      <a:r>
                        <a:rPr lang="fr-FR" sz="1100" b="1" i="0" u="none" strike="noStrike">
                          <a:solidFill>
                            <a:schemeClr val="tx2"/>
                          </a:solidFill>
                          <a:effectLst/>
                          <a:latin typeface="Calibri"/>
                        </a:rPr>
                        <a:t>ENFANT 1</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90500">
                <a:tc>
                  <a:txBody>
                    <a:bodyPr/>
                    <a:lstStyle/>
                    <a:p>
                      <a:pPr algn="ctr" fontAlgn="b"/>
                      <a:r>
                        <a:rPr lang="fr-FR" sz="1100" b="1" i="0" u="none" strike="noStrike">
                          <a:solidFill>
                            <a:schemeClr val="tx2"/>
                          </a:solidFill>
                          <a:effectLst/>
                          <a:latin typeface="Calibri"/>
                        </a:rPr>
                        <a:t>ENFANT 2</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200025">
                <a:tc>
                  <a:txBody>
                    <a:bodyPr/>
                    <a:lstStyle/>
                    <a:p>
                      <a:pPr algn="ctr" fontAlgn="b"/>
                      <a:r>
                        <a:rPr lang="fr-FR" sz="1100" b="1" i="0" u="none" strike="noStrike" dirty="0">
                          <a:solidFill>
                            <a:schemeClr val="tx2"/>
                          </a:solidFill>
                          <a:effectLst/>
                          <a:latin typeface="Calibri"/>
                        </a:rPr>
                        <a:t>CONJOINT</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X</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6B0A"/>
                    </a:solidFill>
                  </a:tcPr>
                </a:tc>
              </a:tr>
              <a:tr h="209550">
                <a:tc>
                  <a:txBody>
                    <a:bodyPr/>
                    <a:lstStyle/>
                    <a:p>
                      <a:pPr algn="ctr" fontAlgn="b"/>
                      <a:endParaRPr lang="fr-FR" sz="1100" b="1" i="0" u="none" strike="noStrike" dirty="0">
                        <a:solidFill>
                          <a:schemeClr val="tx2"/>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endParaRPr lang="fr-FR" sz="1100" b="1" i="0" u="none" strike="noStrike" dirty="0">
                        <a:solidFill>
                          <a:schemeClr val="tx2"/>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endParaRPr lang="fr-FR" sz="1100" b="1" i="0" u="none" strike="noStrike" dirty="0">
                        <a:solidFill>
                          <a:schemeClr val="tx2"/>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endParaRPr lang="fr-FR" sz="1100" b="1" i="0" u="none" strike="noStrike" dirty="0">
                        <a:solidFill>
                          <a:schemeClr val="tx2"/>
                        </a:solidFill>
                        <a:effectLst/>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402590">
                <a:tc>
                  <a:txBody>
                    <a:bodyPr/>
                    <a:lstStyle/>
                    <a:p>
                      <a:pPr algn="ctr" fontAlgn="b"/>
                      <a:r>
                        <a:rPr lang="fr-FR" sz="1100" b="1" i="0" u="none" strike="noStrike" dirty="0">
                          <a:solidFill>
                            <a:schemeClr val="tx2"/>
                          </a:solidFill>
                          <a:effectLst/>
                          <a:latin typeface="Calibri"/>
                        </a:rPr>
                        <a:t>HYPOTHESE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SOCLE</a:t>
                      </a:r>
                      <a:br>
                        <a:rPr lang="fr-FR" sz="1100" b="1" i="0" u="none" strike="noStrike" dirty="0">
                          <a:solidFill>
                            <a:schemeClr val="tx2"/>
                          </a:solidFill>
                          <a:effectLst/>
                          <a:latin typeface="Calibri"/>
                        </a:rPr>
                      </a:br>
                      <a:r>
                        <a:rPr lang="fr-FR" sz="1100" b="1" i="0" u="none" strike="noStrike" dirty="0">
                          <a:solidFill>
                            <a:schemeClr val="tx2"/>
                          </a:solidFill>
                          <a:effectLst/>
                          <a:latin typeface="Calibri"/>
                        </a:rPr>
                        <a:t>OBLIGATOIRE</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OPTION 1 EN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dirty="0">
                          <a:solidFill>
                            <a:schemeClr val="tx2"/>
                          </a:solidFill>
                          <a:effectLst/>
                          <a:latin typeface="Calibri"/>
                        </a:rPr>
                        <a:t>OPTION 2 EN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200025">
                <a:tc>
                  <a:txBody>
                    <a:bodyPr/>
                    <a:lstStyle/>
                    <a:p>
                      <a:pPr algn="ctr" fontAlgn="b"/>
                      <a:r>
                        <a:rPr lang="fr-FR" sz="1100" b="1" i="0" u="none" strike="noStrike">
                          <a:solidFill>
                            <a:schemeClr val="tx2"/>
                          </a:solidFill>
                          <a:effectLst/>
                          <a:latin typeface="Calibri"/>
                        </a:rPr>
                        <a:t>PARTICIPANT</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X</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X</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90500">
                <a:tc>
                  <a:txBody>
                    <a:bodyPr/>
                    <a:lstStyle/>
                    <a:p>
                      <a:pPr algn="ctr" fontAlgn="b"/>
                      <a:r>
                        <a:rPr lang="fr-FR" sz="1100" b="1" i="0" u="none" strike="noStrike">
                          <a:solidFill>
                            <a:schemeClr val="tx2"/>
                          </a:solidFill>
                          <a:effectLst/>
                          <a:latin typeface="Calibri"/>
                        </a:rPr>
                        <a:t>ENFANT 1</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X</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X</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90500">
                <a:tc>
                  <a:txBody>
                    <a:bodyPr/>
                    <a:lstStyle/>
                    <a:p>
                      <a:pPr algn="ctr" fontAlgn="b"/>
                      <a:r>
                        <a:rPr lang="fr-FR" sz="1100" b="1" i="0" u="none" strike="noStrike">
                          <a:solidFill>
                            <a:schemeClr val="tx2"/>
                          </a:solidFill>
                          <a:effectLst/>
                          <a:latin typeface="Calibri"/>
                        </a:rPr>
                        <a:t>ENFANT 2</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200025">
                <a:tc>
                  <a:txBody>
                    <a:bodyPr/>
                    <a:lstStyle/>
                    <a:p>
                      <a:pPr algn="ctr" fontAlgn="b"/>
                      <a:r>
                        <a:rPr lang="fr-FR" sz="1100" b="1" i="0" u="none" strike="noStrike">
                          <a:solidFill>
                            <a:schemeClr val="tx2"/>
                          </a:solidFill>
                          <a:effectLst/>
                          <a:latin typeface="Calibri"/>
                        </a:rPr>
                        <a:t>CONJOINT</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b"/>
                      <a:r>
                        <a:rPr lang="fr-FR" sz="1100" b="1" i="0" u="none" strike="noStrike">
                          <a:solidFill>
                            <a:schemeClr val="tx2"/>
                          </a:solidFill>
                          <a:effectLst/>
                          <a:latin typeface="Calibri"/>
                        </a:rPr>
                        <a:t>X</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6B0A"/>
                    </a:solidFill>
                  </a:tcPr>
                </a:tc>
                <a:tc>
                  <a:txBody>
                    <a:bodyPr/>
                    <a:lstStyle/>
                    <a:p>
                      <a:pPr algn="ctr" fontAlgn="b"/>
                      <a:r>
                        <a:rPr lang="fr-FR" sz="1100" b="1" i="0" u="none" strike="noStrike">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6B0A"/>
                    </a:solidFill>
                  </a:tcPr>
                </a:tc>
                <a:tc>
                  <a:txBody>
                    <a:bodyPr/>
                    <a:lstStyle/>
                    <a:p>
                      <a:pPr algn="ctr" fontAlgn="b"/>
                      <a:r>
                        <a:rPr lang="fr-FR" sz="1100" b="1" i="0" u="none" strike="noStrike" dirty="0">
                          <a:solidFill>
                            <a:schemeClr val="tx2"/>
                          </a:solidFill>
                          <a:effectLst/>
                          <a:latin typeface="Calibri"/>
                        </a:rPr>
                        <a:t> </a:t>
                      </a:r>
                    </a:p>
                  </a:txBody>
                  <a:tcPr marL="9525" marR="9525" marT="9525"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bl>
          </a:graphicData>
        </a:graphic>
      </p:graphicFrame>
      <p:pic>
        <p:nvPicPr>
          <p:cNvPr id="12" name="Image 11" descr="C:\Users\Jean-René LE MEUR\AppData\Local\Microsoft\Windows\INetCache\Content.Word\LogoEEPsante╠üCMJ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4730" y="704498"/>
            <a:ext cx="1272540" cy="1272540"/>
          </a:xfrm>
          <a:prstGeom prst="rect">
            <a:avLst/>
          </a:prstGeom>
          <a:noFill/>
          <a:ln>
            <a:noFill/>
          </a:ln>
        </p:spPr>
      </p:pic>
    </p:spTree>
    <p:extLst>
      <p:ext uri="{BB962C8B-B14F-4D97-AF65-F5344CB8AC3E}">
        <p14:creationId xmlns:p14="http://schemas.microsoft.com/office/powerpoint/2010/main" val="393869037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Espace réservé du contenu 2"/>
          <p:cNvSpPr>
            <a:spLocks noGrp="1"/>
          </p:cNvSpPr>
          <p:nvPr>
            <p:ph type="body" sz="quarter" idx="11"/>
          </p:nvPr>
        </p:nvSpPr>
        <p:spPr>
          <a:xfrm>
            <a:off x="467544" y="1448604"/>
            <a:ext cx="8388424" cy="5292764"/>
          </a:xfrm>
        </p:spPr>
        <p:txBody>
          <a:bodyPr>
            <a:noAutofit/>
          </a:bodyPr>
          <a:lstStyle/>
          <a:p>
            <a:pPr>
              <a:defRPr/>
            </a:pPr>
            <a:r>
              <a:rPr lang="fr-FR" altLang="fr-FR" sz="1800" dirty="0" smtClean="0">
                <a:solidFill>
                  <a:schemeClr val="tx2"/>
                </a:solidFill>
              </a:rPr>
              <a:t>Les </a:t>
            </a:r>
            <a:r>
              <a:rPr lang="fr-FR" altLang="fr-FR" sz="1800" dirty="0">
                <a:solidFill>
                  <a:schemeClr val="tx2"/>
                </a:solidFill>
              </a:rPr>
              <a:t>cotisations du </a:t>
            </a:r>
            <a:r>
              <a:rPr lang="fr-FR" altLang="fr-FR" sz="1800" dirty="0" smtClean="0">
                <a:solidFill>
                  <a:schemeClr val="tx2"/>
                </a:solidFill>
              </a:rPr>
              <a:t>participant, </a:t>
            </a:r>
            <a:r>
              <a:rPr lang="fr-FR" altLang="fr-FR" sz="1800" dirty="0">
                <a:solidFill>
                  <a:schemeClr val="tx2"/>
                </a:solidFill>
              </a:rPr>
              <a:t>sur le socle </a:t>
            </a:r>
            <a:r>
              <a:rPr lang="fr-FR" altLang="fr-FR" sz="1800" dirty="0" smtClean="0">
                <a:solidFill>
                  <a:schemeClr val="tx2"/>
                </a:solidFill>
              </a:rPr>
              <a:t>(à </a:t>
            </a:r>
            <a:r>
              <a:rPr lang="fr-FR" altLang="fr-FR" sz="1800" dirty="0">
                <a:solidFill>
                  <a:schemeClr val="tx2"/>
                </a:solidFill>
              </a:rPr>
              <a:t>titre </a:t>
            </a:r>
            <a:r>
              <a:rPr lang="fr-FR" altLang="fr-FR" sz="1800" dirty="0" smtClean="0">
                <a:solidFill>
                  <a:schemeClr val="tx2"/>
                </a:solidFill>
              </a:rPr>
              <a:t>obligatoire) </a:t>
            </a:r>
            <a:br>
              <a:rPr lang="fr-FR" altLang="fr-FR" sz="1800" dirty="0" smtClean="0">
                <a:solidFill>
                  <a:schemeClr val="tx2"/>
                </a:solidFill>
              </a:rPr>
            </a:br>
            <a:r>
              <a:rPr lang="fr-FR" altLang="fr-FR" sz="1800" dirty="0" smtClean="0">
                <a:solidFill>
                  <a:schemeClr val="tx2"/>
                </a:solidFill>
              </a:rPr>
              <a:t>sont </a:t>
            </a:r>
            <a:r>
              <a:rPr lang="fr-FR" altLang="fr-FR" sz="1800" dirty="0">
                <a:solidFill>
                  <a:schemeClr val="tx2"/>
                </a:solidFill>
              </a:rPr>
              <a:t>prélevées sur la fiche de paie, à raison de </a:t>
            </a:r>
            <a:r>
              <a:rPr lang="fr-FR" altLang="fr-FR" sz="1800" dirty="0" smtClean="0">
                <a:solidFill>
                  <a:schemeClr val="tx2"/>
                </a:solidFill>
              </a:rPr>
              <a:t>50/50</a:t>
            </a:r>
          </a:p>
          <a:p>
            <a:pPr lvl="1">
              <a:defRPr/>
            </a:pPr>
            <a:r>
              <a:rPr lang="fr-FR" altLang="fr-FR" sz="1400" dirty="0" smtClean="0">
                <a:solidFill>
                  <a:schemeClr val="tx2"/>
                </a:solidFill>
              </a:rPr>
              <a:t>Contribution salariale 18,50€</a:t>
            </a:r>
          </a:p>
          <a:p>
            <a:pPr lvl="1">
              <a:defRPr/>
            </a:pPr>
            <a:r>
              <a:rPr lang="fr-FR" altLang="fr-FR" sz="1400" dirty="0" smtClean="0">
                <a:solidFill>
                  <a:schemeClr val="tx2"/>
                </a:solidFill>
              </a:rPr>
              <a:t>Contribution employeur </a:t>
            </a:r>
            <a:r>
              <a:rPr lang="fr-FR" altLang="fr-FR" sz="1400" dirty="0">
                <a:solidFill>
                  <a:schemeClr val="tx2"/>
                </a:solidFill>
              </a:rPr>
              <a:t>18,50€</a:t>
            </a:r>
          </a:p>
          <a:p>
            <a:pPr lvl="1">
              <a:defRPr/>
            </a:pPr>
            <a:r>
              <a:rPr lang="fr-FR" altLang="fr-FR" sz="1400" dirty="0" smtClean="0">
                <a:solidFill>
                  <a:schemeClr val="tx2"/>
                </a:solidFill>
              </a:rPr>
              <a:t>(traitement social et fiscal, voir ci-dessous)</a:t>
            </a:r>
          </a:p>
          <a:p>
            <a:pPr marL="457200" lvl="1" indent="0">
              <a:buNone/>
              <a:defRPr/>
            </a:pPr>
            <a:endParaRPr lang="fr-FR" altLang="fr-FR" sz="1400" dirty="0">
              <a:solidFill>
                <a:schemeClr val="tx2"/>
              </a:solidFill>
            </a:endParaRPr>
          </a:p>
          <a:p>
            <a:pPr>
              <a:defRPr/>
            </a:pPr>
            <a:r>
              <a:rPr lang="fr-FR" altLang="fr-FR" sz="1800" dirty="0" smtClean="0">
                <a:solidFill>
                  <a:schemeClr val="tx2"/>
                </a:solidFill>
              </a:rPr>
              <a:t>Appel de cotisations</a:t>
            </a:r>
          </a:p>
          <a:p>
            <a:pPr marL="0" indent="0">
              <a:buNone/>
              <a:defRPr/>
            </a:pPr>
            <a:r>
              <a:rPr lang="fr-FR" altLang="fr-FR" sz="1800" dirty="0" smtClean="0">
                <a:solidFill>
                  <a:schemeClr val="tx2"/>
                </a:solidFill>
                <a:sym typeface="Wingdings"/>
              </a:rPr>
              <a:t>	 trimestriel</a:t>
            </a:r>
            <a:endParaRPr lang="fr-FR" altLang="fr-FR" sz="1800" dirty="0">
              <a:solidFill>
                <a:schemeClr val="tx2"/>
              </a:solidFill>
            </a:endParaRPr>
          </a:p>
          <a:p>
            <a:pPr>
              <a:defRPr/>
            </a:pPr>
            <a:r>
              <a:rPr lang="fr-FR" altLang="fr-FR" sz="1800" b="1" dirty="0">
                <a:solidFill>
                  <a:schemeClr val="tx2"/>
                </a:solidFill>
              </a:rPr>
              <a:t>Pour les cotisations dues sur les régimes facultatifs  </a:t>
            </a:r>
            <a:r>
              <a:rPr lang="fr-FR" altLang="fr-FR" sz="1800" dirty="0">
                <a:solidFill>
                  <a:schemeClr val="tx2"/>
                </a:solidFill>
              </a:rPr>
              <a:t>(que ce soit pour le salarié ou les ayants droits ) </a:t>
            </a:r>
            <a:r>
              <a:rPr lang="fr-FR" altLang="fr-FR" sz="1800" b="1" dirty="0">
                <a:solidFill>
                  <a:schemeClr val="tx2"/>
                </a:solidFill>
              </a:rPr>
              <a:t>l’appel de cotisation </a:t>
            </a:r>
            <a:r>
              <a:rPr lang="fr-FR" altLang="fr-FR" sz="1800" b="1" dirty="0" smtClean="0">
                <a:solidFill>
                  <a:schemeClr val="tx2"/>
                </a:solidFill>
              </a:rPr>
              <a:t>est effectué </a:t>
            </a:r>
            <a:r>
              <a:rPr lang="fr-FR" altLang="fr-FR" sz="1800" b="1" dirty="0">
                <a:solidFill>
                  <a:schemeClr val="tx2"/>
                </a:solidFill>
              </a:rPr>
              <a:t>directement par </a:t>
            </a:r>
            <a:r>
              <a:rPr lang="fr-FR" altLang="fr-FR" sz="1800" b="1" dirty="0" smtClean="0">
                <a:solidFill>
                  <a:schemeClr val="tx2"/>
                </a:solidFill>
              </a:rPr>
              <a:t>l’assureur</a:t>
            </a:r>
          </a:p>
          <a:p>
            <a:pPr marL="457200" lvl="1" indent="0">
              <a:buNone/>
              <a:defRPr/>
            </a:pPr>
            <a:r>
              <a:rPr lang="fr-FR" altLang="fr-FR" sz="1400" dirty="0" smtClean="0">
                <a:solidFill>
                  <a:schemeClr val="tx2"/>
                </a:solidFill>
                <a:sym typeface="Wingdings"/>
              </a:rPr>
              <a:t>	 l’employeur n’intervient pas dans les choix du salarié</a:t>
            </a:r>
          </a:p>
          <a:p>
            <a:pPr marL="457200" lvl="1" indent="0">
              <a:buNone/>
              <a:defRPr/>
            </a:pPr>
            <a:r>
              <a:rPr lang="fr-FR" altLang="fr-FR" sz="1400" b="1" dirty="0" smtClean="0">
                <a:solidFill>
                  <a:schemeClr val="tx2"/>
                </a:solidFill>
                <a:sym typeface="Wingdings"/>
              </a:rPr>
              <a:t>	</a:t>
            </a:r>
            <a:r>
              <a:rPr lang="fr-FR" altLang="fr-FR" sz="1400" dirty="0" smtClean="0">
                <a:solidFill>
                  <a:schemeClr val="tx2"/>
                </a:solidFill>
                <a:sym typeface="Wingdings"/>
              </a:rPr>
              <a:t>le salarié fait son affaire de son affiliation et du paiement de sa cotisation au titre des extensions 	de garanties</a:t>
            </a:r>
            <a:endParaRPr lang="fr-FR" altLang="fr-FR" sz="1600" dirty="0">
              <a:solidFill>
                <a:schemeClr val="tx2"/>
              </a:solidFill>
            </a:endParaRPr>
          </a:p>
        </p:txBody>
      </p:sp>
      <p:sp>
        <p:nvSpPr>
          <p:cNvPr id="83970" name="Titre 1"/>
          <p:cNvSpPr>
            <a:spLocks noGrp="1"/>
          </p:cNvSpPr>
          <p:nvPr>
            <p:ph type="title"/>
          </p:nvPr>
        </p:nvSpPr>
        <p:spPr/>
        <p:txBody>
          <a:bodyPr vert="horz" lIns="91440" tIns="45720" rIns="91440" bIns="45720" rtlCol="0" anchor="ctr">
            <a:normAutofit/>
          </a:bodyPr>
          <a:lstStyle/>
          <a:p>
            <a:pPr algn="l"/>
            <a:r>
              <a:rPr lang="fr-FR" altLang="fr-FR" sz="3200" b="1" dirty="0" smtClean="0">
                <a:solidFill>
                  <a:schemeClr val="tx2"/>
                </a:solidFill>
              </a:rPr>
              <a:t>3.13 – Modalités d’appel des cotisations </a:t>
            </a:r>
            <a:endParaRPr lang="fr-FR" altLang="fr-FR" sz="3200" b="1" dirty="0">
              <a:solidFill>
                <a:schemeClr val="tx2"/>
              </a:solidFill>
            </a:endParaRPr>
          </a:p>
        </p:txBody>
      </p:sp>
      <p:grpSp>
        <p:nvGrpSpPr>
          <p:cNvPr id="4" name="Group 12"/>
          <p:cNvGrpSpPr>
            <a:grpSpLocks/>
          </p:cNvGrpSpPr>
          <p:nvPr/>
        </p:nvGrpSpPr>
        <p:grpSpPr bwMode="auto">
          <a:xfrm>
            <a:off x="0" y="-27384"/>
            <a:ext cx="9144000" cy="404663"/>
            <a:chOff x="0" y="0"/>
            <a:chExt cx="11904" cy="1417"/>
          </a:xfrm>
        </p:grpSpPr>
        <p:sp>
          <p:nvSpPr>
            <p:cNvPr id="5"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6"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7"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8"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pic>
        <p:nvPicPr>
          <p:cNvPr id="9" name="Image 8" descr="C:\Users\Jean-René LE MEUR\AppData\Local\Microsoft\Windows\INetCache\Content.Word\LogoEEPsante╠üCMJ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4730" y="704498"/>
            <a:ext cx="1272540" cy="1272540"/>
          </a:xfrm>
          <a:prstGeom prst="rect">
            <a:avLst/>
          </a:prstGeom>
          <a:noFill/>
          <a:ln>
            <a:noFill/>
          </a:ln>
        </p:spPr>
      </p:pic>
    </p:spTree>
    <p:extLst>
      <p:ext uri="{BB962C8B-B14F-4D97-AF65-F5344CB8AC3E}">
        <p14:creationId xmlns:p14="http://schemas.microsoft.com/office/powerpoint/2010/main" val="335825063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899321262"/>
              </p:ext>
            </p:extLst>
          </p:nvPr>
        </p:nvGraphicFramePr>
        <p:xfrm>
          <a:off x="899592" y="1700809"/>
          <a:ext cx="6377305" cy="4752528"/>
        </p:xfrm>
        <a:graphic>
          <a:graphicData uri="http://schemas.openxmlformats.org/drawingml/2006/table">
            <a:tbl>
              <a:tblPr firstRow="1" firstCol="1" lastRow="1" lastCol="1" bandRow="1" bandCol="1">
                <a:tableStyleId>{5C22544A-7EE6-4342-B048-85BDC9FD1C3A}</a:tableStyleId>
              </a:tblPr>
              <a:tblGrid>
                <a:gridCol w="1887232"/>
                <a:gridCol w="1496462"/>
                <a:gridCol w="1496462"/>
                <a:gridCol w="1497149"/>
              </a:tblGrid>
              <a:tr h="469873">
                <a:tc>
                  <a:txBody>
                    <a:bodyPr/>
                    <a:lstStyle/>
                    <a:p>
                      <a:pPr algn="ctr">
                        <a:spcAft>
                          <a:spcPts val="0"/>
                        </a:spcAft>
                      </a:pPr>
                      <a:r>
                        <a:rPr lang="fr-FR" sz="1200" dirty="0">
                          <a:solidFill>
                            <a:schemeClr val="tx2"/>
                          </a:solidFill>
                          <a:effectLst/>
                        </a:rPr>
                        <a:t> </a:t>
                      </a:r>
                      <a:endParaRPr lang="fr-FR" sz="1200" dirty="0">
                        <a:solidFill>
                          <a:schemeClr val="tx2"/>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pPr>
                      <a:r>
                        <a:rPr lang="fr-FR" sz="1200" dirty="0">
                          <a:effectLst/>
                        </a:rPr>
                        <a:t>Base Obligatoire</a:t>
                      </a:r>
                    </a:p>
                    <a:p>
                      <a:pPr algn="ctr">
                        <a:spcAft>
                          <a:spcPts val="0"/>
                        </a:spcAft>
                      </a:pPr>
                      <a:r>
                        <a:rPr lang="fr-FR" sz="1200" dirty="0">
                          <a:effectLst/>
                        </a:rPr>
                        <a:t>(y compris la SS)</a:t>
                      </a:r>
                      <a:endParaRPr lang="fr-FR" sz="1200" dirty="0">
                        <a:effectLst/>
                        <a:latin typeface="Times New Roman"/>
                        <a:ea typeface="Calibri"/>
                        <a:cs typeface="Times New Roman"/>
                      </a:endParaRPr>
                    </a:p>
                  </a:txBody>
                  <a:tcPr marL="68580" marR="68580" marT="0" marB="0" anchor="ctr">
                    <a:solidFill>
                      <a:srgbClr val="35F715"/>
                    </a:solidFill>
                  </a:tcPr>
                </a:tc>
                <a:tc>
                  <a:txBody>
                    <a:bodyPr/>
                    <a:lstStyle/>
                    <a:p>
                      <a:pPr algn="ctr">
                        <a:spcAft>
                          <a:spcPts val="0"/>
                        </a:spcAft>
                      </a:pPr>
                      <a:r>
                        <a:rPr lang="fr-FR" sz="1200" dirty="0">
                          <a:effectLst/>
                        </a:rPr>
                        <a:t>Option 1</a:t>
                      </a:r>
                    </a:p>
                    <a:p>
                      <a:pPr algn="ctr">
                        <a:spcAft>
                          <a:spcPts val="0"/>
                        </a:spcAft>
                      </a:pPr>
                      <a:r>
                        <a:rPr lang="fr-FR" sz="1200" dirty="0">
                          <a:effectLst/>
                        </a:rPr>
                        <a:t>(facultative)</a:t>
                      </a:r>
                      <a:endParaRPr lang="fr-FR" sz="1200" dirty="0">
                        <a:effectLst/>
                        <a:latin typeface="Times New Roman"/>
                        <a:ea typeface="Calibri"/>
                        <a:cs typeface="Times New Roman"/>
                      </a:endParaRPr>
                    </a:p>
                  </a:txBody>
                  <a:tcPr marL="68580" marR="68580" marT="0" marB="0" anchor="ctr">
                    <a:solidFill>
                      <a:srgbClr val="FF3399"/>
                    </a:solidFill>
                  </a:tcPr>
                </a:tc>
                <a:tc>
                  <a:txBody>
                    <a:bodyPr/>
                    <a:lstStyle/>
                    <a:p>
                      <a:pPr algn="ctr">
                        <a:spcAft>
                          <a:spcPts val="0"/>
                        </a:spcAft>
                      </a:pPr>
                      <a:r>
                        <a:rPr lang="fr-FR" sz="1200" dirty="0">
                          <a:effectLst/>
                        </a:rPr>
                        <a:t>Option 2</a:t>
                      </a:r>
                    </a:p>
                    <a:p>
                      <a:pPr algn="ctr">
                        <a:spcAft>
                          <a:spcPts val="0"/>
                        </a:spcAft>
                      </a:pPr>
                      <a:r>
                        <a:rPr lang="fr-FR" sz="1200" dirty="0">
                          <a:effectLst/>
                        </a:rPr>
                        <a:t>(facultative)</a:t>
                      </a:r>
                      <a:endParaRPr lang="fr-FR" sz="1200" dirty="0">
                        <a:effectLst/>
                        <a:latin typeface="Times New Roman"/>
                        <a:ea typeface="Calibri"/>
                        <a:cs typeface="Times New Roman"/>
                      </a:endParaRPr>
                    </a:p>
                  </a:txBody>
                  <a:tcPr marL="68580" marR="68580" marT="0" marB="0" anchor="ctr">
                    <a:solidFill>
                      <a:srgbClr val="FF0066"/>
                    </a:solidFill>
                  </a:tcPr>
                </a:tc>
              </a:tr>
              <a:tr h="301672">
                <a:tc>
                  <a:txBody>
                    <a:bodyPr/>
                    <a:lstStyle/>
                    <a:p>
                      <a:pPr>
                        <a:spcAft>
                          <a:spcPts val="0"/>
                        </a:spcAft>
                      </a:pPr>
                      <a:r>
                        <a:rPr lang="fr-FR" sz="1200" dirty="0">
                          <a:solidFill>
                            <a:schemeClr val="tx2"/>
                          </a:solidFill>
                          <a:effectLst/>
                        </a:rPr>
                        <a:t>Consultation généraliste </a:t>
                      </a:r>
                      <a:endParaRPr lang="fr-FR" sz="1200" dirty="0">
                        <a:solidFill>
                          <a:schemeClr val="tx2"/>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pPr>
                      <a:r>
                        <a:rPr lang="fr-FR" sz="1200" dirty="0">
                          <a:solidFill>
                            <a:schemeClr val="bg1"/>
                          </a:solidFill>
                          <a:effectLst/>
                        </a:rPr>
                        <a:t>23€</a:t>
                      </a:r>
                      <a:endParaRPr lang="fr-FR" sz="1200" dirty="0">
                        <a:solidFill>
                          <a:schemeClr val="bg1"/>
                        </a:solidFill>
                        <a:effectLst/>
                        <a:latin typeface="Times New Roman"/>
                        <a:ea typeface="Calibri"/>
                        <a:cs typeface="Times New Roman"/>
                      </a:endParaRPr>
                    </a:p>
                  </a:txBody>
                  <a:tcPr marL="68580" marR="68580" marT="0" marB="0" anchor="ctr">
                    <a:solidFill>
                      <a:srgbClr val="35F715"/>
                    </a:solidFill>
                  </a:tcPr>
                </a:tc>
                <a:tc>
                  <a:txBody>
                    <a:bodyPr/>
                    <a:lstStyle/>
                    <a:p>
                      <a:pPr algn="ctr">
                        <a:spcAft>
                          <a:spcPts val="0"/>
                        </a:spcAft>
                      </a:pPr>
                      <a:r>
                        <a:rPr lang="fr-FR" sz="1200" dirty="0">
                          <a:solidFill>
                            <a:schemeClr val="bg1"/>
                          </a:solidFill>
                          <a:effectLst/>
                        </a:rPr>
                        <a:t>34,50€</a:t>
                      </a:r>
                      <a:endParaRPr lang="fr-FR" sz="1200" dirty="0">
                        <a:solidFill>
                          <a:schemeClr val="bg1"/>
                        </a:solidFill>
                        <a:effectLst/>
                        <a:latin typeface="Times New Roman"/>
                        <a:ea typeface="Calibri"/>
                        <a:cs typeface="Times New Roman"/>
                      </a:endParaRPr>
                    </a:p>
                  </a:txBody>
                  <a:tcPr marL="68580" marR="68580" marT="0" marB="0" anchor="ctr">
                    <a:solidFill>
                      <a:srgbClr val="FF3399"/>
                    </a:solidFill>
                  </a:tcPr>
                </a:tc>
                <a:tc>
                  <a:txBody>
                    <a:bodyPr/>
                    <a:lstStyle/>
                    <a:p>
                      <a:pPr algn="ctr">
                        <a:spcAft>
                          <a:spcPts val="0"/>
                        </a:spcAft>
                      </a:pPr>
                      <a:r>
                        <a:rPr lang="fr-FR" sz="1200" dirty="0">
                          <a:solidFill>
                            <a:schemeClr val="bg1"/>
                          </a:solidFill>
                          <a:effectLst/>
                        </a:rPr>
                        <a:t>34,50€</a:t>
                      </a:r>
                      <a:endParaRPr lang="fr-FR" sz="1200" dirty="0">
                        <a:solidFill>
                          <a:schemeClr val="bg1"/>
                        </a:solidFill>
                        <a:effectLst/>
                        <a:latin typeface="Times New Roman"/>
                        <a:ea typeface="Calibri"/>
                        <a:cs typeface="Times New Roman"/>
                      </a:endParaRPr>
                    </a:p>
                  </a:txBody>
                  <a:tcPr marL="68580" marR="68580" marT="0" marB="0" anchor="ctr">
                    <a:solidFill>
                      <a:srgbClr val="FF0066"/>
                    </a:solidFill>
                  </a:tcPr>
                </a:tc>
              </a:tr>
              <a:tr h="469873">
                <a:tc>
                  <a:txBody>
                    <a:bodyPr/>
                    <a:lstStyle/>
                    <a:p>
                      <a:pPr>
                        <a:spcAft>
                          <a:spcPts val="0"/>
                        </a:spcAft>
                      </a:pPr>
                      <a:r>
                        <a:rPr lang="fr-FR" sz="1200" dirty="0">
                          <a:solidFill>
                            <a:schemeClr val="tx2"/>
                          </a:solidFill>
                          <a:effectLst/>
                        </a:rPr>
                        <a:t>Consultation spécialiste</a:t>
                      </a:r>
                    </a:p>
                    <a:p>
                      <a:pPr>
                        <a:spcAft>
                          <a:spcPts val="0"/>
                        </a:spcAft>
                      </a:pPr>
                      <a:r>
                        <a:rPr lang="fr-FR" sz="1200" dirty="0">
                          <a:solidFill>
                            <a:schemeClr val="tx2"/>
                          </a:solidFill>
                          <a:effectLst/>
                        </a:rPr>
                        <a:t>selon spécialité </a:t>
                      </a:r>
                      <a:endParaRPr lang="fr-FR" sz="1200" dirty="0">
                        <a:solidFill>
                          <a:schemeClr val="tx2"/>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pPr>
                      <a:r>
                        <a:rPr lang="fr-FR" sz="1200" dirty="0">
                          <a:solidFill>
                            <a:schemeClr val="bg1"/>
                          </a:solidFill>
                          <a:effectLst/>
                        </a:rPr>
                        <a:t>de 23€ à 49€ </a:t>
                      </a:r>
                    </a:p>
                    <a:p>
                      <a:pPr algn="ctr">
                        <a:spcAft>
                          <a:spcPts val="0"/>
                        </a:spcAft>
                      </a:pPr>
                      <a:r>
                        <a:rPr lang="fr-FR" sz="1200" dirty="0">
                          <a:solidFill>
                            <a:schemeClr val="bg1"/>
                          </a:solidFill>
                          <a:effectLst/>
                        </a:rPr>
                        <a:t>(cardio)</a:t>
                      </a:r>
                      <a:endParaRPr lang="fr-FR" sz="1200" dirty="0">
                        <a:solidFill>
                          <a:schemeClr val="bg1"/>
                        </a:solidFill>
                        <a:effectLst/>
                        <a:latin typeface="Times New Roman"/>
                        <a:ea typeface="Calibri"/>
                        <a:cs typeface="Times New Roman"/>
                      </a:endParaRPr>
                    </a:p>
                  </a:txBody>
                  <a:tcPr marL="68580" marR="68580" marT="0" marB="0" anchor="ctr">
                    <a:solidFill>
                      <a:srgbClr val="35F715"/>
                    </a:solidFill>
                  </a:tcPr>
                </a:tc>
                <a:tc>
                  <a:txBody>
                    <a:bodyPr/>
                    <a:lstStyle/>
                    <a:p>
                      <a:pPr algn="ctr">
                        <a:spcAft>
                          <a:spcPts val="0"/>
                        </a:spcAft>
                      </a:pPr>
                      <a:r>
                        <a:rPr lang="fr-FR" sz="1200" dirty="0">
                          <a:solidFill>
                            <a:schemeClr val="bg1"/>
                          </a:solidFill>
                          <a:effectLst/>
                        </a:rPr>
                        <a:t>de 36,8€ à 78,4€</a:t>
                      </a:r>
                    </a:p>
                    <a:p>
                      <a:pPr algn="ctr">
                        <a:spcAft>
                          <a:spcPts val="0"/>
                        </a:spcAft>
                      </a:pPr>
                      <a:r>
                        <a:rPr lang="fr-FR" sz="1200" dirty="0">
                          <a:solidFill>
                            <a:schemeClr val="bg1"/>
                          </a:solidFill>
                          <a:effectLst/>
                        </a:rPr>
                        <a:t>(cardio)</a:t>
                      </a:r>
                      <a:endParaRPr lang="fr-FR" sz="1200" dirty="0">
                        <a:solidFill>
                          <a:schemeClr val="bg1"/>
                        </a:solidFill>
                        <a:effectLst/>
                        <a:latin typeface="Times New Roman"/>
                        <a:ea typeface="Calibri"/>
                        <a:cs typeface="Times New Roman"/>
                      </a:endParaRPr>
                    </a:p>
                  </a:txBody>
                  <a:tcPr marL="68580" marR="68580" marT="0" marB="0" anchor="ctr">
                    <a:solidFill>
                      <a:srgbClr val="FF3399"/>
                    </a:solidFill>
                  </a:tcPr>
                </a:tc>
                <a:tc>
                  <a:txBody>
                    <a:bodyPr/>
                    <a:lstStyle/>
                    <a:p>
                      <a:pPr algn="ctr">
                        <a:spcAft>
                          <a:spcPts val="0"/>
                        </a:spcAft>
                      </a:pPr>
                      <a:r>
                        <a:rPr lang="fr-FR" sz="1200" dirty="0">
                          <a:solidFill>
                            <a:schemeClr val="bg1"/>
                          </a:solidFill>
                          <a:effectLst/>
                        </a:rPr>
                        <a:t>de 46€ à 98€</a:t>
                      </a:r>
                    </a:p>
                    <a:p>
                      <a:pPr algn="ctr">
                        <a:spcAft>
                          <a:spcPts val="0"/>
                        </a:spcAft>
                      </a:pPr>
                      <a:r>
                        <a:rPr lang="fr-FR" sz="1200" dirty="0">
                          <a:solidFill>
                            <a:schemeClr val="bg1"/>
                          </a:solidFill>
                          <a:effectLst/>
                        </a:rPr>
                        <a:t>(cardio)</a:t>
                      </a:r>
                      <a:endParaRPr lang="fr-FR" sz="1200" dirty="0">
                        <a:solidFill>
                          <a:schemeClr val="bg1"/>
                        </a:solidFill>
                        <a:effectLst/>
                        <a:latin typeface="Times New Roman"/>
                        <a:ea typeface="Calibri"/>
                        <a:cs typeface="Times New Roman"/>
                      </a:endParaRPr>
                    </a:p>
                  </a:txBody>
                  <a:tcPr marL="68580" marR="68580" marT="0" marB="0" anchor="ctr">
                    <a:solidFill>
                      <a:srgbClr val="FF0066"/>
                    </a:solidFill>
                  </a:tcPr>
                </a:tc>
              </a:tr>
              <a:tr h="345936">
                <a:tc>
                  <a:txBody>
                    <a:bodyPr/>
                    <a:lstStyle/>
                    <a:p>
                      <a:pPr>
                        <a:spcAft>
                          <a:spcPts val="0"/>
                        </a:spcAft>
                      </a:pPr>
                      <a:r>
                        <a:rPr lang="fr-FR" sz="1200" dirty="0">
                          <a:solidFill>
                            <a:schemeClr val="tx2"/>
                          </a:solidFill>
                          <a:effectLst/>
                        </a:rPr>
                        <a:t>Couronne</a:t>
                      </a:r>
                      <a:endParaRPr lang="fr-FR" sz="1200" dirty="0">
                        <a:solidFill>
                          <a:schemeClr val="tx2"/>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pPr>
                      <a:r>
                        <a:rPr lang="fr-FR" sz="1200" dirty="0">
                          <a:solidFill>
                            <a:schemeClr val="bg1"/>
                          </a:solidFill>
                          <a:effectLst/>
                        </a:rPr>
                        <a:t>215€</a:t>
                      </a:r>
                      <a:endParaRPr lang="fr-FR" sz="1200" dirty="0">
                        <a:solidFill>
                          <a:schemeClr val="bg1"/>
                        </a:solidFill>
                        <a:effectLst/>
                        <a:latin typeface="Times New Roman"/>
                        <a:ea typeface="Calibri"/>
                        <a:cs typeface="Times New Roman"/>
                      </a:endParaRPr>
                    </a:p>
                  </a:txBody>
                  <a:tcPr marL="68580" marR="68580" marT="0" marB="0" anchor="ctr">
                    <a:solidFill>
                      <a:srgbClr val="35F715"/>
                    </a:solidFill>
                  </a:tcPr>
                </a:tc>
                <a:tc>
                  <a:txBody>
                    <a:bodyPr/>
                    <a:lstStyle/>
                    <a:p>
                      <a:pPr algn="ctr">
                        <a:spcAft>
                          <a:spcPts val="0"/>
                        </a:spcAft>
                      </a:pPr>
                      <a:r>
                        <a:rPr lang="fr-FR" sz="1200" dirty="0">
                          <a:solidFill>
                            <a:schemeClr val="bg1"/>
                          </a:solidFill>
                          <a:effectLst/>
                        </a:rPr>
                        <a:t>268,75 €</a:t>
                      </a:r>
                      <a:endParaRPr lang="fr-FR" sz="1200" dirty="0">
                        <a:solidFill>
                          <a:schemeClr val="bg1"/>
                        </a:solidFill>
                        <a:effectLst/>
                        <a:latin typeface="Times New Roman"/>
                        <a:ea typeface="Calibri"/>
                        <a:cs typeface="Times New Roman"/>
                      </a:endParaRPr>
                    </a:p>
                  </a:txBody>
                  <a:tcPr marL="68580" marR="68580" marT="0" marB="0" anchor="ctr">
                    <a:solidFill>
                      <a:srgbClr val="FF3399"/>
                    </a:solidFill>
                  </a:tcPr>
                </a:tc>
                <a:tc>
                  <a:txBody>
                    <a:bodyPr/>
                    <a:lstStyle/>
                    <a:p>
                      <a:pPr algn="ctr">
                        <a:spcAft>
                          <a:spcPts val="0"/>
                        </a:spcAft>
                      </a:pPr>
                      <a:r>
                        <a:rPr lang="fr-FR" sz="1200" dirty="0">
                          <a:solidFill>
                            <a:schemeClr val="bg1"/>
                          </a:solidFill>
                          <a:effectLst/>
                        </a:rPr>
                        <a:t>322,5 €</a:t>
                      </a:r>
                      <a:endParaRPr lang="fr-FR" sz="1200" dirty="0">
                        <a:solidFill>
                          <a:schemeClr val="bg1"/>
                        </a:solidFill>
                        <a:effectLst/>
                        <a:latin typeface="Times New Roman"/>
                        <a:ea typeface="Calibri"/>
                        <a:cs typeface="Times New Roman"/>
                      </a:endParaRPr>
                    </a:p>
                  </a:txBody>
                  <a:tcPr marL="68580" marR="68580" marT="0" marB="0" anchor="ctr">
                    <a:solidFill>
                      <a:srgbClr val="FF0066"/>
                    </a:solidFill>
                  </a:tcPr>
                </a:tc>
              </a:tr>
              <a:tr h="345936">
                <a:tc>
                  <a:txBody>
                    <a:bodyPr/>
                    <a:lstStyle/>
                    <a:p>
                      <a:pPr>
                        <a:spcAft>
                          <a:spcPts val="0"/>
                        </a:spcAft>
                      </a:pPr>
                      <a:r>
                        <a:rPr lang="fr-FR" sz="1200" dirty="0">
                          <a:solidFill>
                            <a:schemeClr val="tx2"/>
                          </a:solidFill>
                          <a:effectLst/>
                        </a:rPr>
                        <a:t>Implants dentaires</a:t>
                      </a:r>
                      <a:endParaRPr lang="fr-FR" sz="1200" dirty="0">
                        <a:solidFill>
                          <a:schemeClr val="tx2"/>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pPr>
                      <a:r>
                        <a:rPr lang="fr-FR" sz="1200" dirty="0">
                          <a:solidFill>
                            <a:schemeClr val="bg1"/>
                          </a:solidFill>
                          <a:effectLst/>
                        </a:rPr>
                        <a:t>-</a:t>
                      </a:r>
                      <a:endParaRPr lang="fr-FR" sz="1200" dirty="0">
                        <a:solidFill>
                          <a:schemeClr val="bg1"/>
                        </a:solidFill>
                        <a:effectLst/>
                        <a:latin typeface="Times New Roman"/>
                        <a:ea typeface="Calibri"/>
                        <a:cs typeface="Times New Roman"/>
                      </a:endParaRPr>
                    </a:p>
                  </a:txBody>
                  <a:tcPr marL="68580" marR="68580" marT="0" marB="0" anchor="ctr">
                    <a:solidFill>
                      <a:srgbClr val="35F715"/>
                    </a:solidFill>
                  </a:tcPr>
                </a:tc>
                <a:tc>
                  <a:txBody>
                    <a:bodyPr/>
                    <a:lstStyle/>
                    <a:p>
                      <a:pPr algn="ctr">
                        <a:spcAft>
                          <a:spcPts val="0"/>
                        </a:spcAft>
                      </a:pPr>
                      <a:r>
                        <a:rPr lang="fr-FR" sz="1200" dirty="0">
                          <a:solidFill>
                            <a:schemeClr val="bg1"/>
                          </a:solidFill>
                          <a:effectLst/>
                        </a:rPr>
                        <a:t>100€/an/personne</a:t>
                      </a:r>
                      <a:endParaRPr lang="fr-FR" sz="1200" dirty="0">
                        <a:solidFill>
                          <a:schemeClr val="bg1"/>
                        </a:solidFill>
                        <a:effectLst/>
                        <a:latin typeface="Times New Roman"/>
                        <a:ea typeface="Calibri"/>
                        <a:cs typeface="Times New Roman"/>
                      </a:endParaRPr>
                    </a:p>
                  </a:txBody>
                  <a:tcPr marL="68580" marR="68580" marT="0" marB="0" anchor="ctr">
                    <a:solidFill>
                      <a:srgbClr val="FF3399"/>
                    </a:solidFill>
                  </a:tcPr>
                </a:tc>
                <a:tc>
                  <a:txBody>
                    <a:bodyPr/>
                    <a:lstStyle/>
                    <a:p>
                      <a:pPr algn="ctr">
                        <a:spcAft>
                          <a:spcPts val="0"/>
                        </a:spcAft>
                      </a:pPr>
                      <a:r>
                        <a:rPr lang="fr-FR" sz="1200" dirty="0">
                          <a:solidFill>
                            <a:schemeClr val="bg1"/>
                          </a:solidFill>
                          <a:effectLst/>
                        </a:rPr>
                        <a:t>450€/an/personne</a:t>
                      </a:r>
                      <a:endParaRPr lang="fr-FR" sz="1200" dirty="0">
                        <a:solidFill>
                          <a:schemeClr val="bg1"/>
                        </a:solidFill>
                        <a:effectLst/>
                        <a:latin typeface="Times New Roman"/>
                        <a:ea typeface="Calibri"/>
                        <a:cs typeface="Times New Roman"/>
                      </a:endParaRPr>
                    </a:p>
                  </a:txBody>
                  <a:tcPr marL="68580" marR="68580" marT="0" marB="0" anchor="ctr">
                    <a:solidFill>
                      <a:srgbClr val="FF0066"/>
                    </a:solidFill>
                  </a:tcPr>
                </a:tc>
              </a:tr>
              <a:tr h="469873">
                <a:tc>
                  <a:txBody>
                    <a:bodyPr/>
                    <a:lstStyle/>
                    <a:p>
                      <a:pPr>
                        <a:spcAft>
                          <a:spcPts val="0"/>
                        </a:spcAft>
                      </a:pPr>
                      <a:r>
                        <a:rPr lang="fr-FR" sz="1200" dirty="0">
                          <a:solidFill>
                            <a:schemeClr val="tx2"/>
                          </a:solidFill>
                          <a:effectLst/>
                        </a:rPr>
                        <a:t>Orthodontie </a:t>
                      </a:r>
                    </a:p>
                    <a:p>
                      <a:pPr>
                        <a:spcAft>
                          <a:spcPts val="0"/>
                        </a:spcAft>
                      </a:pPr>
                      <a:r>
                        <a:rPr lang="fr-FR" sz="1200" dirty="0">
                          <a:solidFill>
                            <a:schemeClr val="tx2"/>
                          </a:solidFill>
                          <a:effectLst/>
                        </a:rPr>
                        <a:t>(maximum annuel)  </a:t>
                      </a:r>
                      <a:endParaRPr lang="fr-FR" sz="1200" dirty="0">
                        <a:solidFill>
                          <a:schemeClr val="tx2"/>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pPr>
                      <a:r>
                        <a:rPr lang="fr-FR" sz="1200" dirty="0">
                          <a:solidFill>
                            <a:schemeClr val="bg1"/>
                          </a:solidFill>
                          <a:effectLst/>
                        </a:rPr>
                        <a:t>774€</a:t>
                      </a:r>
                      <a:endParaRPr lang="fr-FR" sz="1200" dirty="0">
                        <a:solidFill>
                          <a:schemeClr val="bg1"/>
                        </a:solidFill>
                        <a:effectLst/>
                        <a:latin typeface="Times New Roman"/>
                        <a:ea typeface="Calibri"/>
                        <a:cs typeface="Times New Roman"/>
                      </a:endParaRPr>
                    </a:p>
                  </a:txBody>
                  <a:tcPr marL="68580" marR="68580" marT="0" marB="0" anchor="ctr">
                    <a:solidFill>
                      <a:srgbClr val="35F715"/>
                    </a:solidFill>
                  </a:tcPr>
                </a:tc>
                <a:tc>
                  <a:txBody>
                    <a:bodyPr/>
                    <a:lstStyle/>
                    <a:p>
                      <a:pPr algn="ctr">
                        <a:spcAft>
                          <a:spcPts val="0"/>
                        </a:spcAft>
                      </a:pPr>
                      <a:r>
                        <a:rPr lang="fr-FR" sz="1200" dirty="0">
                          <a:solidFill>
                            <a:schemeClr val="bg1"/>
                          </a:solidFill>
                          <a:effectLst/>
                        </a:rPr>
                        <a:t>967,5 €</a:t>
                      </a:r>
                      <a:endParaRPr lang="fr-FR" sz="1200" dirty="0">
                        <a:solidFill>
                          <a:schemeClr val="bg1"/>
                        </a:solidFill>
                        <a:effectLst/>
                        <a:latin typeface="Times New Roman"/>
                        <a:ea typeface="Calibri"/>
                        <a:cs typeface="Times New Roman"/>
                      </a:endParaRPr>
                    </a:p>
                  </a:txBody>
                  <a:tcPr marL="68580" marR="68580" marT="0" marB="0" anchor="ctr">
                    <a:solidFill>
                      <a:srgbClr val="FF3399"/>
                    </a:solidFill>
                  </a:tcPr>
                </a:tc>
                <a:tc>
                  <a:txBody>
                    <a:bodyPr/>
                    <a:lstStyle/>
                    <a:p>
                      <a:pPr algn="ctr">
                        <a:spcAft>
                          <a:spcPts val="0"/>
                        </a:spcAft>
                      </a:pPr>
                      <a:r>
                        <a:rPr lang="fr-FR" sz="1200" dirty="0">
                          <a:solidFill>
                            <a:schemeClr val="bg1"/>
                          </a:solidFill>
                          <a:effectLst/>
                        </a:rPr>
                        <a:t>1 161 €</a:t>
                      </a:r>
                      <a:endParaRPr lang="fr-FR" sz="1200" dirty="0">
                        <a:solidFill>
                          <a:schemeClr val="bg1"/>
                        </a:solidFill>
                        <a:effectLst/>
                        <a:latin typeface="Times New Roman"/>
                        <a:ea typeface="Calibri"/>
                        <a:cs typeface="Times New Roman"/>
                      </a:endParaRPr>
                    </a:p>
                  </a:txBody>
                  <a:tcPr marL="68580" marR="68580" marT="0" marB="0" anchor="ctr">
                    <a:solidFill>
                      <a:srgbClr val="FF0066"/>
                    </a:solidFill>
                  </a:tcPr>
                </a:tc>
              </a:tr>
              <a:tr h="469873">
                <a:tc>
                  <a:txBody>
                    <a:bodyPr/>
                    <a:lstStyle/>
                    <a:p>
                      <a:pPr>
                        <a:spcAft>
                          <a:spcPts val="0"/>
                        </a:spcAft>
                      </a:pPr>
                      <a:r>
                        <a:rPr lang="fr-FR" sz="1200" dirty="0">
                          <a:solidFill>
                            <a:schemeClr val="tx2"/>
                          </a:solidFill>
                          <a:effectLst/>
                        </a:rPr>
                        <a:t>Optique / Monture </a:t>
                      </a:r>
                      <a:endParaRPr lang="fr-FR" sz="1200" dirty="0">
                        <a:solidFill>
                          <a:schemeClr val="tx2"/>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pPr>
                      <a:r>
                        <a:rPr lang="fr-FR" sz="1200" dirty="0">
                          <a:solidFill>
                            <a:schemeClr val="bg1"/>
                          </a:solidFill>
                          <a:effectLst/>
                        </a:rPr>
                        <a:t>47,55€ </a:t>
                      </a:r>
                      <a:endParaRPr lang="fr-FR" sz="1200" dirty="0">
                        <a:solidFill>
                          <a:schemeClr val="bg1"/>
                        </a:solidFill>
                        <a:effectLst/>
                        <a:latin typeface="Times New Roman"/>
                        <a:ea typeface="Calibri"/>
                        <a:cs typeface="Times New Roman"/>
                      </a:endParaRPr>
                    </a:p>
                  </a:txBody>
                  <a:tcPr marL="68580" marR="68580" marT="0" marB="0" anchor="ctr">
                    <a:solidFill>
                      <a:srgbClr val="35F715"/>
                    </a:solidFill>
                  </a:tcPr>
                </a:tc>
                <a:tc>
                  <a:txBody>
                    <a:bodyPr/>
                    <a:lstStyle/>
                    <a:p>
                      <a:pPr algn="ctr">
                        <a:spcAft>
                          <a:spcPts val="0"/>
                        </a:spcAft>
                      </a:pPr>
                      <a:r>
                        <a:rPr lang="fr-FR" sz="1200" dirty="0">
                          <a:solidFill>
                            <a:schemeClr val="bg1"/>
                          </a:solidFill>
                          <a:effectLst/>
                        </a:rPr>
                        <a:t>47,55€</a:t>
                      </a:r>
                      <a:endParaRPr lang="fr-FR" sz="1200" dirty="0">
                        <a:solidFill>
                          <a:schemeClr val="bg1"/>
                        </a:solidFill>
                        <a:effectLst/>
                        <a:latin typeface="Times New Roman"/>
                        <a:ea typeface="Calibri"/>
                        <a:cs typeface="Times New Roman"/>
                      </a:endParaRPr>
                    </a:p>
                  </a:txBody>
                  <a:tcPr marL="68580" marR="68580" marT="0" marB="0" anchor="ctr">
                    <a:solidFill>
                      <a:srgbClr val="FF3399"/>
                    </a:solidFill>
                  </a:tcPr>
                </a:tc>
                <a:tc>
                  <a:txBody>
                    <a:bodyPr/>
                    <a:lstStyle/>
                    <a:p>
                      <a:pPr algn="ctr">
                        <a:spcAft>
                          <a:spcPts val="0"/>
                        </a:spcAft>
                      </a:pPr>
                      <a:r>
                        <a:rPr lang="fr-FR" sz="1200" dirty="0">
                          <a:solidFill>
                            <a:schemeClr val="bg1"/>
                          </a:solidFill>
                          <a:effectLst/>
                        </a:rPr>
                        <a:t>110,95€</a:t>
                      </a:r>
                      <a:endParaRPr lang="fr-FR" sz="1200" dirty="0">
                        <a:solidFill>
                          <a:schemeClr val="bg1"/>
                        </a:solidFill>
                        <a:effectLst/>
                        <a:latin typeface="Times New Roman"/>
                        <a:ea typeface="Calibri"/>
                        <a:cs typeface="Times New Roman"/>
                      </a:endParaRPr>
                    </a:p>
                  </a:txBody>
                  <a:tcPr marL="68580" marR="68580" marT="0" marB="0" anchor="ctr">
                    <a:solidFill>
                      <a:srgbClr val="FF0066"/>
                    </a:solidFill>
                  </a:tcPr>
                </a:tc>
              </a:tr>
              <a:tr h="469873">
                <a:tc>
                  <a:txBody>
                    <a:bodyPr/>
                    <a:lstStyle/>
                    <a:p>
                      <a:pPr>
                        <a:spcAft>
                          <a:spcPts val="0"/>
                        </a:spcAft>
                      </a:pPr>
                      <a:r>
                        <a:rPr lang="fr-FR" sz="1200" dirty="0">
                          <a:solidFill>
                            <a:schemeClr val="tx2"/>
                          </a:solidFill>
                          <a:effectLst/>
                        </a:rPr>
                        <a:t>Optique / par Verre</a:t>
                      </a:r>
                      <a:endParaRPr lang="fr-FR" sz="1200" dirty="0">
                        <a:solidFill>
                          <a:schemeClr val="tx2"/>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pPr>
                      <a:r>
                        <a:rPr lang="fr-FR" sz="1200" dirty="0">
                          <a:solidFill>
                            <a:schemeClr val="bg1"/>
                          </a:solidFill>
                          <a:effectLst/>
                        </a:rPr>
                        <a:t>De 60 à 200€</a:t>
                      </a:r>
                      <a:endParaRPr lang="fr-FR" sz="1200" dirty="0">
                        <a:solidFill>
                          <a:schemeClr val="bg1"/>
                        </a:solidFill>
                        <a:effectLst/>
                        <a:latin typeface="Times New Roman"/>
                        <a:ea typeface="Calibri"/>
                        <a:cs typeface="Times New Roman"/>
                      </a:endParaRPr>
                    </a:p>
                  </a:txBody>
                  <a:tcPr marL="68580" marR="68580" marT="0" marB="0" anchor="ctr">
                    <a:solidFill>
                      <a:srgbClr val="35F715"/>
                    </a:solidFill>
                  </a:tcPr>
                </a:tc>
                <a:tc>
                  <a:txBody>
                    <a:bodyPr/>
                    <a:lstStyle/>
                    <a:p>
                      <a:pPr algn="ctr">
                        <a:spcAft>
                          <a:spcPts val="0"/>
                        </a:spcAft>
                      </a:pPr>
                      <a:r>
                        <a:rPr lang="fr-FR" sz="1200" dirty="0">
                          <a:solidFill>
                            <a:schemeClr val="bg1"/>
                          </a:solidFill>
                          <a:effectLst/>
                        </a:rPr>
                        <a:t>De 80 à 220€</a:t>
                      </a:r>
                      <a:endParaRPr lang="fr-FR" sz="1200" dirty="0">
                        <a:solidFill>
                          <a:schemeClr val="bg1"/>
                        </a:solidFill>
                        <a:effectLst/>
                        <a:latin typeface="Times New Roman"/>
                        <a:ea typeface="Calibri"/>
                        <a:cs typeface="Times New Roman"/>
                      </a:endParaRPr>
                    </a:p>
                  </a:txBody>
                  <a:tcPr marL="68580" marR="68580" marT="0" marB="0" anchor="ctr">
                    <a:solidFill>
                      <a:srgbClr val="FF3399"/>
                    </a:solidFill>
                  </a:tcPr>
                </a:tc>
                <a:tc>
                  <a:txBody>
                    <a:bodyPr/>
                    <a:lstStyle/>
                    <a:p>
                      <a:pPr algn="ctr">
                        <a:spcAft>
                          <a:spcPts val="0"/>
                        </a:spcAft>
                      </a:pPr>
                      <a:r>
                        <a:rPr lang="fr-FR" sz="1200" dirty="0">
                          <a:solidFill>
                            <a:schemeClr val="bg1"/>
                          </a:solidFill>
                          <a:effectLst/>
                        </a:rPr>
                        <a:t>De 90 à 260€</a:t>
                      </a:r>
                      <a:endParaRPr lang="fr-FR" sz="1200" dirty="0">
                        <a:solidFill>
                          <a:schemeClr val="bg1"/>
                        </a:solidFill>
                        <a:effectLst/>
                        <a:latin typeface="Times New Roman"/>
                        <a:ea typeface="Calibri"/>
                        <a:cs typeface="Times New Roman"/>
                      </a:endParaRPr>
                    </a:p>
                  </a:txBody>
                  <a:tcPr marL="68580" marR="68580" marT="0" marB="0" anchor="ctr">
                    <a:solidFill>
                      <a:srgbClr val="FF0066"/>
                    </a:solidFill>
                  </a:tcPr>
                </a:tc>
              </a:tr>
              <a:tr h="469873">
                <a:tc>
                  <a:txBody>
                    <a:bodyPr/>
                    <a:lstStyle/>
                    <a:p>
                      <a:pPr>
                        <a:spcAft>
                          <a:spcPts val="0"/>
                        </a:spcAft>
                      </a:pPr>
                      <a:r>
                        <a:rPr lang="fr-FR" sz="1200" dirty="0">
                          <a:solidFill>
                            <a:schemeClr val="tx2"/>
                          </a:solidFill>
                          <a:effectLst/>
                        </a:rPr>
                        <a:t>Lentilles </a:t>
                      </a:r>
                      <a:endParaRPr lang="fr-FR" sz="1200" dirty="0">
                        <a:solidFill>
                          <a:schemeClr val="tx2"/>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pPr>
                      <a:r>
                        <a:rPr lang="fr-FR" sz="1200" dirty="0">
                          <a:solidFill>
                            <a:schemeClr val="bg1"/>
                          </a:solidFill>
                          <a:effectLst/>
                        </a:rPr>
                        <a:t>63,40€</a:t>
                      </a:r>
                      <a:endParaRPr lang="fr-FR" sz="1200" dirty="0">
                        <a:solidFill>
                          <a:schemeClr val="bg1"/>
                        </a:solidFill>
                        <a:effectLst/>
                        <a:latin typeface="Times New Roman"/>
                        <a:ea typeface="Calibri"/>
                        <a:cs typeface="Times New Roman"/>
                      </a:endParaRPr>
                    </a:p>
                  </a:txBody>
                  <a:tcPr marL="68580" marR="68580" marT="0" marB="0" anchor="ctr">
                    <a:solidFill>
                      <a:srgbClr val="35F715"/>
                    </a:solidFill>
                  </a:tcPr>
                </a:tc>
                <a:tc>
                  <a:txBody>
                    <a:bodyPr/>
                    <a:lstStyle/>
                    <a:p>
                      <a:pPr algn="ctr">
                        <a:spcAft>
                          <a:spcPts val="0"/>
                        </a:spcAft>
                      </a:pPr>
                      <a:r>
                        <a:rPr lang="fr-FR" sz="1200" dirty="0">
                          <a:solidFill>
                            <a:schemeClr val="bg1"/>
                          </a:solidFill>
                          <a:effectLst/>
                        </a:rPr>
                        <a:t>95,10€</a:t>
                      </a:r>
                      <a:endParaRPr lang="fr-FR" sz="1200" dirty="0">
                        <a:solidFill>
                          <a:schemeClr val="bg1"/>
                        </a:solidFill>
                        <a:effectLst/>
                        <a:latin typeface="Times New Roman"/>
                        <a:ea typeface="Calibri"/>
                        <a:cs typeface="Times New Roman"/>
                      </a:endParaRPr>
                    </a:p>
                  </a:txBody>
                  <a:tcPr marL="68580" marR="68580" marT="0" marB="0" anchor="ctr">
                    <a:solidFill>
                      <a:srgbClr val="FF3399"/>
                    </a:solidFill>
                  </a:tcPr>
                </a:tc>
                <a:tc>
                  <a:txBody>
                    <a:bodyPr/>
                    <a:lstStyle/>
                    <a:p>
                      <a:pPr algn="ctr">
                        <a:spcAft>
                          <a:spcPts val="0"/>
                        </a:spcAft>
                      </a:pPr>
                      <a:r>
                        <a:rPr lang="fr-FR" sz="1200" dirty="0">
                          <a:solidFill>
                            <a:schemeClr val="bg1"/>
                          </a:solidFill>
                          <a:effectLst/>
                        </a:rPr>
                        <a:t>158,50€</a:t>
                      </a:r>
                      <a:endParaRPr lang="fr-FR" sz="1200" dirty="0">
                        <a:solidFill>
                          <a:schemeClr val="bg1"/>
                        </a:solidFill>
                        <a:effectLst/>
                        <a:latin typeface="Times New Roman"/>
                        <a:ea typeface="Calibri"/>
                        <a:cs typeface="Times New Roman"/>
                      </a:endParaRPr>
                    </a:p>
                  </a:txBody>
                  <a:tcPr marL="68580" marR="68580" marT="0" marB="0" anchor="ctr">
                    <a:solidFill>
                      <a:srgbClr val="FF0066"/>
                    </a:solidFill>
                  </a:tcPr>
                </a:tc>
              </a:tr>
              <a:tr h="469873">
                <a:tc>
                  <a:txBody>
                    <a:bodyPr/>
                    <a:lstStyle/>
                    <a:p>
                      <a:pPr>
                        <a:spcAft>
                          <a:spcPts val="0"/>
                        </a:spcAft>
                      </a:pPr>
                      <a:r>
                        <a:rPr lang="fr-FR" sz="1200" dirty="0">
                          <a:solidFill>
                            <a:schemeClr val="tx2"/>
                          </a:solidFill>
                          <a:effectLst/>
                        </a:rPr>
                        <a:t>Chirurgie de la myopie</a:t>
                      </a:r>
                      <a:endParaRPr lang="fr-FR" sz="1200" dirty="0">
                        <a:solidFill>
                          <a:schemeClr val="tx2"/>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pPr>
                      <a:r>
                        <a:rPr lang="fr-FR" sz="1200" dirty="0">
                          <a:solidFill>
                            <a:schemeClr val="bg1"/>
                          </a:solidFill>
                          <a:effectLst/>
                        </a:rPr>
                        <a:t>-</a:t>
                      </a:r>
                      <a:endParaRPr lang="fr-FR" sz="1200" dirty="0">
                        <a:solidFill>
                          <a:schemeClr val="bg1"/>
                        </a:solidFill>
                        <a:effectLst/>
                        <a:latin typeface="Times New Roman"/>
                        <a:ea typeface="Calibri"/>
                        <a:cs typeface="Times New Roman"/>
                      </a:endParaRPr>
                    </a:p>
                  </a:txBody>
                  <a:tcPr marL="68580" marR="68580" marT="0" marB="0" anchor="ctr">
                    <a:solidFill>
                      <a:srgbClr val="35F715"/>
                    </a:solidFill>
                  </a:tcPr>
                </a:tc>
                <a:tc>
                  <a:txBody>
                    <a:bodyPr/>
                    <a:lstStyle/>
                    <a:p>
                      <a:pPr algn="ctr">
                        <a:spcAft>
                          <a:spcPts val="0"/>
                        </a:spcAft>
                      </a:pPr>
                      <a:r>
                        <a:rPr lang="fr-FR" sz="1200" dirty="0">
                          <a:solidFill>
                            <a:schemeClr val="bg1"/>
                          </a:solidFill>
                          <a:effectLst/>
                        </a:rPr>
                        <a:t>317€/ œil </a:t>
                      </a:r>
                      <a:endParaRPr lang="fr-FR" sz="1200" dirty="0">
                        <a:solidFill>
                          <a:schemeClr val="bg1"/>
                        </a:solidFill>
                        <a:effectLst/>
                        <a:latin typeface="Times New Roman"/>
                        <a:ea typeface="Calibri"/>
                        <a:cs typeface="Times New Roman"/>
                      </a:endParaRPr>
                    </a:p>
                  </a:txBody>
                  <a:tcPr marL="68580" marR="68580" marT="0" marB="0" anchor="ctr">
                    <a:solidFill>
                      <a:srgbClr val="FF3399"/>
                    </a:solidFill>
                  </a:tcPr>
                </a:tc>
                <a:tc>
                  <a:txBody>
                    <a:bodyPr/>
                    <a:lstStyle/>
                    <a:p>
                      <a:pPr algn="ctr">
                        <a:spcAft>
                          <a:spcPts val="0"/>
                        </a:spcAft>
                      </a:pPr>
                      <a:r>
                        <a:rPr lang="fr-FR" sz="1200" dirty="0">
                          <a:solidFill>
                            <a:schemeClr val="bg1"/>
                          </a:solidFill>
                          <a:effectLst/>
                        </a:rPr>
                        <a:t>792,5€/ œil </a:t>
                      </a:r>
                      <a:endParaRPr lang="fr-FR" sz="1200" dirty="0">
                        <a:solidFill>
                          <a:schemeClr val="bg1"/>
                        </a:solidFill>
                        <a:effectLst/>
                        <a:latin typeface="Times New Roman"/>
                        <a:ea typeface="Calibri"/>
                        <a:cs typeface="Times New Roman"/>
                      </a:endParaRPr>
                    </a:p>
                  </a:txBody>
                  <a:tcPr marL="68580" marR="68580" marT="0" marB="0" anchor="ctr">
                    <a:solidFill>
                      <a:srgbClr val="FF0066"/>
                    </a:solidFill>
                  </a:tcPr>
                </a:tc>
              </a:tr>
              <a:tr h="469873">
                <a:tc>
                  <a:txBody>
                    <a:bodyPr/>
                    <a:lstStyle/>
                    <a:p>
                      <a:pPr>
                        <a:spcAft>
                          <a:spcPts val="0"/>
                        </a:spcAft>
                      </a:pPr>
                      <a:r>
                        <a:rPr lang="fr-FR" sz="1200" dirty="0">
                          <a:solidFill>
                            <a:schemeClr val="tx2"/>
                          </a:solidFill>
                          <a:effectLst/>
                        </a:rPr>
                        <a:t>Indemnité maternité</a:t>
                      </a:r>
                      <a:endParaRPr lang="fr-FR" sz="1200" dirty="0">
                        <a:solidFill>
                          <a:schemeClr val="tx2"/>
                        </a:solidFill>
                        <a:effectLst/>
                        <a:latin typeface="Times New Roman"/>
                        <a:ea typeface="Calibri"/>
                        <a:cs typeface="Times New Roman"/>
                      </a:endParaRPr>
                    </a:p>
                  </a:txBody>
                  <a:tcPr marL="68580" marR="68580" marT="0" marB="0" anchor="ctr">
                    <a:solidFill>
                      <a:schemeClr val="bg1"/>
                    </a:solidFill>
                  </a:tcPr>
                </a:tc>
                <a:tc>
                  <a:txBody>
                    <a:bodyPr/>
                    <a:lstStyle/>
                    <a:p>
                      <a:pPr algn="ctr">
                        <a:spcAft>
                          <a:spcPts val="0"/>
                        </a:spcAft>
                      </a:pPr>
                      <a:r>
                        <a:rPr lang="fr-FR" sz="1200" dirty="0">
                          <a:solidFill>
                            <a:schemeClr val="bg1"/>
                          </a:solidFill>
                          <a:effectLst/>
                        </a:rPr>
                        <a:t>-</a:t>
                      </a:r>
                      <a:endParaRPr lang="fr-FR" sz="1200" dirty="0">
                        <a:solidFill>
                          <a:schemeClr val="bg1"/>
                        </a:solidFill>
                        <a:effectLst/>
                        <a:latin typeface="Times New Roman"/>
                        <a:ea typeface="Calibri"/>
                        <a:cs typeface="Times New Roman"/>
                      </a:endParaRPr>
                    </a:p>
                  </a:txBody>
                  <a:tcPr marL="68580" marR="68580" marT="0" marB="0" anchor="ctr">
                    <a:solidFill>
                      <a:srgbClr val="35F715"/>
                    </a:solidFill>
                  </a:tcPr>
                </a:tc>
                <a:tc>
                  <a:txBody>
                    <a:bodyPr/>
                    <a:lstStyle/>
                    <a:p>
                      <a:pPr algn="ctr">
                        <a:spcAft>
                          <a:spcPts val="0"/>
                        </a:spcAft>
                      </a:pPr>
                      <a:r>
                        <a:rPr lang="fr-FR" sz="1200" dirty="0">
                          <a:solidFill>
                            <a:schemeClr val="bg1"/>
                          </a:solidFill>
                          <a:effectLst/>
                        </a:rPr>
                        <a:t>317€</a:t>
                      </a:r>
                      <a:endParaRPr lang="fr-FR" sz="1200" dirty="0">
                        <a:solidFill>
                          <a:schemeClr val="bg1"/>
                        </a:solidFill>
                        <a:effectLst/>
                        <a:latin typeface="Times New Roman"/>
                        <a:ea typeface="Calibri"/>
                        <a:cs typeface="Times New Roman"/>
                      </a:endParaRPr>
                    </a:p>
                  </a:txBody>
                  <a:tcPr marL="68580" marR="68580" marT="0" marB="0" anchor="ctr">
                    <a:solidFill>
                      <a:srgbClr val="FF3399"/>
                    </a:solidFill>
                  </a:tcPr>
                </a:tc>
                <a:tc>
                  <a:txBody>
                    <a:bodyPr/>
                    <a:lstStyle/>
                    <a:p>
                      <a:pPr algn="ctr">
                        <a:spcAft>
                          <a:spcPts val="0"/>
                        </a:spcAft>
                      </a:pPr>
                      <a:r>
                        <a:rPr lang="fr-FR" sz="1200" dirty="0">
                          <a:solidFill>
                            <a:schemeClr val="bg1"/>
                          </a:solidFill>
                          <a:effectLst/>
                        </a:rPr>
                        <a:t>475,50€</a:t>
                      </a:r>
                      <a:endParaRPr lang="fr-FR" sz="1200" dirty="0">
                        <a:solidFill>
                          <a:schemeClr val="bg1"/>
                        </a:solidFill>
                        <a:effectLst/>
                        <a:latin typeface="Times New Roman"/>
                        <a:ea typeface="Calibri"/>
                        <a:cs typeface="Times New Roman"/>
                      </a:endParaRPr>
                    </a:p>
                  </a:txBody>
                  <a:tcPr marL="68580" marR="68580" marT="0" marB="0" anchor="ctr">
                    <a:solidFill>
                      <a:srgbClr val="FF0066"/>
                    </a:solidFill>
                  </a:tcPr>
                </a:tc>
              </a:tr>
            </a:tbl>
          </a:graphicData>
        </a:graphic>
      </p:graphicFrame>
      <p:sp>
        <p:nvSpPr>
          <p:cNvPr id="5" name="Titre 1"/>
          <p:cNvSpPr>
            <a:spLocks noGrp="1"/>
          </p:cNvSpPr>
          <p:nvPr>
            <p:ph type="title"/>
          </p:nvPr>
        </p:nvSpPr>
        <p:spPr>
          <a:xfrm>
            <a:off x="457200" y="274638"/>
            <a:ext cx="8229600" cy="1143000"/>
          </a:xfrm>
        </p:spPr>
        <p:txBody>
          <a:bodyPr vert="horz" lIns="91440" tIns="45720" rIns="91440" bIns="45720" rtlCol="0" anchor="ctr">
            <a:normAutofit/>
          </a:bodyPr>
          <a:lstStyle/>
          <a:p>
            <a:pPr algn="l"/>
            <a:r>
              <a:rPr lang="fr-FR" altLang="fr-FR" sz="3200" b="1" dirty="0" smtClean="0">
                <a:solidFill>
                  <a:schemeClr val="tx2"/>
                </a:solidFill>
              </a:rPr>
              <a:t>3.14 – Exemples de prestations</a:t>
            </a:r>
            <a:endParaRPr lang="fr-FR" altLang="fr-FR" sz="3200" b="1" dirty="0">
              <a:solidFill>
                <a:schemeClr val="tx2"/>
              </a:solidFill>
            </a:endParaRPr>
          </a:p>
        </p:txBody>
      </p:sp>
      <p:grpSp>
        <p:nvGrpSpPr>
          <p:cNvPr id="6" name="Group 12"/>
          <p:cNvGrpSpPr>
            <a:grpSpLocks/>
          </p:cNvGrpSpPr>
          <p:nvPr/>
        </p:nvGrpSpPr>
        <p:grpSpPr bwMode="auto">
          <a:xfrm>
            <a:off x="0" y="-27384"/>
            <a:ext cx="9144000" cy="404663"/>
            <a:chOff x="0" y="0"/>
            <a:chExt cx="11904" cy="1417"/>
          </a:xfrm>
        </p:grpSpPr>
        <p:sp>
          <p:nvSpPr>
            <p:cNvPr id="7"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8"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9"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10"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pic>
        <p:nvPicPr>
          <p:cNvPr id="11" name="Image 10" descr="C:\Users\Jean-René LE MEUR\AppData\Local\Microsoft\Windows\INetCache\Content.Word\LogoEEPsante╠üCMJ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4730" y="704498"/>
            <a:ext cx="1272540" cy="1272540"/>
          </a:xfrm>
          <a:prstGeom prst="rect">
            <a:avLst/>
          </a:prstGeom>
          <a:noFill/>
          <a:ln>
            <a:noFill/>
          </a:ln>
        </p:spPr>
      </p:pic>
    </p:spTree>
    <p:extLst>
      <p:ext uri="{BB962C8B-B14F-4D97-AF65-F5344CB8AC3E}">
        <p14:creationId xmlns:p14="http://schemas.microsoft.com/office/powerpoint/2010/main" val="41702839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Espace réservé du contenu 2"/>
          <p:cNvSpPr>
            <a:spLocks noGrp="1"/>
          </p:cNvSpPr>
          <p:nvPr>
            <p:ph type="body" sz="quarter" idx="11"/>
          </p:nvPr>
        </p:nvSpPr>
        <p:spPr>
          <a:xfrm>
            <a:off x="467544" y="1448604"/>
            <a:ext cx="8388424" cy="5292764"/>
          </a:xfrm>
        </p:spPr>
        <p:txBody>
          <a:bodyPr>
            <a:noAutofit/>
          </a:bodyPr>
          <a:lstStyle/>
          <a:p>
            <a:pPr marL="0" indent="0">
              <a:buNone/>
              <a:defRPr/>
            </a:pPr>
            <a:endParaRPr lang="fr-FR" altLang="fr-FR" sz="2000" dirty="0" smtClean="0">
              <a:solidFill>
                <a:schemeClr val="tx2"/>
              </a:solidFill>
            </a:endParaRPr>
          </a:p>
          <a:p>
            <a:pPr>
              <a:buFont typeface="Wingdings" panose="05000000000000000000" pitchFamily="2" charset="2"/>
              <a:buChar char="Ø"/>
              <a:defRPr/>
            </a:pPr>
            <a:r>
              <a:rPr lang="fr-FR" altLang="fr-FR" sz="2000" dirty="0">
                <a:solidFill>
                  <a:schemeClr val="tx2"/>
                </a:solidFill>
              </a:rPr>
              <a:t>Kit d’adhésion explicatif pour </a:t>
            </a:r>
            <a:r>
              <a:rPr lang="fr-FR" altLang="fr-FR" sz="2000" dirty="0" smtClean="0">
                <a:solidFill>
                  <a:schemeClr val="tx2"/>
                </a:solidFill>
              </a:rPr>
              <a:t>l’établissement</a:t>
            </a:r>
          </a:p>
          <a:p>
            <a:pPr>
              <a:buFont typeface="Wingdings" panose="05000000000000000000" pitchFamily="2" charset="2"/>
              <a:buChar char="Ø"/>
              <a:defRPr/>
            </a:pPr>
            <a:r>
              <a:rPr lang="fr-FR" altLang="fr-FR" sz="2000" dirty="0" smtClean="0">
                <a:solidFill>
                  <a:schemeClr val="tx2"/>
                </a:solidFill>
              </a:rPr>
              <a:t> </a:t>
            </a:r>
            <a:r>
              <a:rPr lang="fr-FR" altLang="fr-FR" sz="2000" dirty="0">
                <a:solidFill>
                  <a:schemeClr val="tx2"/>
                </a:solidFill>
              </a:rPr>
              <a:t>Bulletin d'Adhésion (BA) de l’établissement	</a:t>
            </a:r>
          </a:p>
          <a:p>
            <a:pPr>
              <a:buFont typeface="Wingdings" panose="05000000000000000000" pitchFamily="2" charset="2"/>
              <a:buChar char="Ø"/>
              <a:defRPr/>
            </a:pPr>
            <a:r>
              <a:rPr lang="fr-FR" altLang="fr-FR" sz="2000" dirty="0">
                <a:solidFill>
                  <a:schemeClr val="tx2"/>
                </a:solidFill>
              </a:rPr>
              <a:t> Conditions Générales pour l’établissement </a:t>
            </a:r>
          </a:p>
          <a:p>
            <a:pPr>
              <a:buFont typeface="Wingdings" panose="05000000000000000000" pitchFamily="2" charset="2"/>
              <a:buChar char="Ø"/>
              <a:defRPr/>
            </a:pPr>
            <a:r>
              <a:rPr lang="fr-FR" altLang="fr-FR" sz="2000" dirty="0">
                <a:solidFill>
                  <a:schemeClr val="tx2"/>
                </a:solidFill>
              </a:rPr>
              <a:t> Guide de l’employeur </a:t>
            </a:r>
          </a:p>
          <a:p>
            <a:pPr marL="0" indent="0">
              <a:buNone/>
              <a:defRPr/>
            </a:pPr>
            <a:endParaRPr lang="fr-FR" altLang="fr-FR" sz="2000" dirty="0" smtClean="0">
              <a:solidFill>
                <a:schemeClr val="tx2"/>
              </a:solidFill>
            </a:endParaRPr>
          </a:p>
          <a:p>
            <a:pPr marL="0" indent="0">
              <a:buNone/>
              <a:defRPr/>
            </a:pPr>
            <a:endParaRPr lang="fr-FR" altLang="fr-FR" sz="2000" dirty="0">
              <a:solidFill>
                <a:schemeClr val="tx2"/>
              </a:solidFill>
            </a:endParaRPr>
          </a:p>
          <a:p>
            <a:pPr>
              <a:buFont typeface="Wingdings" panose="05000000000000000000" pitchFamily="2" charset="2"/>
              <a:buChar char="Ø"/>
              <a:defRPr/>
            </a:pPr>
            <a:r>
              <a:rPr lang="fr-FR" altLang="fr-FR" sz="2000" dirty="0" smtClean="0">
                <a:solidFill>
                  <a:schemeClr val="tx2"/>
                </a:solidFill>
              </a:rPr>
              <a:t>Bulletin </a:t>
            </a:r>
            <a:r>
              <a:rPr lang="fr-FR" altLang="fr-FR" sz="2000" dirty="0">
                <a:solidFill>
                  <a:schemeClr val="tx2"/>
                </a:solidFill>
              </a:rPr>
              <a:t>Individuel d’Affiliation (BIA) "salarié" </a:t>
            </a:r>
            <a:r>
              <a:rPr lang="fr-FR" altLang="fr-FR" sz="2000" dirty="0" smtClean="0">
                <a:solidFill>
                  <a:schemeClr val="tx2"/>
                </a:solidFill>
              </a:rPr>
              <a:t>  et "</a:t>
            </a:r>
            <a:r>
              <a:rPr lang="fr-FR" altLang="fr-FR" sz="2000" dirty="0">
                <a:solidFill>
                  <a:schemeClr val="tx2"/>
                </a:solidFill>
              </a:rPr>
              <a:t>ayants-droit" </a:t>
            </a:r>
          </a:p>
          <a:p>
            <a:pPr>
              <a:buFont typeface="Wingdings" panose="05000000000000000000" pitchFamily="2" charset="2"/>
              <a:buChar char="Ø"/>
              <a:defRPr/>
            </a:pPr>
            <a:r>
              <a:rPr lang="fr-FR" altLang="fr-FR" sz="2000" dirty="0">
                <a:solidFill>
                  <a:schemeClr val="tx2"/>
                </a:solidFill>
              </a:rPr>
              <a:t>Notice d’Information (NI)  pour le salarié</a:t>
            </a:r>
          </a:p>
          <a:p>
            <a:pPr>
              <a:buFont typeface="Wingdings" panose="05000000000000000000" pitchFamily="2" charset="2"/>
              <a:buChar char="Ø"/>
              <a:defRPr/>
            </a:pPr>
            <a:r>
              <a:rPr lang="fr-FR" altLang="fr-FR" sz="2000" dirty="0">
                <a:solidFill>
                  <a:schemeClr val="tx2"/>
                </a:solidFill>
              </a:rPr>
              <a:t>Modèle de demandes de dispenses </a:t>
            </a:r>
          </a:p>
          <a:p>
            <a:pPr marL="0" indent="0">
              <a:buNone/>
              <a:defRPr/>
            </a:pPr>
            <a:endParaRPr lang="fr-FR" altLang="fr-FR" sz="2000" dirty="0">
              <a:solidFill>
                <a:schemeClr val="tx2"/>
              </a:solidFill>
            </a:endParaRPr>
          </a:p>
        </p:txBody>
      </p:sp>
      <p:sp>
        <p:nvSpPr>
          <p:cNvPr id="83970" name="Titre 1"/>
          <p:cNvSpPr>
            <a:spLocks noGrp="1"/>
          </p:cNvSpPr>
          <p:nvPr>
            <p:ph type="title"/>
          </p:nvPr>
        </p:nvSpPr>
        <p:spPr/>
        <p:txBody>
          <a:bodyPr vert="horz" lIns="91440" tIns="45720" rIns="91440" bIns="45720" rtlCol="0" anchor="ctr">
            <a:normAutofit/>
          </a:bodyPr>
          <a:lstStyle/>
          <a:p>
            <a:pPr algn="l"/>
            <a:r>
              <a:rPr lang="fr-FR" altLang="fr-FR" sz="3200" b="1" dirty="0" smtClean="0">
                <a:solidFill>
                  <a:schemeClr val="tx2"/>
                </a:solidFill>
              </a:rPr>
              <a:t>3.15 – Le déploiement  : les documents </a:t>
            </a:r>
            <a:br>
              <a:rPr lang="fr-FR" altLang="fr-FR" sz="3200" b="1" dirty="0" smtClean="0">
                <a:solidFill>
                  <a:schemeClr val="tx2"/>
                </a:solidFill>
              </a:rPr>
            </a:br>
            <a:r>
              <a:rPr lang="fr-FR" altLang="fr-FR" sz="3200" b="1" dirty="0" smtClean="0">
                <a:solidFill>
                  <a:schemeClr val="tx2"/>
                </a:solidFill>
              </a:rPr>
              <a:t>à votre disposition en septembre</a:t>
            </a:r>
            <a:endParaRPr lang="fr-FR" altLang="fr-FR" sz="3200" b="1" dirty="0">
              <a:solidFill>
                <a:schemeClr val="tx2"/>
              </a:solidFill>
            </a:endParaRPr>
          </a:p>
        </p:txBody>
      </p:sp>
      <p:grpSp>
        <p:nvGrpSpPr>
          <p:cNvPr id="4" name="Group 12"/>
          <p:cNvGrpSpPr>
            <a:grpSpLocks/>
          </p:cNvGrpSpPr>
          <p:nvPr/>
        </p:nvGrpSpPr>
        <p:grpSpPr bwMode="auto">
          <a:xfrm>
            <a:off x="0" y="-27384"/>
            <a:ext cx="9144000" cy="404663"/>
            <a:chOff x="0" y="0"/>
            <a:chExt cx="11904" cy="1417"/>
          </a:xfrm>
        </p:grpSpPr>
        <p:sp>
          <p:nvSpPr>
            <p:cNvPr id="5"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6"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7"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8"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pic>
        <p:nvPicPr>
          <p:cNvPr id="9" name="Image 8" descr="C:\Users\Jean-René LE MEUR\AppData\Local\Microsoft\Windows\INetCache\Content.Word\LogoEEPsante╠üCMJ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4730" y="704498"/>
            <a:ext cx="1272540" cy="1272540"/>
          </a:xfrm>
          <a:prstGeom prst="rect">
            <a:avLst/>
          </a:prstGeom>
          <a:noFill/>
          <a:ln>
            <a:noFill/>
          </a:ln>
        </p:spPr>
      </p:pic>
    </p:spTree>
    <p:extLst>
      <p:ext uri="{BB962C8B-B14F-4D97-AF65-F5344CB8AC3E}">
        <p14:creationId xmlns:p14="http://schemas.microsoft.com/office/powerpoint/2010/main" val="30730269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
          <p:cNvGrpSpPr>
            <a:grpSpLocks/>
          </p:cNvGrpSpPr>
          <p:nvPr/>
        </p:nvGrpSpPr>
        <p:grpSpPr bwMode="auto">
          <a:xfrm>
            <a:off x="0" y="-27384"/>
            <a:ext cx="9144000" cy="404663"/>
            <a:chOff x="0" y="0"/>
            <a:chExt cx="11904" cy="1417"/>
          </a:xfrm>
        </p:grpSpPr>
        <p:sp>
          <p:nvSpPr>
            <p:cNvPr id="6"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7"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8"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9"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
        <p:nvSpPr>
          <p:cNvPr id="10" name="Rectangle 2"/>
          <p:cNvSpPr>
            <a:spLocks noGrp="1" noChangeArrowheads="1"/>
          </p:cNvSpPr>
          <p:nvPr>
            <p:ph type="title"/>
          </p:nvPr>
        </p:nvSpPr>
        <p:spPr/>
        <p:txBody>
          <a:bodyPr/>
          <a:lstStyle/>
          <a:p>
            <a:pPr algn="l" eaLnBrk="1" hangingPunct="1"/>
            <a:r>
              <a:rPr lang="fr-FR" altLang="fr-FR" sz="3400" b="1" dirty="0" smtClean="0">
                <a:solidFill>
                  <a:schemeClr val="tx2"/>
                </a:solidFill>
              </a:rPr>
              <a:t>Sommaire</a:t>
            </a:r>
          </a:p>
        </p:txBody>
      </p:sp>
      <p:sp>
        <p:nvSpPr>
          <p:cNvPr id="11" name="Espace réservé du contenu 2"/>
          <p:cNvSpPr>
            <a:spLocks noGrp="1"/>
          </p:cNvSpPr>
          <p:nvPr>
            <p:ph idx="1"/>
          </p:nvPr>
        </p:nvSpPr>
        <p:spPr>
          <a:xfrm>
            <a:off x="251520" y="1268760"/>
            <a:ext cx="8229600" cy="4857403"/>
          </a:xfrm>
        </p:spPr>
        <p:txBody>
          <a:bodyPr anchor="ctr">
            <a:normAutofit/>
          </a:bodyPr>
          <a:lstStyle/>
          <a:p>
            <a:pPr marL="457200" indent="-457200">
              <a:buFont typeface="+mj-lt"/>
              <a:buAutoNum type="arabicPeriod"/>
            </a:pPr>
            <a:r>
              <a:rPr lang="fr-FR" sz="2400" b="1" dirty="0" smtClean="0">
                <a:solidFill>
                  <a:schemeClr val="tx2"/>
                </a:solidFill>
                <a:hlinkClick r:id="rId3" action="ppaction://hlinksldjump"/>
              </a:rPr>
              <a:t>NAO 2015</a:t>
            </a:r>
            <a:endParaRPr lang="fr-FR" sz="2400" b="1" dirty="0" smtClean="0">
              <a:solidFill>
                <a:schemeClr val="tx2"/>
              </a:solidFill>
            </a:endParaRPr>
          </a:p>
          <a:p>
            <a:pPr marL="457200" indent="-457200">
              <a:buFont typeface="+mj-lt"/>
              <a:buAutoNum type="arabicPeriod"/>
            </a:pPr>
            <a:r>
              <a:rPr lang="fr-FR" sz="2400" b="1" dirty="0" smtClean="0">
                <a:solidFill>
                  <a:schemeClr val="tx2"/>
                </a:solidFill>
                <a:hlinkClick r:id="rId4" action="ppaction://hlinksldjump"/>
              </a:rPr>
              <a:t>Les points clés de la CC SEP 2015</a:t>
            </a:r>
            <a:endParaRPr lang="fr-FR" sz="2400" b="1" dirty="0" smtClean="0">
              <a:solidFill>
                <a:schemeClr val="tx2"/>
              </a:solidFill>
            </a:endParaRPr>
          </a:p>
          <a:p>
            <a:pPr marL="457200" indent="-457200">
              <a:buFont typeface="+mj-lt"/>
              <a:buAutoNum type="arabicPeriod"/>
            </a:pPr>
            <a:r>
              <a:rPr lang="fr-FR" sz="2400" b="1" dirty="0" smtClean="0">
                <a:solidFill>
                  <a:schemeClr val="tx2"/>
                </a:solidFill>
                <a:hlinkClick r:id="rId5" action="ppaction://hlinksldjump"/>
              </a:rPr>
              <a:t>Les points clés de la complémentaire SANTE </a:t>
            </a:r>
            <a:endParaRPr lang="fr-FR" sz="2400" b="1" dirty="0" smtClean="0">
              <a:solidFill>
                <a:schemeClr val="tx2"/>
              </a:solidFill>
            </a:endParaRPr>
          </a:p>
          <a:p>
            <a:pPr marL="457200" indent="-457200">
              <a:buFont typeface="+mj-lt"/>
              <a:buAutoNum type="arabicPeriod"/>
            </a:pPr>
            <a:r>
              <a:rPr lang="fr-FR" sz="2400" b="1" dirty="0" smtClean="0">
                <a:solidFill>
                  <a:schemeClr val="tx2"/>
                </a:solidFill>
                <a:hlinkClick r:id="rId6" action="ppaction://hlinksldjump"/>
              </a:rPr>
              <a:t>Retraite</a:t>
            </a:r>
            <a:endParaRPr lang="fr-FR" sz="2400" b="1" dirty="0" smtClean="0">
              <a:solidFill>
                <a:schemeClr val="tx2"/>
              </a:solidFill>
            </a:endParaRPr>
          </a:p>
          <a:p>
            <a:pPr marL="457200" indent="-457200">
              <a:buFont typeface="+mj-lt"/>
              <a:buAutoNum type="arabicPeriod"/>
            </a:pPr>
            <a:r>
              <a:rPr lang="fr-FR" sz="2400" b="1" dirty="0" smtClean="0">
                <a:solidFill>
                  <a:schemeClr val="tx2"/>
                </a:solidFill>
                <a:hlinkClick r:id="rId7" action="ppaction://hlinksldjump"/>
              </a:rPr>
              <a:t>Formation professionnelle</a:t>
            </a:r>
            <a:endParaRPr lang="fr-FR" sz="2400" b="1" dirty="0" smtClean="0">
              <a:solidFill>
                <a:schemeClr val="tx2"/>
              </a:solidFill>
            </a:endParaRPr>
          </a:p>
          <a:p>
            <a:pPr marL="457200" indent="-457200">
              <a:buFont typeface="+mj-lt"/>
              <a:buAutoNum type="arabicPeriod"/>
            </a:pPr>
            <a:r>
              <a:rPr lang="fr-FR" sz="2400" b="1" dirty="0" smtClean="0">
                <a:solidFill>
                  <a:schemeClr val="tx2"/>
                </a:solidFill>
                <a:hlinkClick r:id="rId8" action="ppaction://hlinksldjump"/>
              </a:rPr>
              <a:t>BDES</a:t>
            </a:r>
            <a:endParaRPr lang="fr-FR" sz="2400" b="1" dirty="0" smtClean="0">
              <a:solidFill>
                <a:schemeClr val="tx2"/>
              </a:solidFill>
            </a:endParaRPr>
          </a:p>
          <a:p>
            <a:pPr marL="0" indent="0">
              <a:buNone/>
            </a:pPr>
            <a:endParaRPr lang="fr-FR" sz="1000" dirty="0">
              <a:solidFill>
                <a:schemeClr val="tx2"/>
              </a:solidFill>
            </a:endParaRPr>
          </a:p>
        </p:txBody>
      </p:sp>
      <p:sp>
        <p:nvSpPr>
          <p:cNvPr id="2" name="Espace réservé du numéro de diapositive 1"/>
          <p:cNvSpPr>
            <a:spLocks noGrp="1"/>
          </p:cNvSpPr>
          <p:nvPr>
            <p:ph type="sldNum" sz="quarter" idx="12"/>
          </p:nvPr>
        </p:nvSpPr>
        <p:spPr/>
        <p:txBody>
          <a:bodyPr/>
          <a:lstStyle/>
          <a:p>
            <a:fld id="{5FD848DF-D60A-4DF8-8149-1CBF8CA13C4C}" type="slidenum">
              <a:rPr lang="fr-FR" smtClean="0"/>
              <a:t>5</a:t>
            </a:fld>
            <a:endParaRPr lang="fr-FR"/>
          </a:p>
        </p:txBody>
      </p:sp>
    </p:spTree>
    <p:extLst>
      <p:ext uri="{BB962C8B-B14F-4D97-AF65-F5344CB8AC3E}">
        <p14:creationId xmlns:p14="http://schemas.microsoft.com/office/powerpoint/2010/main" val="408984708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Espace réservé du contenu 2"/>
          <p:cNvSpPr>
            <a:spLocks noGrp="1"/>
          </p:cNvSpPr>
          <p:nvPr>
            <p:ph type="body" sz="quarter" idx="11"/>
          </p:nvPr>
        </p:nvSpPr>
        <p:spPr>
          <a:xfrm>
            <a:off x="467544" y="1448604"/>
            <a:ext cx="8388424" cy="5292764"/>
          </a:xfrm>
        </p:spPr>
        <p:txBody>
          <a:bodyPr>
            <a:noAutofit/>
          </a:bodyPr>
          <a:lstStyle/>
          <a:p>
            <a:pPr marL="0" indent="0">
              <a:buNone/>
              <a:defRPr/>
            </a:pPr>
            <a:endParaRPr lang="fr-FR" altLang="fr-FR" sz="1400" dirty="0" smtClean="0">
              <a:solidFill>
                <a:schemeClr val="tx2"/>
              </a:solidFill>
            </a:endParaRPr>
          </a:p>
          <a:p>
            <a:pPr marL="0" indent="0">
              <a:buNone/>
              <a:defRPr/>
            </a:pPr>
            <a:endParaRPr lang="fr-FR" altLang="fr-FR" sz="1400" dirty="0">
              <a:solidFill>
                <a:schemeClr val="tx2"/>
              </a:solidFill>
            </a:endParaRPr>
          </a:p>
        </p:txBody>
      </p:sp>
      <p:sp>
        <p:nvSpPr>
          <p:cNvPr id="83970" name="Titre 1"/>
          <p:cNvSpPr>
            <a:spLocks noGrp="1"/>
          </p:cNvSpPr>
          <p:nvPr>
            <p:ph type="title"/>
          </p:nvPr>
        </p:nvSpPr>
        <p:spPr/>
        <p:txBody>
          <a:bodyPr vert="horz" lIns="91440" tIns="45720" rIns="91440" bIns="45720" rtlCol="0" anchor="ctr">
            <a:normAutofit/>
          </a:bodyPr>
          <a:lstStyle/>
          <a:p>
            <a:pPr algn="l"/>
            <a:r>
              <a:rPr lang="fr-FR" altLang="fr-FR" sz="3200" b="1" dirty="0" smtClean="0">
                <a:solidFill>
                  <a:schemeClr val="tx2"/>
                </a:solidFill>
              </a:rPr>
              <a:t>3.16 – Régime fiscal et social </a:t>
            </a:r>
            <a:br>
              <a:rPr lang="fr-FR" altLang="fr-FR" sz="3200" b="1" dirty="0" smtClean="0">
                <a:solidFill>
                  <a:schemeClr val="tx2"/>
                </a:solidFill>
              </a:rPr>
            </a:br>
            <a:r>
              <a:rPr lang="fr-FR" altLang="fr-FR" sz="3200" b="1" dirty="0" smtClean="0">
                <a:solidFill>
                  <a:schemeClr val="tx2"/>
                </a:solidFill>
              </a:rPr>
              <a:t>des contributions</a:t>
            </a:r>
            <a:endParaRPr lang="fr-FR" altLang="fr-FR" sz="3200" b="1" dirty="0">
              <a:solidFill>
                <a:schemeClr val="tx2"/>
              </a:solidFill>
            </a:endParaRPr>
          </a:p>
        </p:txBody>
      </p:sp>
      <p:grpSp>
        <p:nvGrpSpPr>
          <p:cNvPr id="4" name="Group 12"/>
          <p:cNvGrpSpPr>
            <a:grpSpLocks/>
          </p:cNvGrpSpPr>
          <p:nvPr/>
        </p:nvGrpSpPr>
        <p:grpSpPr bwMode="auto">
          <a:xfrm>
            <a:off x="0" y="-27384"/>
            <a:ext cx="9144000" cy="404663"/>
            <a:chOff x="0" y="0"/>
            <a:chExt cx="11904" cy="1417"/>
          </a:xfrm>
        </p:grpSpPr>
        <p:sp>
          <p:nvSpPr>
            <p:cNvPr id="5"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6"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7"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8"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graphicFrame>
        <p:nvGraphicFramePr>
          <p:cNvPr id="2" name="Tableau 1"/>
          <p:cNvGraphicFramePr>
            <a:graphicFrameLocks noGrp="1"/>
          </p:cNvGraphicFramePr>
          <p:nvPr>
            <p:extLst>
              <p:ext uri="{D42A27DB-BD31-4B8C-83A1-F6EECF244321}">
                <p14:modId xmlns:p14="http://schemas.microsoft.com/office/powerpoint/2010/main" val="1936804573"/>
              </p:ext>
            </p:extLst>
          </p:nvPr>
        </p:nvGraphicFramePr>
        <p:xfrm>
          <a:off x="457200" y="2636912"/>
          <a:ext cx="8229600" cy="1992747"/>
        </p:xfrm>
        <a:graphic>
          <a:graphicData uri="http://schemas.openxmlformats.org/drawingml/2006/table">
            <a:tbl>
              <a:tblPr>
                <a:tableStyleId>{125E5076-3810-47DD-B79F-674D7AD40C01}</a:tableStyleId>
              </a:tblPr>
              <a:tblGrid>
                <a:gridCol w="1251788"/>
                <a:gridCol w="1170150"/>
                <a:gridCol w="1569271"/>
                <a:gridCol w="1197362"/>
                <a:gridCol w="1632767"/>
                <a:gridCol w="1408262"/>
              </a:tblGrid>
              <a:tr h="513078">
                <a:tc rowSpan="2">
                  <a:txBody>
                    <a:bodyPr/>
                    <a:lstStyle/>
                    <a:p>
                      <a:pPr algn="ctr" fontAlgn="ctr"/>
                      <a:r>
                        <a:rPr lang="fr-FR" sz="1000" b="1" u="none" strike="noStrike" dirty="0" smtClean="0">
                          <a:effectLst/>
                        </a:rPr>
                        <a:t>régime </a:t>
                      </a:r>
                      <a:r>
                        <a:rPr lang="fr-FR" sz="1000" b="1" u="none" strike="noStrike" dirty="0">
                          <a:effectLst/>
                        </a:rPr>
                        <a:t>en </a:t>
                      </a:r>
                      <a:r>
                        <a:rPr lang="fr-FR" sz="1000" b="1" u="none" strike="noStrike" dirty="0" smtClean="0">
                          <a:effectLst/>
                        </a:rPr>
                        <a:t>cause</a:t>
                      </a:r>
                      <a:endParaRPr lang="fr-FR" sz="1000" b="1" i="0" u="none" strike="noStrike" dirty="0">
                        <a:solidFill>
                          <a:srgbClr val="000000"/>
                        </a:solidFill>
                        <a:effectLst/>
                        <a:latin typeface="Verdana"/>
                      </a:endParaRPr>
                    </a:p>
                  </a:txBody>
                  <a:tcPr marL="6805" marR="6805" marT="6805" marB="0" anchor="ctr">
                    <a:solidFill>
                      <a:schemeClr val="tx2"/>
                    </a:solidFill>
                  </a:tcPr>
                </a:tc>
                <a:tc gridSpan="3">
                  <a:txBody>
                    <a:bodyPr/>
                    <a:lstStyle/>
                    <a:p>
                      <a:pPr algn="ctr" fontAlgn="ctr"/>
                      <a:r>
                        <a:rPr lang="fr-FR" sz="1000" b="1" u="none" strike="noStrike" dirty="0" smtClean="0">
                          <a:effectLst/>
                        </a:rPr>
                        <a:t>CONTRIBUTION PATRONALE </a:t>
                      </a:r>
                    </a:p>
                    <a:p>
                      <a:pPr algn="ctr" fontAlgn="ctr"/>
                      <a:r>
                        <a:rPr lang="fr-FR" sz="1000" b="1" u="none" strike="noStrike" dirty="0" smtClean="0">
                          <a:effectLst/>
                        </a:rPr>
                        <a:t>Régime social</a:t>
                      </a:r>
                      <a:endParaRPr lang="fr-FR" sz="1000" b="1" i="0" u="none" strike="noStrike" dirty="0">
                        <a:solidFill>
                          <a:srgbClr val="000000"/>
                        </a:solidFill>
                        <a:effectLst/>
                        <a:latin typeface="Verdana"/>
                      </a:endParaRPr>
                    </a:p>
                  </a:txBody>
                  <a:tcPr marL="6805" marR="6805" marT="6805" marB="0" anchor="ctr">
                    <a:solidFill>
                      <a:schemeClr val="tx2"/>
                    </a:solidFill>
                  </a:tcPr>
                </a:tc>
                <a:tc hMerge="1">
                  <a:txBody>
                    <a:bodyPr/>
                    <a:lstStyle/>
                    <a:p>
                      <a:endParaRPr lang="fr-FR"/>
                    </a:p>
                  </a:txBody>
                  <a:tcPr/>
                </a:tc>
                <a:tc hMerge="1">
                  <a:txBody>
                    <a:bodyPr/>
                    <a:lstStyle/>
                    <a:p>
                      <a:endParaRPr lang="fr-FR"/>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00" b="1" u="none" strike="noStrike" dirty="0" smtClean="0">
                          <a:effectLst/>
                        </a:rPr>
                        <a:t>CONTRIBUTION PATRONALE </a:t>
                      </a:r>
                    </a:p>
                    <a:p>
                      <a:pPr algn="ctr" fontAlgn="ctr"/>
                      <a:r>
                        <a:rPr lang="fr-FR" sz="1000" b="1" u="none" strike="noStrike" dirty="0" smtClean="0">
                          <a:effectLst/>
                        </a:rPr>
                        <a:t>Régime fiscal</a:t>
                      </a:r>
                      <a:endParaRPr lang="fr-FR" sz="1000" b="1" i="0" u="none" strike="noStrike" dirty="0">
                        <a:solidFill>
                          <a:srgbClr val="000000"/>
                        </a:solidFill>
                        <a:effectLst/>
                        <a:latin typeface="Verdana"/>
                      </a:endParaRPr>
                    </a:p>
                  </a:txBody>
                  <a:tcPr marL="6805" marR="6805" marT="6805" marB="0" anchor="ctr">
                    <a:solidFill>
                      <a:schemeClr val="tx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FR" sz="1000" b="1" u="none" strike="noStrike" dirty="0" smtClean="0">
                          <a:effectLst/>
                        </a:rPr>
                        <a:t>CONTRIBUTION SALARIALE</a:t>
                      </a:r>
                    </a:p>
                    <a:p>
                      <a:pPr algn="ctr" fontAlgn="ctr"/>
                      <a:r>
                        <a:rPr lang="fr-FR" sz="1000" b="1" u="none" strike="noStrike" dirty="0" smtClean="0">
                          <a:effectLst/>
                        </a:rPr>
                        <a:t>Régime fiscal</a:t>
                      </a:r>
                      <a:endParaRPr lang="fr-FR" sz="1000" b="1" i="0" u="none" strike="noStrike" dirty="0">
                        <a:solidFill>
                          <a:srgbClr val="000000"/>
                        </a:solidFill>
                        <a:effectLst/>
                        <a:latin typeface="Verdana"/>
                      </a:endParaRPr>
                    </a:p>
                  </a:txBody>
                  <a:tcPr marL="6805" marR="6805" marT="6805" marB="0" anchor="ctr">
                    <a:solidFill>
                      <a:schemeClr val="tx2"/>
                    </a:solidFill>
                  </a:tcPr>
                </a:tc>
              </a:tr>
              <a:tr h="274231">
                <a:tc vMerge="1">
                  <a:txBody>
                    <a:bodyPr/>
                    <a:lstStyle/>
                    <a:p>
                      <a:pPr algn="ctr" fontAlgn="ctr"/>
                      <a:endParaRPr lang="fr-FR" sz="800" b="1" i="0" u="none" strike="noStrike" dirty="0">
                        <a:solidFill>
                          <a:srgbClr val="000000"/>
                        </a:solidFill>
                        <a:effectLst/>
                        <a:latin typeface="Verdana"/>
                      </a:endParaRPr>
                    </a:p>
                  </a:txBody>
                  <a:tcPr marL="6805" marR="6805" marT="6805" marB="0" anchor="ctr">
                    <a:solidFill>
                      <a:schemeClr val="tx2"/>
                    </a:solidFill>
                  </a:tcPr>
                </a:tc>
                <a:tc>
                  <a:txBody>
                    <a:bodyPr/>
                    <a:lstStyle/>
                    <a:p>
                      <a:pPr algn="ctr" fontAlgn="ctr"/>
                      <a:r>
                        <a:rPr lang="fr-FR" sz="1000" u="none" strike="noStrike" dirty="0">
                          <a:effectLst/>
                        </a:rPr>
                        <a:t>Cotisations sociales</a:t>
                      </a:r>
                      <a:endParaRPr lang="fr-FR" sz="1000" b="1" i="0" u="none" strike="noStrike" dirty="0">
                        <a:solidFill>
                          <a:srgbClr val="000000"/>
                        </a:solidFill>
                        <a:effectLst/>
                        <a:latin typeface="Verdana"/>
                      </a:endParaRPr>
                    </a:p>
                  </a:txBody>
                  <a:tcPr marL="6805" marR="6805" marT="6805" marB="0" anchor="ctr">
                    <a:lnB w="12700" cap="flat" cmpd="sng" algn="ctr">
                      <a:solidFill>
                        <a:schemeClr val="tx2"/>
                      </a:solidFill>
                      <a:prstDash val="solid"/>
                      <a:round/>
                      <a:headEnd type="none" w="med" len="med"/>
                      <a:tailEnd type="none" w="med" len="med"/>
                    </a:lnB>
                  </a:tcPr>
                </a:tc>
                <a:tc>
                  <a:txBody>
                    <a:bodyPr/>
                    <a:lstStyle/>
                    <a:p>
                      <a:pPr algn="ctr" fontAlgn="ctr"/>
                      <a:r>
                        <a:rPr lang="fr-FR" sz="1000" u="none" strike="noStrike" dirty="0">
                          <a:effectLst/>
                        </a:rPr>
                        <a:t>CSG / RDS</a:t>
                      </a:r>
                      <a:endParaRPr lang="fr-FR" sz="1000" b="1" i="0" u="none" strike="noStrike" dirty="0">
                        <a:solidFill>
                          <a:srgbClr val="000000"/>
                        </a:solidFill>
                        <a:effectLst/>
                        <a:latin typeface="Verdana"/>
                      </a:endParaRPr>
                    </a:p>
                  </a:txBody>
                  <a:tcPr marL="6805" marR="6805" marT="6805" marB="0" anchor="ctr">
                    <a:lnB w="12700" cap="flat" cmpd="sng" algn="ctr">
                      <a:solidFill>
                        <a:schemeClr val="tx2"/>
                      </a:solidFill>
                      <a:prstDash val="solid"/>
                      <a:round/>
                      <a:headEnd type="none" w="med" len="med"/>
                      <a:tailEnd type="none" w="med" len="med"/>
                    </a:lnB>
                  </a:tcPr>
                </a:tc>
                <a:tc>
                  <a:txBody>
                    <a:bodyPr/>
                    <a:lstStyle/>
                    <a:p>
                      <a:pPr algn="ctr" fontAlgn="ctr"/>
                      <a:r>
                        <a:rPr lang="fr-FR" sz="1000" u="none" strike="noStrike" dirty="0">
                          <a:effectLst/>
                        </a:rPr>
                        <a:t>forfait social</a:t>
                      </a:r>
                      <a:endParaRPr lang="fr-FR" sz="1000" b="1" i="0" u="none" strike="noStrike" dirty="0">
                        <a:solidFill>
                          <a:srgbClr val="000000"/>
                        </a:solidFill>
                        <a:effectLst/>
                        <a:latin typeface="Verdana"/>
                      </a:endParaRPr>
                    </a:p>
                  </a:txBody>
                  <a:tcPr marL="6805" marR="6805" marT="6805" marB="0" anchor="ctr">
                    <a:lnB w="12700" cap="flat" cmpd="sng" algn="ctr">
                      <a:solidFill>
                        <a:schemeClr val="tx2"/>
                      </a:solidFill>
                      <a:prstDash val="solid"/>
                      <a:round/>
                      <a:headEnd type="none" w="med" len="med"/>
                      <a:tailEnd type="none" w="med" len="med"/>
                    </a:lnB>
                  </a:tcPr>
                </a:tc>
                <a:tc gridSpan="2">
                  <a:txBody>
                    <a:bodyPr/>
                    <a:lstStyle/>
                    <a:p>
                      <a:pPr algn="ctr" fontAlgn="ctr"/>
                      <a:r>
                        <a:rPr lang="fr-FR" sz="1000" u="none" strike="noStrike" dirty="0" smtClean="0">
                          <a:effectLst/>
                        </a:rPr>
                        <a:t>impôt </a:t>
                      </a:r>
                      <a:r>
                        <a:rPr lang="fr-FR" sz="1000" u="none" strike="noStrike" dirty="0">
                          <a:effectLst/>
                        </a:rPr>
                        <a:t>sur le revenu</a:t>
                      </a:r>
                      <a:endParaRPr lang="fr-FR" sz="1000" b="1" i="0" u="none" strike="noStrike" dirty="0">
                        <a:solidFill>
                          <a:srgbClr val="000000"/>
                        </a:solidFill>
                        <a:effectLst/>
                        <a:latin typeface="Verdana"/>
                      </a:endParaRPr>
                    </a:p>
                  </a:txBody>
                  <a:tcPr marL="6805" marR="6805" marT="6805" marB="0" anchor="ctr">
                    <a:lnB w="12700" cap="flat" cmpd="sng" algn="ctr">
                      <a:solidFill>
                        <a:schemeClr val="tx2"/>
                      </a:solidFill>
                      <a:prstDash val="solid"/>
                      <a:round/>
                      <a:headEnd type="none" w="med" len="med"/>
                      <a:tailEnd type="none" w="med" len="med"/>
                    </a:lnB>
                  </a:tcPr>
                </a:tc>
                <a:tc hMerge="1">
                  <a:txBody>
                    <a:bodyPr/>
                    <a:lstStyle/>
                    <a:p>
                      <a:endParaRPr lang="fr-FR"/>
                    </a:p>
                  </a:txBody>
                  <a:tcPr/>
                </a:tc>
              </a:tr>
              <a:tr h="513078">
                <a:tc>
                  <a:txBody>
                    <a:bodyPr/>
                    <a:lstStyle/>
                    <a:p>
                      <a:pPr algn="l" fontAlgn="ctr"/>
                      <a:r>
                        <a:rPr lang="fr-FR" sz="1000" u="none" strike="noStrike" dirty="0">
                          <a:solidFill>
                            <a:schemeClr val="bg1"/>
                          </a:solidFill>
                          <a:effectLst/>
                        </a:rPr>
                        <a:t>garantie </a:t>
                      </a:r>
                      <a:r>
                        <a:rPr lang="fr-FR" sz="1000" u="none" strike="noStrike" dirty="0" err="1">
                          <a:solidFill>
                            <a:schemeClr val="bg1"/>
                          </a:solidFill>
                          <a:effectLst/>
                        </a:rPr>
                        <a:t>incap</a:t>
                      </a:r>
                      <a:r>
                        <a:rPr lang="fr-FR" sz="1000" u="none" strike="noStrike" dirty="0">
                          <a:solidFill>
                            <a:schemeClr val="bg1"/>
                          </a:solidFill>
                          <a:effectLst/>
                        </a:rPr>
                        <a:t>/</a:t>
                      </a:r>
                      <a:r>
                        <a:rPr lang="fr-FR" sz="1000" u="none" strike="noStrike" dirty="0" err="1">
                          <a:solidFill>
                            <a:schemeClr val="bg1"/>
                          </a:solidFill>
                          <a:effectLst/>
                        </a:rPr>
                        <a:t>inval</a:t>
                      </a:r>
                      <a:endParaRPr lang="fr-FR" sz="1000" b="0" i="0" u="none" strike="noStrike" dirty="0">
                        <a:solidFill>
                          <a:schemeClr val="bg1"/>
                        </a:solidFill>
                        <a:effectLst/>
                        <a:latin typeface="Verdana"/>
                      </a:endParaRPr>
                    </a:p>
                  </a:txBody>
                  <a:tcPr marL="6805" marR="6805" marT="6805" marB="0" anchor="ctr">
                    <a:lnR w="12700" cap="flat" cmpd="sng" algn="ctr">
                      <a:solidFill>
                        <a:schemeClr val="tx2"/>
                      </a:solidFill>
                      <a:prstDash val="solid"/>
                      <a:round/>
                      <a:headEnd type="none" w="med" len="med"/>
                      <a:tailEnd type="none" w="med" len="med"/>
                    </a:lnR>
                    <a:solidFill>
                      <a:schemeClr val="accent1"/>
                    </a:solidFill>
                  </a:tcPr>
                </a:tc>
                <a:tc rowSpan="2">
                  <a:txBody>
                    <a:bodyPr/>
                    <a:lstStyle/>
                    <a:p>
                      <a:pPr algn="ctr" fontAlgn="ctr"/>
                      <a:r>
                        <a:rPr lang="fr-FR" sz="1000" b="1" u="none" strike="noStrike" dirty="0">
                          <a:solidFill>
                            <a:schemeClr val="tx2"/>
                          </a:solidFill>
                          <a:effectLst/>
                        </a:rPr>
                        <a:t>EXONERATION</a:t>
                      </a:r>
                      <a:r>
                        <a:rPr lang="fr-FR" sz="1000" u="none" strike="noStrike" dirty="0">
                          <a:solidFill>
                            <a:schemeClr val="tx2"/>
                          </a:solidFill>
                          <a:effectLst/>
                        </a:rPr>
                        <a:t/>
                      </a:r>
                      <a:br>
                        <a:rPr lang="fr-FR" sz="1000" u="none" strike="noStrike" dirty="0">
                          <a:solidFill>
                            <a:schemeClr val="tx2"/>
                          </a:solidFill>
                          <a:effectLst/>
                        </a:rPr>
                      </a:br>
                      <a:r>
                        <a:rPr lang="fr-FR" sz="1000" u="none" strike="noStrike" dirty="0">
                          <a:solidFill>
                            <a:schemeClr val="tx2"/>
                          </a:solidFill>
                          <a:effectLst/>
                        </a:rPr>
                        <a:t> (mais avec double limites ) </a:t>
                      </a:r>
                      <a:endParaRPr lang="fr-FR" sz="1000" b="0" i="0" u="none" strike="noStrike" dirty="0">
                        <a:solidFill>
                          <a:schemeClr val="tx2"/>
                        </a:solidFill>
                        <a:effectLst/>
                        <a:latin typeface="Verdana"/>
                      </a:endParaRPr>
                    </a:p>
                  </a:txBody>
                  <a:tcPr marL="6805" marR="6805" marT="680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rowSpan="2">
                  <a:txBody>
                    <a:bodyPr/>
                    <a:lstStyle/>
                    <a:p>
                      <a:pPr algn="ctr" fontAlgn="ctr"/>
                      <a:r>
                        <a:rPr lang="fr-FR" sz="1000" b="1" u="none" strike="noStrike" dirty="0" smtClean="0">
                          <a:solidFill>
                            <a:schemeClr val="tx2"/>
                          </a:solidFill>
                          <a:effectLst/>
                        </a:rPr>
                        <a:t>SOUMISE</a:t>
                      </a:r>
                    </a:p>
                    <a:p>
                      <a:pPr algn="ctr" fontAlgn="ctr"/>
                      <a:r>
                        <a:rPr lang="fr-FR" sz="1000" u="none" strike="noStrike" dirty="0" smtClean="0">
                          <a:solidFill>
                            <a:schemeClr val="tx2"/>
                          </a:solidFill>
                          <a:effectLst/>
                        </a:rPr>
                        <a:t>sans </a:t>
                      </a:r>
                      <a:r>
                        <a:rPr lang="fr-FR" sz="1000" u="none" strike="noStrike" dirty="0">
                          <a:solidFill>
                            <a:schemeClr val="tx2"/>
                          </a:solidFill>
                          <a:effectLst/>
                        </a:rPr>
                        <a:t>abattement</a:t>
                      </a:r>
                      <a:br>
                        <a:rPr lang="fr-FR" sz="1000" u="none" strike="noStrike" dirty="0">
                          <a:solidFill>
                            <a:schemeClr val="tx2"/>
                          </a:solidFill>
                          <a:effectLst/>
                        </a:rPr>
                      </a:br>
                      <a:r>
                        <a:rPr lang="fr-FR" sz="1000" u="none" strike="noStrike" dirty="0">
                          <a:solidFill>
                            <a:schemeClr val="tx2"/>
                          </a:solidFill>
                          <a:effectLst/>
                        </a:rPr>
                        <a:t>aucun cas d' </a:t>
                      </a:r>
                      <a:r>
                        <a:rPr lang="fr-FR" sz="1000" u="none" strike="noStrike" dirty="0" smtClean="0">
                          <a:solidFill>
                            <a:schemeClr val="tx2"/>
                          </a:solidFill>
                          <a:effectLst/>
                        </a:rPr>
                        <a:t>exonération </a:t>
                      </a:r>
                      <a:endParaRPr lang="fr-FR" sz="1000" b="0" i="0" u="none" strike="noStrike" dirty="0">
                        <a:solidFill>
                          <a:schemeClr val="tx2"/>
                        </a:solidFill>
                        <a:effectLst/>
                        <a:latin typeface="Verdana"/>
                      </a:endParaRPr>
                    </a:p>
                  </a:txBody>
                  <a:tcPr marL="6805" marR="6805" marT="680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rowSpan="2">
                  <a:txBody>
                    <a:bodyPr/>
                    <a:lstStyle/>
                    <a:p>
                      <a:pPr algn="ctr" fontAlgn="ctr"/>
                      <a:r>
                        <a:rPr lang="fr-FR" sz="1000" b="1" u="none" strike="noStrike" dirty="0" smtClean="0">
                          <a:solidFill>
                            <a:schemeClr val="tx2"/>
                          </a:solidFill>
                          <a:effectLst/>
                        </a:rPr>
                        <a:t>SOUMISE </a:t>
                      </a:r>
                    </a:p>
                    <a:p>
                      <a:pPr algn="ctr" fontAlgn="ctr"/>
                      <a:r>
                        <a:rPr lang="fr-FR" sz="1000" u="none" strike="noStrike" dirty="0" smtClean="0">
                          <a:solidFill>
                            <a:schemeClr val="tx2"/>
                          </a:solidFill>
                          <a:effectLst/>
                        </a:rPr>
                        <a:t>8 </a:t>
                      </a:r>
                      <a:r>
                        <a:rPr lang="fr-FR" sz="1000" u="none" strike="noStrike" dirty="0">
                          <a:solidFill>
                            <a:schemeClr val="tx2"/>
                          </a:solidFill>
                          <a:effectLst/>
                        </a:rPr>
                        <a:t>% </a:t>
                      </a:r>
                      <a:br>
                        <a:rPr lang="fr-FR" sz="1000" u="none" strike="noStrike" dirty="0">
                          <a:solidFill>
                            <a:schemeClr val="tx2"/>
                          </a:solidFill>
                          <a:effectLst/>
                        </a:rPr>
                      </a:br>
                      <a:r>
                        <a:rPr lang="fr-FR" sz="1000" u="none" strike="noStrike" dirty="0">
                          <a:solidFill>
                            <a:schemeClr val="tx2"/>
                          </a:solidFill>
                          <a:effectLst/>
                        </a:rPr>
                        <a:t>pour des effectifs </a:t>
                      </a:r>
                      <a:endParaRPr lang="fr-FR" sz="1000" u="none" strike="noStrike" dirty="0" smtClean="0">
                        <a:solidFill>
                          <a:schemeClr val="tx2"/>
                        </a:solidFill>
                        <a:effectLst/>
                      </a:endParaRPr>
                    </a:p>
                    <a:p>
                      <a:pPr algn="ctr" fontAlgn="ctr"/>
                      <a:r>
                        <a:rPr lang="fr-FR" sz="1000" u="none" strike="noStrike" dirty="0" smtClean="0">
                          <a:solidFill>
                            <a:schemeClr val="tx2"/>
                          </a:solidFill>
                          <a:effectLst/>
                        </a:rPr>
                        <a:t>&gt;= 10 </a:t>
                      </a:r>
                    </a:p>
                    <a:p>
                      <a:pPr algn="ctr" fontAlgn="ctr"/>
                      <a:r>
                        <a:rPr lang="fr-FR" sz="1000" u="none" strike="noStrike" dirty="0" smtClean="0">
                          <a:solidFill>
                            <a:schemeClr val="tx2"/>
                          </a:solidFill>
                          <a:effectLst/>
                        </a:rPr>
                        <a:t>(hors enseignants agents publics)</a:t>
                      </a:r>
                      <a:endParaRPr lang="fr-FR" sz="1000" b="0" i="0" u="none" strike="noStrike" dirty="0">
                        <a:solidFill>
                          <a:schemeClr val="tx2"/>
                        </a:solidFill>
                        <a:effectLst/>
                        <a:latin typeface="Verdana"/>
                      </a:endParaRPr>
                    </a:p>
                  </a:txBody>
                  <a:tcPr marL="6805" marR="6805" marT="680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fontAlgn="ctr"/>
                      <a:r>
                        <a:rPr lang="fr-FR" sz="1000" b="1" u="none" strike="noStrike" dirty="0">
                          <a:solidFill>
                            <a:schemeClr val="tx2"/>
                          </a:solidFill>
                          <a:effectLst/>
                        </a:rPr>
                        <a:t>NON IMPOSABLE </a:t>
                      </a:r>
                      <a:endParaRPr lang="fr-FR" sz="1000" b="1" u="none" strike="noStrike" dirty="0" smtClean="0">
                        <a:solidFill>
                          <a:schemeClr val="tx2"/>
                        </a:solidFill>
                        <a:effectLst/>
                      </a:endParaRPr>
                    </a:p>
                    <a:p>
                      <a:pPr algn="ctr" fontAlgn="ctr"/>
                      <a:r>
                        <a:rPr lang="fr-FR" sz="1000" u="none" strike="noStrike" dirty="0" smtClean="0">
                          <a:solidFill>
                            <a:schemeClr val="tx2"/>
                          </a:solidFill>
                          <a:effectLst/>
                        </a:rPr>
                        <a:t>(</a:t>
                      </a:r>
                      <a:r>
                        <a:rPr lang="fr-FR" sz="1000" u="none" strike="noStrike" dirty="0">
                          <a:solidFill>
                            <a:schemeClr val="tx2"/>
                          </a:solidFill>
                          <a:effectLst/>
                        </a:rPr>
                        <a:t>avec </a:t>
                      </a:r>
                      <a:r>
                        <a:rPr lang="fr-FR" sz="1000" u="none" strike="noStrike" dirty="0" smtClean="0">
                          <a:solidFill>
                            <a:schemeClr val="tx2"/>
                          </a:solidFill>
                          <a:effectLst/>
                        </a:rPr>
                        <a:t>plafonds)</a:t>
                      </a:r>
                      <a:endParaRPr lang="fr-FR" sz="1000" b="0" i="0" u="none" strike="noStrike" dirty="0">
                        <a:solidFill>
                          <a:schemeClr val="tx2"/>
                        </a:solidFill>
                        <a:effectLst/>
                        <a:latin typeface="Verdana"/>
                      </a:endParaRPr>
                    </a:p>
                  </a:txBody>
                  <a:tcPr marL="6805" marR="6805" marT="680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rowSpan="2">
                  <a:txBody>
                    <a:bodyPr/>
                    <a:lstStyle/>
                    <a:p>
                      <a:pPr algn="ctr" fontAlgn="ctr"/>
                      <a:r>
                        <a:rPr lang="fr-FR" sz="1000" b="1" u="none" strike="noStrike" dirty="0">
                          <a:solidFill>
                            <a:schemeClr val="tx2"/>
                          </a:solidFill>
                          <a:effectLst/>
                        </a:rPr>
                        <a:t>DEDUCTIBLE</a:t>
                      </a:r>
                      <a:r>
                        <a:rPr lang="fr-FR" sz="1000" u="none" strike="noStrike" dirty="0">
                          <a:solidFill>
                            <a:schemeClr val="tx2"/>
                          </a:solidFill>
                          <a:effectLst/>
                        </a:rPr>
                        <a:t/>
                      </a:r>
                      <a:br>
                        <a:rPr lang="fr-FR" sz="1000" u="none" strike="noStrike" dirty="0">
                          <a:solidFill>
                            <a:schemeClr val="tx2"/>
                          </a:solidFill>
                          <a:effectLst/>
                        </a:rPr>
                      </a:br>
                      <a:r>
                        <a:rPr lang="fr-FR" sz="1000" u="none" strike="noStrike" dirty="0">
                          <a:solidFill>
                            <a:schemeClr val="tx2"/>
                          </a:solidFill>
                          <a:effectLst/>
                        </a:rPr>
                        <a:t>(avec </a:t>
                      </a:r>
                      <a:r>
                        <a:rPr lang="fr-FR" sz="1000" u="none" strike="noStrike" dirty="0" smtClean="0">
                          <a:solidFill>
                            <a:schemeClr val="tx2"/>
                          </a:solidFill>
                          <a:effectLst/>
                        </a:rPr>
                        <a:t>plafonds)</a:t>
                      </a:r>
                      <a:endParaRPr lang="fr-FR" sz="1000" b="0" i="0" u="none" strike="noStrike" dirty="0">
                        <a:solidFill>
                          <a:schemeClr val="tx2"/>
                        </a:solidFill>
                        <a:effectLst/>
                        <a:latin typeface="Verdana"/>
                      </a:endParaRPr>
                    </a:p>
                  </a:txBody>
                  <a:tcPr marL="6805" marR="6805" marT="680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r>
              <a:tr h="692360">
                <a:tc>
                  <a:txBody>
                    <a:bodyPr/>
                    <a:lstStyle/>
                    <a:p>
                      <a:pPr algn="l" fontAlgn="ctr"/>
                      <a:r>
                        <a:rPr lang="fr-FR" sz="1000" u="none" strike="noStrike" dirty="0">
                          <a:solidFill>
                            <a:schemeClr val="bg1"/>
                          </a:solidFill>
                          <a:effectLst/>
                        </a:rPr>
                        <a:t>garantie frais de santé</a:t>
                      </a:r>
                      <a:endParaRPr lang="fr-FR" sz="1000" b="0" i="0" u="none" strike="noStrike" dirty="0">
                        <a:solidFill>
                          <a:schemeClr val="bg1"/>
                        </a:solidFill>
                        <a:effectLst/>
                        <a:latin typeface="Verdana"/>
                      </a:endParaRPr>
                    </a:p>
                  </a:txBody>
                  <a:tcPr marL="6805" marR="6805" marT="6805" marB="0" anchor="ctr">
                    <a:lnR w="12700" cap="flat" cmpd="sng" algn="ctr">
                      <a:solidFill>
                        <a:schemeClr val="tx2"/>
                      </a:solidFill>
                      <a:prstDash val="solid"/>
                      <a:round/>
                      <a:headEnd type="none" w="med" len="med"/>
                      <a:tailEnd type="none" w="med" len="med"/>
                    </a:lnR>
                    <a:solidFill>
                      <a:schemeClr val="accent1"/>
                    </a:solidFill>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1000" b="1" u="none" strike="noStrike" dirty="0">
                          <a:solidFill>
                            <a:schemeClr val="tx2"/>
                          </a:solidFill>
                          <a:effectLst/>
                        </a:rPr>
                        <a:t>IMPOSABLE</a:t>
                      </a:r>
                      <a:r>
                        <a:rPr lang="fr-FR" sz="1000" u="none" strike="noStrike" dirty="0">
                          <a:solidFill>
                            <a:schemeClr val="tx2"/>
                          </a:solidFill>
                          <a:effectLst/>
                        </a:rPr>
                        <a:t/>
                      </a:r>
                      <a:br>
                        <a:rPr lang="fr-FR" sz="1000" u="none" strike="noStrike" dirty="0">
                          <a:solidFill>
                            <a:schemeClr val="tx2"/>
                          </a:solidFill>
                          <a:effectLst/>
                        </a:rPr>
                      </a:br>
                      <a:r>
                        <a:rPr lang="fr-FR" sz="1000" u="none" strike="noStrike" dirty="0">
                          <a:solidFill>
                            <a:schemeClr val="tx2"/>
                          </a:solidFill>
                          <a:effectLst/>
                        </a:rPr>
                        <a:t>dès le </a:t>
                      </a:r>
                      <a:r>
                        <a:rPr lang="fr-FR" sz="1000" u="none" strike="noStrike" dirty="0" smtClean="0">
                          <a:solidFill>
                            <a:schemeClr val="tx2"/>
                          </a:solidFill>
                          <a:effectLst/>
                        </a:rPr>
                        <a:t>1</a:t>
                      </a:r>
                      <a:r>
                        <a:rPr lang="fr-FR" sz="1000" u="none" strike="noStrike" baseline="30000" dirty="0" smtClean="0">
                          <a:solidFill>
                            <a:schemeClr val="tx2"/>
                          </a:solidFill>
                          <a:effectLst/>
                        </a:rPr>
                        <a:t>er</a:t>
                      </a:r>
                      <a:r>
                        <a:rPr lang="fr-FR" sz="1000" u="none" strike="noStrike" dirty="0" smtClean="0">
                          <a:solidFill>
                            <a:schemeClr val="tx2"/>
                          </a:solidFill>
                          <a:effectLst/>
                        </a:rPr>
                        <a:t> euro</a:t>
                      </a:r>
                      <a:endParaRPr lang="fr-FR" sz="1000" b="0" i="0" u="none" strike="noStrike" dirty="0">
                        <a:solidFill>
                          <a:schemeClr val="tx2"/>
                        </a:solidFill>
                        <a:effectLst/>
                        <a:latin typeface="Verdana"/>
                      </a:endParaRPr>
                    </a:p>
                  </a:txBody>
                  <a:tcPr marL="6805" marR="6805" marT="680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vMerge="1">
                  <a:txBody>
                    <a:bodyPr/>
                    <a:lstStyle/>
                    <a:p>
                      <a:endParaRPr lang="fr-FR"/>
                    </a:p>
                  </a:txBody>
                  <a:tcPr/>
                </a:tc>
              </a:tr>
            </a:tbl>
          </a:graphicData>
        </a:graphic>
      </p:graphicFrame>
      <p:pic>
        <p:nvPicPr>
          <p:cNvPr id="11" name="Image 10" descr="C:\Users\Jean-René LE MEUR\AppData\Local\Microsoft\Windows\INetCache\Content.Word\LogoEEPsante╠üCMJ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4730" y="704498"/>
            <a:ext cx="1272540" cy="1272540"/>
          </a:xfrm>
          <a:prstGeom prst="rect">
            <a:avLst/>
          </a:prstGeom>
          <a:noFill/>
          <a:ln>
            <a:noFill/>
          </a:ln>
        </p:spPr>
      </p:pic>
    </p:spTree>
    <p:extLst>
      <p:ext uri="{BB962C8B-B14F-4D97-AF65-F5344CB8AC3E}">
        <p14:creationId xmlns:p14="http://schemas.microsoft.com/office/powerpoint/2010/main" val="142289112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1963981"/>
            <a:ext cx="8784976" cy="4216539"/>
          </a:xfrm>
          <a:prstGeom prst="rect">
            <a:avLst/>
          </a:prstGeom>
          <a:noFill/>
        </p:spPr>
        <p:txBody>
          <a:bodyPr wrap="square" rtlCol="0">
            <a:spAutoFit/>
          </a:bodyPr>
          <a:lstStyle/>
          <a:p>
            <a:pPr>
              <a:tabLst>
                <a:tab pos="1173163" algn="r"/>
                <a:tab pos="1431925" algn="l"/>
              </a:tabLst>
            </a:pPr>
            <a:r>
              <a:rPr lang="fr-FR" sz="1600" dirty="0" smtClean="0">
                <a:solidFill>
                  <a:schemeClr val="tx2"/>
                </a:solidFill>
              </a:rPr>
              <a:t>	</a:t>
            </a:r>
            <a:endParaRPr lang="fr-FR" dirty="0" smtClean="0">
              <a:solidFill>
                <a:schemeClr val="tx2"/>
              </a:solidFill>
            </a:endParaRPr>
          </a:p>
          <a:p>
            <a:pPr marL="457200" indent="-457200">
              <a:buFont typeface="Arial" panose="020B0604020202020204" pitchFamily="34" charset="0"/>
              <a:buChar char="•"/>
              <a:tabLst>
                <a:tab pos="1173163" algn="r"/>
                <a:tab pos="1431925" algn="l"/>
              </a:tabLst>
            </a:pPr>
            <a:r>
              <a:rPr lang="fr-FR" sz="2800" dirty="0" smtClean="0">
                <a:solidFill>
                  <a:schemeClr val="tx2"/>
                </a:solidFill>
              </a:rPr>
              <a:t>Information-Consultation du CHSCT et du </a:t>
            </a:r>
            <a:r>
              <a:rPr lang="fr-FR" sz="2800" dirty="0">
                <a:solidFill>
                  <a:schemeClr val="tx2"/>
                </a:solidFill>
              </a:rPr>
              <a:t>comité d’entreprise</a:t>
            </a:r>
          </a:p>
          <a:p>
            <a:pPr marL="457200" indent="-457200">
              <a:buFont typeface="Arial" panose="020B0604020202020204" pitchFamily="34" charset="0"/>
              <a:buChar char="•"/>
              <a:tabLst>
                <a:tab pos="1173163" algn="r"/>
                <a:tab pos="1431925" algn="l"/>
              </a:tabLst>
            </a:pPr>
            <a:r>
              <a:rPr lang="fr-FR" sz="2800" dirty="0" smtClean="0">
                <a:solidFill>
                  <a:schemeClr val="tx2"/>
                </a:solidFill>
              </a:rPr>
              <a:t>Information du C.A. de l’Organisme de gestion</a:t>
            </a:r>
          </a:p>
          <a:p>
            <a:pPr marL="457200" indent="-457200">
              <a:buFont typeface="Arial" panose="020B0604020202020204" pitchFamily="34" charset="0"/>
              <a:buChar char="•"/>
              <a:tabLst>
                <a:tab pos="1173163" algn="r"/>
                <a:tab pos="1431925" algn="l"/>
              </a:tabLst>
            </a:pPr>
            <a:r>
              <a:rPr lang="fr-FR" sz="2800" dirty="0" smtClean="0">
                <a:solidFill>
                  <a:schemeClr val="tx2"/>
                </a:solidFill>
              </a:rPr>
              <a:t>Validation du CA </a:t>
            </a:r>
            <a:r>
              <a:rPr lang="fr-FR" sz="2800" dirty="0">
                <a:solidFill>
                  <a:schemeClr val="tx2"/>
                </a:solidFill>
              </a:rPr>
              <a:t>de l’Organisme de </a:t>
            </a:r>
            <a:r>
              <a:rPr lang="fr-FR" sz="2800" dirty="0" smtClean="0">
                <a:solidFill>
                  <a:schemeClr val="tx2"/>
                </a:solidFill>
              </a:rPr>
              <a:t>gestion si engagements financiers supérieurs aux dispositions conventionnelles</a:t>
            </a:r>
          </a:p>
          <a:p>
            <a:pPr marL="457200" indent="-457200">
              <a:buFont typeface="Arial" panose="020B0604020202020204" pitchFamily="34" charset="0"/>
              <a:buChar char="•"/>
              <a:tabLst>
                <a:tab pos="1173163" algn="r"/>
                <a:tab pos="1431925" algn="l"/>
              </a:tabLst>
            </a:pPr>
            <a:r>
              <a:rPr lang="fr-FR" sz="2800" dirty="0" smtClean="0">
                <a:solidFill>
                  <a:schemeClr val="tx2"/>
                </a:solidFill>
              </a:rPr>
              <a:t>Présentation au personnel</a:t>
            </a:r>
            <a:endParaRPr lang="fr-FR" sz="2800" dirty="0">
              <a:solidFill>
                <a:schemeClr val="tx2"/>
              </a:solidFill>
            </a:endParaRPr>
          </a:p>
          <a:p>
            <a:pPr marL="457200" indent="-457200">
              <a:buFont typeface="Arial" panose="020B0604020202020204" pitchFamily="34" charset="0"/>
              <a:buChar char="•"/>
              <a:tabLst>
                <a:tab pos="1173163" algn="r"/>
                <a:tab pos="1431925" algn="l"/>
              </a:tabLst>
            </a:pPr>
            <a:r>
              <a:rPr lang="fr-FR" sz="2800" dirty="0" smtClean="0">
                <a:solidFill>
                  <a:schemeClr val="tx2"/>
                </a:solidFill>
              </a:rPr>
              <a:t>Information des DP et remise aux délégués syndicaux des textes</a:t>
            </a:r>
          </a:p>
        </p:txBody>
      </p:sp>
      <p:sp>
        <p:nvSpPr>
          <p:cNvPr id="5" name="Titre 1"/>
          <p:cNvSpPr>
            <a:spLocks noGrp="1"/>
          </p:cNvSpPr>
          <p:nvPr>
            <p:ph type="title"/>
          </p:nvPr>
        </p:nvSpPr>
        <p:spPr>
          <a:xfrm>
            <a:off x="457200" y="274638"/>
            <a:ext cx="8229600" cy="1143000"/>
          </a:xfrm>
        </p:spPr>
        <p:txBody>
          <a:bodyPr vert="horz" lIns="91440" tIns="45720" rIns="91440" bIns="45720" rtlCol="0" anchor="ctr">
            <a:normAutofit/>
          </a:bodyPr>
          <a:lstStyle/>
          <a:p>
            <a:pPr algn="l"/>
            <a:r>
              <a:rPr lang="fr-FR" altLang="fr-FR" sz="3200" b="1" dirty="0" smtClean="0">
                <a:solidFill>
                  <a:schemeClr val="tx2"/>
                </a:solidFill>
              </a:rPr>
              <a:t>3.17 – « Consultations »</a:t>
            </a:r>
            <a:endParaRPr lang="fr-FR" altLang="fr-FR" sz="3200" b="1" dirty="0">
              <a:solidFill>
                <a:schemeClr val="tx2"/>
              </a:solidFill>
            </a:endParaRPr>
          </a:p>
        </p:txBody>
      </p:sp>
      <p:grpSp>
        <p:nvGrpSpPr>
          <p:cNvPr id="6" name="Group 12"/>
          <p:cNvGrpSpPr>
            <a:grpSpLocks/>
          </p:cNvGrpSpPr>
          <p:nvPr/>
        </p:nvGrpSpPr>
        <p:grpSpPr bwMode="auto">
          <a:xfrm>
            <a:off x="0" y="-27384"/>
            <a:ext cx="9144000" cy="404663"/>
            <a:chOff x="0" y="0"/>
            <a:chExt cx="11904" cy="1417"/>
          </a:xfrm>
        </p:grpSpPr>
        <p:sp>
          <p:nvSpPr>
            <p:cNvPr id="7"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8"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9"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10"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pic>
        <p:nvPicPr>
          <p:cNvPr id="11" name="Image 10" descr="C:\Users\Jean-René LE MEUR\AppData\Local\Microsoft\Windows\INetCache\Content.Word\LogoEEPsante╠üCMJ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4730" y="704498"/>
            <a:ext cx="1272540" cy="1272540"/>
          </a:xfrm>
          <a:prstGeom prst="rect">
            <a:avLst/>
          </a:prstGeom>
          <a:noFill/>
          <a:ln>
            <a:noFill/>
          </a:ln>
        </p:spPr>
      </p:pic>
    </p:spTree>
    <p:extLst>
      <p:ext uri="{BB962C8B-B14F-4D97-AF65-F5344CB8AC3E}">
        <p14:creationId xmlns:p14="http://schemas.microsoft.com/office/powerpoint/2010/main" val="22776548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5FD848DF-D60A-4DF8-8149-1CBF8CA13C4C}" type="slidenum">
              <a:rPr lang="fr-FR" smtClean="0"/>
              <a:t>52</a:t>
            </a:fld>
            <a:endParaRPr lang="fr-FR"/>
          </a:p>
        </p:txBody>
      </p:sp>
      <p:sp>
        <p:nvSpPr>
          <p:cNvPr id="5" name="Titre 1"/>
          <p:cNvSpPr>
            <a:spLocks noGrp="1"/>
          </p:cNvSpPr>
          <p:nvPr>
            <p:ph type="title"/>
          </p:nvPr>
        </p:nvSpPr>
        <p:spPr>
          <a:xfrm>
            <a:off x="457200" y="274638"/>
            <a:ext cx="8229600" cy="1143000"/>
          </a:xfrm>
        </p:spPr>
        <p:txBody>
          <a:bodyPr vert="horz" lIns="91440" tIns="45720" rIns="91440" bIns="45720" rtlCol="0" anchor="ctr">
            <a:normAutofit/>
          </a:bodyPr>
          <a:lstStyle/>
          <a:p>
            <a:pPr algn="l"/>
            <a:r>
              <a:rPr lang="fr-FR" altLang="fr-FR" sz="3200" b="1" smtClean="0">
                <a:solidFill>
                  <a:schemeClr val="tx2"/>
                </a:solidFill>
              </a:rPr>
              <a:t>3.18 – Pour </a:t>
            </a:r>
            <a:r>
              <a:rPr lang="fr-FR" altLang="fr-FR" sz="3200" b="1" dirty="0" smtClean="0">
                <a:solidFill>
                  <a:schemeClr val="tx2"/>
                </a:solidFill>
              </a:rPr>
              <a:t>en savoir plus </a:t>
            </a:r>
            <a:endParaRPr lang="fr-FR" altLang="fr-FR" sz="3200" b="1" dirty="0">
              <a:solidFill>
                <a:schemeClr val="tx2"/>
              </a:solidFill>
            </a:endParaRPr>
          </a:p>
        </p:txBody>
      </p:sp>
      <p:grpSp>
        <p:nvGrpSpPr>
          <p:cNvPr id="6" name="Group 12"/>
          <p:cNvGrpSpPr>
            <a:grpSpLocks/>
          </p:cNvGrpSpPr>
          <p:nvPr/>
        </p:nvGrpSpPr>
        <p:grpSpPr bwMode="auto">
          <a:xfrm>
            <a:off x="0" y="-27384"/>
            <a:ext cx="9144000" cy="404663"/>
            <a:chOff x="0" y="0"/>
            <a:chExt cx="11904" cy="1417"/>
          </a:xfrm>
        </p:grpSpPr>
        <p:sp>
          <p:nvSpPr>
            <p:cNvPr id="7"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8"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9"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10"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
        <p:nvSpPr>
          <p:cNvPr id="11" name="Espace réservé du contenu 10"/>
          <p:cNvSpPr>
            <a:spLocks noGrp="1"/>
          </p:cNvSpPr>
          <p:nvPr>
            <p:ph idx="1"/>
          </p:nvPr>
        </p:nvSpPr>
        <p:spPr>
          <a:xfrm>
            <a:off x="457200" y="1600200"/>
            <a:ext cx="8229600" cy="1877437"/>
          </a:xfrm>
          <a:prstGeom prst="rect">
            <a:avLst/>
          </a:prstGeom>
        </p:spPr>
        <p:txBody>
          <a:bodyPr wrap="square">
            <a:spAutoFit/>
          </a:bodyPr>
          <a:lstStyle/>
          <a:p>
            <a:pPr lvl="0"/>
            <a:r>
              <a:rPr lang="fr-FR" sz="2000" dirty="0" smtClean="0">
                <a:solidFill>
                  <a:prstClr val="black"/>
                </a:solidFill>
                <a:hlinkClick r:id="rId3"/>
              </a:rPr>
              <a:t>brancheEEP-sante@collegeemployeur.org</a:t>
            </a:r>
            <a:endParaRPr lang="fr-FR" sz="2000" dirty="0" smtClean="0">
              <a:solidFill>
                <a:prstClr val="black"/>
              </a:solidFill>
            </a:endParaRPr>
          </a:p>
          <a:p>
            <a:pPr lvl="0"/>
            <a:endParaRPr lang="fr-FR" sz="2000" dirty="0">
              <a:solidFill>
                <a:prstClr val="black"/>
              </a:solidFill>
            </a:endParaRPr>
          </a:p>
          <a:p>
            <a:pPr lvl="0"/>
            <a:r>
              <a:rPr lang="fr-FR" sz="2000" dirty="0" smtClean="0">
                <a:solidFill>
                  <a:schemeClr val="tx2"/>
                </a:solidFill>
                <a:hlinkClick r:id="rId4"/>
              </a:rPr>
              <a:t>Lettre EEP Santé </a:t>
            </a:r>
            <a:endParaRPr lang="fr-FR" sz="2000" dirty="0" smtClean="0">
              <a:solidFill>
                <a:schemeClr val="tx2"/>
              </a:solidFill>
            </a:endParaRPr>
          </a:p>
          <a:p>
            <a:pPr lvl="0"/>
            <a:endParaRPr lang="fr-FR" sz="2000" dirty="0" smtClean="0">
              <a:solidFill>
                <a:schemeClr val="tx2"/>
              </a:solidFill>
            </a:endParaRPr>
          </a:p>
          <a:p>
            <a:pPr lvl="0"/>
            <a:endParaRPr lang="fr-FR" sz="2000" dirty="0">
              <a:solidFill>
                <a:prstClr val="black"/>
              </a:solidFill>
            </a:endParaRPr>
          </a:p>
        </p:txBody>
      </p:sp>
      <p:pic>
        <p:nvPicPr>
          <p:cNvPr id="3074"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2737867"/>
            <a:ext cx="2448867" cy="347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Image 11" descr="C:\Users\Jean-René LE MEUR\AppData\Local\Microsoft\Windows\INetCache\Content.Word\LogoEEPsante╠üCMJN.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4730" y="704498"/>
            <a:ext cx="1272540" cy="1272540"/>
          </a:xfrm>
          <a:prstGeom prst="rect">
            <a:avLst/>
          </a:prstGeom>
          <a:noFill/>
          <a:ln>
            <a:noFill/>
          </a:ln>
        </p:spPr>
      </p:pic>
    </p:spTree>
    <p:extLst>
      <p:ext uri="{BB962C8B-B14F-4D97-AF65-F5344CB8AC3E}">
        <p14:creationId xmlns:p14="http://schemas.microsoft.com/office/powerpoint/2010/main" val="390473691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3717032"/>
            <a:ext cx="7772400" cy="1115839"/>
          </a:xfrm>
        </p:spPr>
        <p:txBody>
          <a:bodyPr/>
          <a:lstStyle/>
          <a:p>
            <a:pPr marL="1143000" indent="-1143000">
              <a:buClr>
                <a:schemeClr val="accent1"/>
              </a:buClr>
              <a:buFont typeface="+mj-lt"/>
              <a:buAutoNum type="arabicPeriod" startAt="4"/>
            </a:pPr>
            <a:r>
              <a:rPr lang="fr-FR" sz="4000" dirty="0" smtClean="0">
                <a:solidFill>
                  <a:schemeClr val="tx2"/>
                </a:solidFill>
              </a:rPr>
              <a:t>RETRAITE</a:t>
            </a:r>
            <a:endParaRPr lang="fr-FR" sz="4000" dirty="0">
              <a:solidFill>
                <a:schemeClr val="tx2"/>
              </a:solidFill>
            </a:endParaRPr>
          </a:p>
        </p:txBody>
      </p:sp>
      <p:sp>
        <p:nvSpPr>
          <p:cNvPr id="3" name="Sous-titre 2"/>
          <p:cNvSpPr>
            <a:spLocks noGrp="1"/>
          </p:cNvSpPr>
          <p:nvPr>
            <p:ph type="body" idx="1"/>
          </p:nvPr>
        </p:nvSpPr>
        <p:spPr>
          <a:xfrm>
            <a:off x="722313" y="2906713"/>
            <a:ext cx="7772400" cy="738311"/>
          </a:xfrm>
        </p:spPr>
        <p:txBody>
          <a:bodyPr/>
          <a:lstStyle/>
          <a:p>
            <a:r>
              <a:rPr lang="fr-FR" dirty="0" smtClean="0"/>
              <a:t>Regroupement des adhésions vers HUMANIS</a:t>
            </a:r>
            <a:endParaRPr lang="fr-FR" dirty="0"/>
          </a:p>
        </p:txBody>
      </p:sp>
      <p:sp>
        <p:nvSpPr>
          <p:cNvPr id="4" name="Espace réservé du numéro de diapositive 3"/>
          <p:cNvSpPr>
            <a:spLocks noGrp="1"/>
          </p:cNvSpPr>
          <p:nvPr>
            <p:ph type="sldNum" sz="quarter" idx="12"/>
          </p:nvPr>
        </p:nvSpPr>
        <p:spPr/>
        <p:txBody>
          <a:bodyPr/>
          <a:lstStyle/>
          <a:p>
            <a:fld id="{F64D2EAC-659B-40C6-AD4C-CFE03DE714EB}" type="slidenum">
              <a:rPr lang="fr-FR" smtClean="0"/>
              <a:pPr/>
              <a:t>53</a:t>
            </a:fld>
            <a:endParaRPr lang="fr-FR"/>
          </a:p>
        </p:txBody>
      </p:sp>
      <p:grpSp>
        <p:nvGrpSpPr>
          <p:cNvPr id="5" name="Group 12"/>
          <p:cNvGrpSpPr>
            <a:grpSpLocks/>
          </p:cNvGrpSpPr>
          <p:nvPr/>
        </p:nvGrpSpPr>
        <p:grpSpPr bwMode="auto">
          <a:xfrm>
            <a:off x="0" y="-27384"/>
            <a:ext cx="9144000" cy="404663"/>
            <a:chOff x="0" y="0"/>
            <a:chExt cx="11904" cy="1417"/>
          </a:xfrm>
        </p:grpSpPr>
        <p:sp>
          <p:nvSpPr>
            <p:cNvPr id="6"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7"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8"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9"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488" y="758223"/>
            <a:ext cx="1248835" cy="121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18809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Espace réservé du contenu 2"/>
          <p:cNvSpPr>
            <a:spLocks noGrp="1"/>
          </p:cNvSpPr>
          <p:nvPr>
            <p:ph type="body" sz="quarter" idx="11"/>
          </p:nvPr>
        </p:nvSpPr>
        <p:spPr>
          <a:xfrm>
            <a:off x="467544" y="1448604"/>
            <a:ext cx="8388424" cy="5292764"/>
          </a:xfrm>
        </p:spPr>
        <p:txBody>
          <a:bodyPr>
            <a:noAutofit/>
          </a:bodyPr>
          <a:lstStyle/>
          <a:p>
            <a:r>
              <a:rPr lang="fr-FR" sz="2000" dirty="0" smtClean="0">
                <a:solidFill>
                  <a:schemeClr val="tx2"/>
                </a:solidFill>
              </a:rPr>
              <a:t>L’article </a:t>
            </a:r>
            <a:r>
              <a:rPr lang="fr-FR" sz="2000" dirty="0">
                <a:solidFill>
                  <a:schemeClr val="tx2"/>
                </a:solidFill>
              </a:rPr>
              <a:t>8 de l’accord national interprofessionnel </a:t>
            </a:r>
            <a:r>
              <a:rPr lang="fr-FR" sz="2000" dirty="0" smtClean="0">
                <a:solidFill>
                  <a:schemeClr val="tx2"/>
                </a:solidFill>
              </a:rPr>
              <a:t/>
            </a:r>
            <a:br>
              <a:rPr lang="fr-FR" sz="2000" dirty="0" smtClean="0">
                <a:solidFill>
                  <a:schemeClr val="tx2"/>
                </a:solidFill>
              </a:rPr>
            </a:br>
            <a:r>
              <a:rPr lang="fr-FR" sz="2000" dirty="0" smtClean="0">
                <a:solidFill>
                  <a:schemeClr val="tx2"/>
                </a:solidFill>
              </a:rPr>
              <a:t>du </a:t>
            </a:r>
            <a:r>
              <a:rPr lang="fr-FR" sz="2000" dirty="0">
                <a:solidFill>
                  <a:schemeClr val="tx2"/>
                </a:solidFill>
              </a:rPr>
              <a:t>13 mars 2013 relatif aux retraites complémentaires </a:t>
            </a:r>
            <a:r>
              <a:rPr lang="fr-FR" sz="2000" dirty="0" smtClean="0">
                <a:solidFill>
                  <a:schemeClr val="tx2"/>
                </a:solidFill>
              </a:rPr>
              <a:t>prévoit</a:t>
            </a:r>
            <a:br>
              <a:rPr lang="fr-FR" sz="2000" dirty="0" smtClean="0">
                <a:solidFill>
                  <a:schemeClr val="tx2"/>
                </a:solidFill>
              </a:rPr>
            </a:br>
            <a:r>
              <a:rPr lang="fr-FR" sz="2000" dirty="0" smtClean="0">
                <a:solidFill>
                  <a:schemeClr val="tx2"/>
                </a:solidFill>
              </a:rPr>
              <a:t> </a:t>
            </a:r>
            <a:r>
              <a:rPr lang="fr-FR" sz="2000" dirty="0">
                <a:solidFill>
                  <a:schemeClr val="tx2"/>
                </a:solidFill>
              </a:rPr>
              <a:t>« </a:t>
            </a:r>
            <a:r>
              <a:rPr lang="fr-FR" sz="2000" i="1" dirty="0">
                <a:solidFill>
                  <a:schemeClr val="tx2"/>
                </a:solidFill>
              </a:rPr>
              <a:t>la poursuite de la rationalisation des coûts de gestion des institutions de retraite complémentaire en examinant notamment (…) une rationalisation des structures et en particulier la mise en œuvre d’un schéma cible pour la poursuite des regroupements des groupes de protection sociale ».</a:t>
            </a:r>
            <a:endParaRPr lang="fr-FR" sz="2000" dirty="0">
              <a:solidFill>
                <a:schemeClr val="tx2"/>
              </a:solidFill>
            </a:endParaRPr>
          </a:p>
          <a:p>
            <a:r>
              <a:rPr lang="fr-FR" sz="2000" dirty="0">
                <a:solidFill>
                  <a:schemeClr val="tx2"/>
                </a:solidFill>
              </a:rPr>
              <a:t>La simplification de la gestion </a:t>
            </a:r>
            <a:r>
              <a:rPr lang="fr-FR" sz="2000" dirty="0" smtClean="0">
                <a:solidFill>
                  <a:schemeClr val="tx2"/>
                </a:solidFill>
              </a:rPr>
              <a:t>entraîne la désignation </a:t>
            </a:r>
            <a:r>
              <a:rPr lang="fr-FR" sz="2000" dirty="0">
                <a:solidFill>
                  <a:schemeClr val="tx2"/>
                </a:solidFill>
              </a:rPr>
              <a:t>de </a:t>
            </a:r>
            <a:r>
              <a:rPr lang="fr-FR" sz="2000" dirty="0" smtClean="0">
                <a:solidFill>
                  <a:schemeClr val="tx2"/>
                </a:solidFill>
              </a:rPr>
              <a:t>4 groupes </a:t>
            </a:r>
            <a:r>
              <a:rPr lang="fr-FR" sz="2000" dirty="0">
                <a:solidFill>
                  <a:schemeClr val="tx2"/>
                </a:solidFill>
              </a:rPr>
              <a:t>de protection sociale au maximum et au regroupement obligatoire des adhérents par branches ou par départements géographiques</a:t>
            </a:r>
            <a:r>
              <a:rPr lang="fr-FR" sz="2000" dirty="0" smtClean="0">
                <a:solidFill>
                  <a:schemeClr val="tx2"/>
                </a:solidFill>
              </a:rPr>
              <a:t>.</a:t>
            </a:r>
          </a:p>
          <a:p>
            <a:r>
              <a:rPr lang="fr-FR" sz="2000" dirty="0" smtClean="0">
                <a:solidFill>
                  <a:schemeClr val="tx2"/>
                </a:solidFill>
              </a:rPr>
              <a:t>Dans ce cadre, le GIE AGIRC-ARRCO a proposé </a:t>
            </a:r>
            <a:r>
              <a:rPr lang="fr-FR" sz="2000" dirty="0">
                <a:solidFill>
                  <a:schemeClr val="tx2"/>
                </a:solidFill>
              </a:rPr>
              <a:t> </a:t>
            </a:r>
            <a:r>
              <a:rPr lang="fr-FR" sz="2000" dirty="0" smtClean="0">
                <a:solidFill>
                  <a:schemeClr val="tx2"/>
                </a:solidFill>
              </a:rPr>
              <a:t>aux partenaires sociaux de l’Enseignement privé de rejoindre </a:t>
            </a:r>
            <a:r>
              <a:rPr lang="fr-FR" sz="2000" dirty="0" err="1" smtClean="0">
                <a:solidFill>
                  <a:schemeClr val="tx2"/>
                </a:solidFill>
              </a:rPr>
              <a:t>Humanis</a:t>
            </a:r>
            <a:endParaRPr lang="fr-FR" sz="2000" dirty="0" smtClean="0">
              <a:solidFill>
                <a:schemeClr val="tx2"/>
              </a:solidFill>
            </a:endParaRPr>
          </a:p>
          <a:p>
            <a:r>
              <a:rPr lang="fr-FR" sz="2000" dirty="0" smtClean="0">
                <a:solidFill>
                  <a:schemeClr val="tx2"/>
                </a:solidFill>
              </a:rPr>
              <a:t>Les partenaires sociaux de l’Interbranches ne se sont pas opposés à cette orientation</a:t>
            </a:r>
          </a:p>
          <a:p>
            <a:r>
              <a:rPr lang="fr-FR" sz="2000" dirty="0" smtClean="0">
                <a:solidFill>
                  <a:schemeClr val="tx2"/>
                </a:solidFill>
              </a:rPr>
              <a:t>Dans une </a:t>
            </a:r>
            <a:r>
              <a:rPr lang="fr-FR" sz="2000" dirty="0" smtClean="0">
                <a:solidFill>
                  <a:schemeClr val="tx2"/>
                </a:solidFill>
                <a:hlinkClick r:id="rId3"/>
              </a:rPr>
              <a:t>circulaire du 16 juillet 2015</a:t>
            </a:r>
            <a:r>
              <a:rPr lang="fr-FR" sz="2000" dirty="0" smtClean="0">
                <a:solidFill>
                  <a:schemeClr val="tx2"/>
                </a:solidFill>
              </a:rPr>
              <a:t>, l’AGIRC ARRCO informe de ce transfert</a:t>
            </a:r>
            <a:endParaRPr lang="fr-FR" sz="2000" dirty="0">
              <a:solidFill>
                <a:schemeClr val="tx2"/>
              </a:solidFill>
            </a:endParaRPr>
          </a:p>
        </p:txBody>
      </p:sp>
      <p:sp>
        <p:nvSpPr>
          <p:cNvPr id="83970" name="Titre 1"/>
          <p:cNvSpPr>
            <a:spLocks noGrp="1"/>
          </p:cNvSpPr>
          <p:nvPr>
            <p:ph type="title"/>
          </p:nvPr>
        </p:nvSpPr>
        <p:spPr/>
        <p:txBody>
          <a:bodyPr vert="horz" lIns="91440" tIns="45720" rIns="91440" bIns="45720" rtlCol="0" anchor="ctr">
            <a:normAutofit/>
          </a:bodyPr>
          <a:lstStyle/>
          <a:p>
            <a:pPr algn="l"/>
            <a:r>
              <a:rPr lang="fr-FR" altLang="fr-FR" sz="3200" b="1" dirty="0" smtClean="0">
                <a:solidFill>
                  <a:schemeClr val="tx2"/>
                </a:solidFill>
              </a:rPr>
              <a:t>4.1 – Les sources</a:t>
            </a:r>
            <a:endParaRPr lang="fr-FR" altLang="fr-FR" sz="3200" b="1" dirty="0">
              <a:solidFill>
                <a:schemeClr val="tx2"/>
              </a:solidFill>
            </a:endParaRPr>
          </a:p>
        </p:txBody>
      </p:sp>
      <p:grpSp>
        <p:nvGrpSpPr>
          <p:cNvPr id="4" name="Group 12"/>
          <p:cNvGrpSpPr>
            <a:grpSpLocks/>
          </p:cNvGrpSpPr>
          <p:nvPr/>
        </p:nvGrpSpPr>
        <p:grpSpPr bwMode="auto">
          <a:xfrm>
            <a:off x="0" y="-27384"/>
            <a:ext cx="9144000" cy="404663"/>
            <a:chOff x="0" y="0"/>
            <a:chExt cx="11904" cy="1417"/>
          </a:xfrm>
        </p:grpSpPr>
        <p:sp>
          <p:nvSpPr>
            <p:cNvPr id="5"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6"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7"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8"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0488" y="758223"/>
            <a:ext cx="1248835" cy="121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122110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p:txBody>
          <a:bodyPr vert="horz" lIns="91440" tIns="45720" rIns="91440" bIns="45720" rtlCol="0">
            <a:noAutofit/>
          </a:bodyPr>
          <a:lstStyle/>
          <a:p>
            <a:endParaRPr lang="fr-FR" sz="2000" dirty="0" smtClean="0">
              <a:solidFill>
                <a:schemeClr val="tx2"/>
              </a:solidFill>
            </a:endParaRPr>
          </a:p>
          <a:p>
            <a:pPr marL="0" indent="0">
              <a:buNone/>
            </a:pPr>
            <a:r>
              <a:rPr lang="fr-FR" sz="2000" dirty="0" smtClean="0">
                <a:solidFill>
                  <a:schemeClr val="tx2"/>
                </a:solidFill>
              </a:rPr>
              <a:t>Les établissements </a:t>
            </a:r>
            <a:r>
              <a:rPr lang="fr-FR" sz="2000" dirty="0">
                <a:solidFill>
                  <a:schemeClr val="tx2"/>
                </a:solidFill>
              </a:rPr>
              <a:t>concernés par le regroupement des adhésions </a:t>
            </a:r>
            <a:r>
              <a:rPr lang="fr-FR" sz="2000" dirty="0" smtClean="0">
                <a:solidFill>
                  <a:schemeClr val="tx2"/>
                </a:solidFill>
              </a:rPr>
              <a:t/>
            </a:r>
            <a:br>
              <a:rPr lang="fr-FR" sz="2000" dirty="0" smtClean="0">
                <a:solidFill>
                  <a:schemeClr val="tx2"/>
                </a:solidFill>
              </a:rPr>
            </a:br>
            <a:r>
              <a:rPr lang="fr-FR" sz="2000" dirty="0" smtClean="0">
                <a:solidFill>
                  <a:schemeClr val="tx2"/>
                </a:solidFill>
              </a:rPr>
              <a:t>à </a:t>
            </a:r>
            <a:r>
              <a:rPr lang="fr-FR" sz="2000" dirty="0">
                <a:solidFill>
                  <a:schemeClr val="tx2"/>
                </a:solidFill>
              </a:rPr>
              <a:t>compter du 1er  janvier 2016 recevront </a:t>
            </a:r>
            <a:r>
              <a:rPr lang="fr-FR" sz="2000" dirty="0" smtClean="0">
                <a:solidFill>
                  <a:schemeClr val="tx2"/>
                </a:solidFill>
              </a:rPr>
              <a:t>:</a:t>
            </a:r>
          </a:p>
          <a:p>
            <a:endParaRPr lang="fr-FR" sz="2000" dirty="0" smtClean="0">
              <a:solidFill>
                <a:schemeClr val="tx2"/>
              </a:solidFill>
            </a:endParaRPr>
          </a:p>
          <a:p>
            <a:r>
              <a:rPr lang="fr-FR" sz="2000" dirty="0" smtClean="0">
                <a:solidFill>
                  <a:schemeClr val="tx2"/>
                </a:solidFill>
              </a:rPr>
              <a:t>un </a:t>
            </a:r>
            <a:r>
              <a:rPr lang="fr-FR" sz="2000" dirty="0">
                <a:solidFill>
                  <a:schemeClr val="tx2"/>
                </a:solidFill>
              </a:rPr>
              <a:t>courrier du groupe quitté au cours du dernier trimestre 2015 fermant l’adhésion (essentiellement B2V pour nos établissements) </a:t>
            </a:r>
            <a:r>
              <a:rPr lang="fr-FR" sz="2000" dirty="0" smtClean="0">
                <a:solidFill>
                  <a:schemeClr val="tx2"/>
                </a:solidFill>
              </a:rPr>
              <a:t>,</a:t>
            </a:r>
          </a:p>
          <a:p>
            <a:endParaRPr lang="fr-FR" sz="2000" dirty="0" smtClean="0">
              <a:solidFill>
                <a:schemeClr val="tx2"/>
              </a:solidFill>
            </a:endParaRPr>
          </a:p>
          <a:p>
            <a:r>
              <a:rPr lang="fr-FR" sz="2000" dirty="0" smtClean="0">
                <a:solidFill>
                  <a:schemeClr val="tx2"/>
                </a:solidFill>
              </a:rPr>
              <a:t>un </a:t>
            </a:r>
            <a:r>
              <a:rPr lang="fr-FR" sz="2000" dirty="0">
                <a:solidFill>
                  <a:schemeClr val="tx2"/>
                </a:solidFill>
              </a:rPr>
              <a:t>courrier du groupe d’accueil au plus tard fin janvier 2016 ouvrant l’adhésion (</a:t>
            </a:r>
            <a:r>
              <a:rPr lang="fr-FR" sz="2000" dirty="0" err="1">
                <a:solidFill>
                  <a:schemeClr val="tx2"/>
                </a:solidFill>
              </a:rPr>
              <a:t>Humanis</a:t>
            </a:r>
            <a:r>
              <a:rPr lang="fr-FR" sz="2000" dirty="0" smtClean="0">
                <a:solidFill>
                  <a:schemeClr val="tx2"/>
                </a:solidFill>
              </a:rPr>
              <a:t>).</a:t>
            </a:r>
            <a:r>
              <a:rPr lang="fr-FR" sz="2000" dirty="0">
                <a:solidFill>
                  <a:schemeClr val="tx2"/>
                </a:solidFill>
              </a:rPr>
              <a:t/>
            </a:r>
            <a:br>
              <a:rPr lang="fr-FR" sz="2000" dirty="0">
                <a:solidFill>
                  <a:schemeClr val="tx2"/>
                </a:solidFill>
              </a:rPr>
            </a:br>
            <a:endParaRPr lang="fr-FR" sz="2000" dirty="0">
              <a:solidFill>
                <a:schemeClr val="tx2"/>
              </a:solidFill>
            </a:endParaRPr>
          </a:p>
        </p:txBody>
      </p:sp>
      <p:sp>
        <p:nvSpPr>
          <p:cNvPr id="4" name="Titre 1"/>
          <p:cNvSpPr>
            <a:spLocks noGrp="1"/>
          </p:cNvSpPr>
          <p:nvPr>
            <p:ph type="title"/>
          </p:nvPr>
        </p:nvSpPr>
        <p:spPr>
          <a:xfrm>
            <a:off x="457200" y="274638"/>
            <a:ext cx="8229600" cy="1143000"/>
          </a:xfrm>
        </p:spPr>
        <p:txBody>
          <a:bodyPr vert="horz" lIns="91440" tIns="45720" rIns="91440" bIns="45720" rtlCol="0" anchor="ctr">
            <a:normAutofit/>
          </a:bodyPr>
          <a:lstStyle/>
          <a:p>
            <a:pPr algn="l"/>
            <a:r>
              <a:rPr lang="fr-FR" altLang="fr-FR" sz="3200" b="1" dirty="0" smtClean="0">
                <a:solidFill>
                  <a:schemeClr val="tx2"/>
                </a:solidFill>
              </a:rPr>
              <a:t>4.2 – En pratique</a:t>
            </a:r>
            <a:endParaRPr lang="fr-FR" altLang="fr-FR" sz="3200" b="1" dirty="0">
              <a:solidFill>
                <a:schemeClr val="tx2"/>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488" y="758223"/>
            <a:ext cx="1248835" cy="121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12"/>
          <p:cNvGrpSpPr>
            <a:grpSpLocks/>
          </p:cNvGrpSpPr>
          <p:nvPr/>
        </p:nvGrpSpPr>
        <p:grpSpPr bwMode="auto">
          <a:xfrm>
            <a:off x="0" y="-27384"/>
            <a:ext cx="9144000" cy="404663"/>
            <a:chOff x="0" y="0"/>
            <a:chExt cx="11904" cy="1417"/>
          </a:xfrm>
        </p:grpSpPr>
        <p:sp>
          <p:nvSpPr>
            <p:cNvPr id="8"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9"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10"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11"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Tree>
    <p:extLst>
      <p:ext uri="{BB962C8B-B14F-4D97-AF65-F5344CB8AC3E}">
        <p14:creationId xmlns:p14="http://schemas.microsoft.com/office/powerpoint/2010/main" val="1782690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3717032"/>
            <a:ext cx="7772400" cy="1115839"/>
          </a:xfrm>
        </p:spPr>
        <p:txBody>
          <a:bodyPr>
            <a:normAutofit fontScale="90000"/>
          </a:bodyPr>
          <a:lstStyle/>
          <a:p>
            <a:pPr marL="1143000" indent="-1143000">
              <a:buClr>
                <a:schemeClr val="accent1"/>
              </a:buClr>
              <a:buFont typeface="+mj-lt"/>
              <a:buAutoNum type="arabicPeriod" startAt="5"/>
            </a:pPr>
            <a:r>
              <a:rPr lang="fr-FR" sz="4000" dirty="0" smtClean="0">
                <a:solidFill>
                  <a:schemeClr val="tx2"/>
                </a:solidFill>
              </a:rPr>
              <a:t>FORMATION PROFESSIONNELLE</a:t>
            </a:r>
            <a:endParaRPr lang="fr-FR" sz="4000" dirty="0">
              <a:solidFill>
                <a:schemeClr val="tx2"/>
              </a:solidFill>
            </a:endParaRPr>
          </a:p>
        </p:txBody>
      </p:sp>
      <p:sp>
        <p:nvSpPr>
          <p:cNvPr id="3" name="Sous-titre 2"/>
          <p:cNvSpPr>
            <a:spLocks noGrp="1"/>
          </p:cNvSpPr>
          <p:nvPr>
            <p:ph type="body" idx="1"/>
          </p:nvPr>
        </p:nvSpPr>
        <p:spPr>
          <a:xfrm>
            <a:off x="722313" y="2906713"/>
            <a:ext cx="7772400" cy="738311"/>
          </a:xfrm>
        </p:spPr>
        <p:txBody>
          <a:bodyPr/>
          <a:lstStyle/>
          <a:p>
            <a:r>
              <a:rPr lang="fr-FR" dirty="0" smtClean="0"/>
              <a:t>La réforme / la négociation </a:t>
            </a:r>
            <a:endParaRPr lang="fr-FR" dirty="0"/>
          </a:p>
        </p:txBody>
      </p:sp>
      <p:sp>
        <p:nvSpPr>
          <p:cNvPr id="4" name="Espace réservé du numéro de diapositive 3"/>
          <p:cNvSpPr>
            <a:spLocks noGrp="1"/>
          </p:cNvSpPr>
          <p:nvPr>
            <p:ph type="sldNum" sz="quarter" idx="12"/>
          </p:nvPr>
        </p:nvSpPr>
        <p:spPr/>
        <p:txBody>
          <a:bodyPr/>
          <a:lstStyle/>
          <a:p>
            <a:fld id="{F64D2EAC-659B-40C6-AD4C-CFE03DE714EB}" type="slidenum">
              <a:rPr lang="fr-FR" smtClean="0"/>
              <a:pPr/>
              <a:t>56</a:t>
            </a:fld>
            <a:endParaRPr lang="fr-FR"/>
          </a:p>
        </p:txBody>
      </p:sp>
      <p:grpSp>
        <p:nvGrpSpPr>
          <p:cNvPr id="5" name="Group 12"/>
          <p:cNvGrpSpPr>
            <a:grpSpLocks/>
          </p:cNvGrpSpPr>
          <p:nvPr/>
        </p:nvGrpSpPr>
        <p:grpSpPr bwMode="auto">
          <a:xfrm>
            <a:off x="0" y="-27384"/>
            <a:ext cx="9144000" cy="404663"/>
            <a:chOff x="0" y="0"/>
            <a:chExt cx="11904" cy="1417"/>
          </a:xfrm>
        </p:grpSpPr>
        <p:sp>
          <p:nvSpPr>
            <p:cNvPr id="6"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7"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8"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9"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pic>
        <p:nvPicPr>
          <p:cNvPr id="12" name="Picture 2" descr="http://www.fnogec.org/politique-sociale/la-formation-professionnelle/resolveuid/b47af414191b67e5f7a23f3d37c89a99/image_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539" y="764704"/>
            <a:ext cx="1237722" cy="1212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56786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p:txBody>
          <a:bodyPr/>
          <a:lstStyle/>
          <a:p>
            <a:endParaRPr lang="fr-FR" dirty="0" smtClean="0">
              <a:hlinkClick r:id="rId3"/>
            </a:endParaRPr>
          </a:p>
          <a:p>
            <a:r>
              <a:rPr lang="fr-FR" dirty="0">
                <a:hlinkClick r:id="rId3"/>
              </a:rPr>
              <a:t>http://www.collegeemployeur.org</a:t>
            </a:r>
            <a:r>
              <a:rPr lang="fr-FR" dirty="0" smtClean="0">
                <a:hlinkClick r:id="rId3"/>
              </a:rPr>
              <a:t>/</a:t>
            </a:r>
          </a:p>
          <a:p>
            <a:endParaRPr lang="fr-FR" dirty="0">
              <a:hlinkClick r:id="rId3"/>
            </a:endParaRPr>
          </a:p>
          <a:p>
            <a:r>
              <a:rPr lang="fr-FR" dirty="0" smtClean="0">
                <a:hlinkClick r:id="rId3"/>
              </a:rPr>
              <a:t>http</a:t>
            </a:r>
            <a:r>
              <a:rPr lang="fr-FR" dirty="0">
                <a:hlinkClick r:id="rId3"/>
              </a:rPr>
              <a:t>://dessinemoileco.com/reforme-formation-professionnelle/</a:t>
            </a:r>
            <a:endParaRPr lang="fr-FR" dirty="0"/>
          </a:p>
          <a:p>
            <a:endParaRPr lang="fr-FR" dirty="0" smtClean="0"/>
          </a:p>
          <a:p>
            <a:r>
              <a:rPr lang="fr-FR" dirty="0">
                <a:hlinkClick r:id="rId4"/>
              </a:rPr>
              <a:t>http://ruedelaformation.org</a:t>
            </a:r>
            <a:r>
              <a:rPr lang="fr-FR" dirty="0" smtClean="0">
                <a:hlinkClick r:id="rId4"/>
              </a:rPr>
              <a:t>/</a:t>
            </a: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5FD848DF-D60A-4DF8-8149-1CBF8CA13C4C}" type="slidenum">
              <a:rPr lang="fr-FR" smtClean="0"/>
              <a:t>57</a:t>
            </a:fld>
            <a:endParaRPr lang="fr-FR"/>
          </a:p>
        </p:txBody>
      </p:sp>
      <p:sp>
        <p:nvSpPr>
          <p:cNvPr id="8" name="Titre 1"/>
          <p:cNvSpPr>
            <a:spLocks noGrp="1"/>
          </p:cNvSpPr>
          <p:nvPr>
            <p:ph type="title"/>
          </p:nvPr>
        </p:nvSpPr>
        <p:spPr/>
        <p:txBody>
          <a:bodyPr vert="horz" lIns="91440" tIns="45720" rIns="91440" bIns="45720" rtlCol="0" anchor="ctr">
            <a:normAutofit/>
          </a:bodyPr>
          <a:lstStyle/>
          <a:p>
            <a:pPr algn="l"/>
            <a:r>
              <a:rPr lang="fr-FR" altLang="fr-FR" sz="3200" b="1" dirty="0" smtClean="0">
                <a:solidFill>
                  <a:schemeClr val="tx2"/>
                </a:solidFill>
              </a:rPr>
              <a:t>4.1 – En introduction</a:t>
            </a:r>
            <a:endParaRPr lang="fr-FR" altLang="fr-FR" sz="3200" b="1" dirty="0">
              <a:solidFill>
                <a:schemeClr val="tx2"/>
              </a:solidFill>
            </a:endParaRPr>
          </a:p>
        </p:txBody>
      </p:sp>
      <p:grpSp>
        <p:nvGrpSpPr>
          <p:cNvPr id="9" name="Group 12"/>
          <p:cNvGrpSpPr>
            <a:grpSpLocks/>
          </p:cNvGrpSpPr>
          <p:nvPr/>
        </p:nvGrpSpPr>
        <p:grpSpPr bwMode="auto">
          <a:xfrm>
            <a:off x="0" y="-27384"/>
            <a:ext cx="9144000" cy="404663"/>
            <a:chOff x="0" y="0"/>
            <a:chExt cx="11904" cy="1417"/>
          </a:xfrm>
        </p:grpSpPr>
        <p:sp>
          <p:nvSpPr>
            <p:cNvPr id="10"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11"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12"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13"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pic>
        <p:nvPicPr>
          <p:cNvPr id="14" name="Picture 2" descr="http://www.fnogec.org/politique-sociale/la-formation-professionnelle/resolveuid/b47af414191b67e5f7a23f3d37c89a99/image_p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0539" y="764704"/>
            <a:ext cx="1237722" cy="1212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45348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10000"/>
          </a:bodyPr>
          <a:lstStyle/>
          <a:p>
            <a:r>
              <a:rPr lang="fr-FR" sz="2000" dirty="0" smtClean="0">
                <a:solidFill>
                  <a:schemeClr val="tx2"/>
                </a:solidFill>
              </a:rPr>
              <a:t>Les contributions seront modifiées et adaptées pour permettre de répondre aux besoins croissants des établissements</a:t>
            </a:r>
          </a:p>
          <a:p>
            <a:r>
              <a:rPr lang="fr-FR" sz="2000" dirty="0" smtClean="0">
                <a:solidFill>
                  <a:schemeClr val="tx2"/>
                </a:solidFill>
              </a:rPr>
              <a:t>Mise en place du compte personnel formation</a:t>
            </a:r>
          </a:p>
          <a:p>
            <a:r>
              <a:rPr lang="fr-FR" sz="2000" dirty="0" smtClean="0">
                <a:solidFill>
                  <a:schemeClr val="tx2"/>
                </a:solidFill>
              </a:rPr>
              <a:t>Mise en place de l’entretien professionnel (biennal / séparé de l’entretien d’évaluation)</a:t>
            </a:r>
          </a:p>
          <a:p>
            <a:pPr marL="361950" lvl="1" indent="0">
              <a:buNone/>
            </a:pPr>
            <a:r>
              <a:rPr lang="fr-FR" sz="1600" dirty="0" smtClean="0">
                <a:solidFill>
                  <a:schemeClr val="tx2"/>
                </a:solidFill>
              </a:rPr>
              <a:t>L’articulation entre entretien d’activité et Entretien Professionnel n’est pas encore décidée (négociation en cours) , Dans l’attente </a:t>
            </a:r>
          </a:p>
          <a:p>
            <a:pPr marL="457200" lvl="1" indent="0">
              <a:buNone/>
            </a:pPr>
            <a:r>
              <a:rPr lang="fr-FR" sz="1600" dirty="0">
                <a:solidFill>
                  <a:schemeClr val="tx2"/>
                </a:solidFill>
              </a:rPr>
              <a:t>	</a:t>
            </a:r>
            <a:r>
              <a:rPr lang="fr-FR" sz="1600" dirty="0" smtClean="0">
                <a:solidFill>
                  <a:schemeClr val="tx2"/>
                </a:solidFill>
              </a:rPr>
              <a:t>1/ reporter les EAD s’ils étaient  programmés en sept 2015 </a:t>
            </a:r>
          </a:p>
          <a:p>
            <a:pPr marL="895350" lvl="1" indent="0">
              <a:buNone/>
            </a:pPr>
            <a:r>
              <a:rPr lang="fr-FR" sz="1600" dirty="0">
                <a:solidFill>
                  <a:schemeClr val="tx2"/>
                </a:solidFill>
              </a:rPr>
              <a:t>	</a:t>
            </a:r>
            <a:r>
              <a:rPr lang="fr-FR" sz="1600" dirty="0" smtClean="0">
                <a:solidFill>
                  <a:schemeClr val="tx2"/>
                </a:solidFill>
              </a:rPr>
              <a:t>2/ n’entreprendre aucun entretien professionnel tant qu’ un accord sur ses modalités n’est pas 	signé entre les partenaires sociaux </a:t>
            </a:r>
          </a:p>
          <a:p>
            <a:r>
              <a:rPr lang="fr-FR" sz="2000" dirty="0" smtClean="0">
                <a:solidFill>
                  <a:schemeClr val="tx2"/>
                </a:solidFill>
              </a:rPr>
              <a:t>Création d’un </a:t>
            </a:r>
            <a:r>
              <a:rPr lang="fr-FR" sz="2000" i="1" dirty="0" err="1">
                <a:solidFill>
                  <a:schemeClr val="tx2"/>
                </a:solidFill>
              </a:rPr>
              <a:t>Librio</a:t>
            </a:r>
            <a:r>
              <a:rPr lang="fr-FR" sz="2000" dirty="0" smtClean="0">
                <a:solidFill>
                  <a:srgbClr val="00B050"/>
                </a:solidFill>
              </a:rPr>
              <a:t>  </a:t>
            </a:r>
            <a:r>
              <a:rPr lang="fr-FR" sz="2000" i="1" dirty="0" smtClean="0">
                <a:solidFill>
                  <a:schemeClr val="tx2"/>
                </a:solidFill>
              </a:rPr>
              <a:t>EEP Formation</a:t>
            </a:r>
          </a:p>
          <a:p>
            <a:r>
              <a:rPr lang="fr-FR" sz="2000" dirty="0" smtClean="0">
                <a:solidFill>
                  <a:schemeClr val="tx2"/>
                </a:solidFill>
              </a:rPr>
              <a:t>Allègement des contraintes administratives des établissements </a:t>
            </a:r>
          </a:p>
          <a:p>
            <a:pPr marL="0" indent="0">
              <a:buNone/>
            </a:pPr>
            <a:endParaRPr lang="fr-FR" sz="2000" dirty="0" smtClean="0">
              <a:solidFill>
                <a:schemeClr val="tx2"/>
              </a:solidFill>
            </a:endParaRPr>
          </a:p>
          <a:p>
            <a:pPr marL="0" indent="0">
              <a:buNone/>
            </a:pPr>
            <a:r>
              <a:rPr lang="fr-FR" sz="2000" dirty="0" smtClean="0">
                <a:solidFill>
                  <a:schemeClr val="tx2"/>
                </a:solidFill>
              </a:rPr>
              <a:t>La politique certification de l’Interbranches va se développer</a:t>
            </a:r>
          </a:p>
          <a:p>
            <a:pPr marL="457200" lvl="1" indent="0">
              <a:buNone/>
            </a:pPr>
            <a:r>
              <a:rPr lang="fr-FR" sz="2000" dirty="0" smtClean="0">
                <a:solidFill>
                  <a:schemeClr val="tx2"/>
                </a:solidFill>
                <a:sym typeface="Wingdings"/>
              </a:rPr>
              <a:t></a:t>
            </a:r>
            <a:r>
              <a:rPr lang="fr-FR" sz="2000" dirty="0" smtClean="0">
                <a:solidFill>
                  <a:schemeClr val="tx2"/>
                </a:solidFill>
              </a:rPr>
              <a:t>reconnaissance </a:t>
            </a:r>
            <a:r>
              <a:rPr lang="fr-FR" sz="2000" dirty="0">
                <a:solidFill>
                  <a:schemeClr val="tx2"/>
                </a:solidFill>
              </a:rPr>
              <a:t>de compétence du salarié par la création de certificat de qualification professionnelle (CQP</a:t>
            </a:r>
            <a:r>
              <a:rPr lang="fr-FR" sz="2000" dirty="0" smtClean="0">
                <a:solidFill>
                  <a:schemeClr val="tx2"/>
                </a:solidFill>
              </a:rPr>
              <a:t>): </a:t>
            </a:r>
          </a:p>
          <a:p>
            <a:pPr lvl="2"/>
            <a:r>
              <a:rPr lang="fr-FR" sz="2000" dirty="0" smtClean="0">
                <a:solidFill>
                  <a:schemeClr val="tx2"/>
                </a:solidFill>
              </a:rPr>
              <a:t>CQP d’Educateur </a:t>
            </a:r>
            <a:r>
              <a:rPr lang="fr-FR" sz="2000" dirty="0">
                <a:solidFill>
                  <a:schemeClr val="tx2"/>
                </a:solidFill>
              </a:rPr>
              <a:t>de vie scolaire (CQP </a:t>
            </a:r>
            <a:r>
              <a:rPr lang="fr-FR" sz="2000" dirty="0" smtClean="0">
                <a:solidFill>
                  <a:schemeClr val="tx2"/>
                </a:solidFill>
              </a:rPr>
              <a:t>EVS).</a:t>
            </a:r>
          </a:p>
          <a:p>
            <a:pPr lvl="2"/>
            <a:r>
              <a:rPr lang="fr-FR" sz="2000" dirty="0" smtClean="0">
                <a:solidFill>
                  <a:schemeClr val="tx2"/>
                </a:solidFill>
              </a:rPr>
              <a:t>CQP </a:t>
            </a:r>
            <a:r>
              <a:rPr lang="fr-FR" sz="2000" dirty="0">
                <a:solidFill>
                  <a:schemeClr val="tx2"/>
                </a:solidFill>
              </a:rPr>
              <a:t>de  </a:t>
            </a:r>
            <a:r>
              <a:rPr lang="fr-FR" sz="2000" dirty="0" smtClean="0">
                <a:solidFill>
                  <a:schemeClr val="tx2"/>
                </a:solidFill>
              </a:rPr>
              <a:t>Coordinateur </a:t>
            </a:r>
            <a:r>
              <a:rPr lang="fr-FR" sz="2000" dirty="0">
                <a:solidFill>
                  <a:schemeClr val="tx2"/>
                </a:solidFill>
              </a:rPr>
              <a:t>de vie scolaire (CQP CVS</a:t>
            </a:r>
            <a:r>
              <a:rPr lang="fr-FR" sz="2000" dirty="0" smtClean="0">
                <a:solidFill>
                  <a:schemeClr val="tx2"/>
                </a:solidFill>
              </a:rPr>
              <a:t>) etc.</a:t>
            </a:r>
            <a:endParaRPr lang="fr-FR" sz="2000" dirty="0">
              <a:solidFill>
                <a:schemeClr val="tx2"/>
              </a:solidFill>
            </a:endParaRPr>
          </a:p>
          <a:p>
            <a:endParaRPr lang="fr-FR" sz="2000" dirty="0" smtClean="0">
              <a:solidFill>
                <a:schemeClr val="tx2"/>
              </a:solidFill>
            </a:endParaRPr>
          </a:p>
          <a:p>
            <a:endParaRPr lang="fr-FR" sz="2000" dirty="0" smtClean="0">
              <a:solidFill>
                <a:schemeClr val="tx2"/>
              </a:solidFill>
            </a:endParaRPr>
          </a:p>
          <a:p>
            <a:endParaRPr lang="fr-FR" sz="2000" dirty="0">
              <a:solidFill>
                <a:schemeClr val="tx2"/>
              </a:solidFill>
            </a:endParaRPr>
          </a:p>
        </p:txBody>
      </p:sp>
      <p:sp>
        <p:nvSpPr>
          <p:cNvPr id="4" name="Espace réservé du numéro de diapositive 3"/>
          <p:cNvSpPr>
            <a:spLocks noGrp="1"/>
          </p:cNvSpPr>
          <p:nvPr>
            <p:ph type="sldNum" sz="quarter" idx="12"/>
          </p:nvPr>
        </p:nvSpPr>
        <p:spPr/>
        <p:txBody>
          <a:bodyPr/>
          <a:lstStyle/>
          <a:p>
            <a:fld id="{5FD848DF-D60A-4DF8-8149-1CBF8CA13C4C}" type="slidenum">
              <a:rPr lang="fr-FR" smtClean="0"/>
              <a:t>58</a:t>
            </a:fld>
            <a:endParaRPr lang="fr-FR"/>
          </a:p>
        </p:txBody>
      </p:sp>
      <p:sp>
        <p:nvSpPr>
          <p:cNvPr id="5" name="Titre 1"/>
          <p:cNvSpPr>
            <a:spLocks noGrp="1"/>
          </p:cNvSpPr>
          <p:nvPr>
            <p:ph type="title"/>
          </p:nvPr>
        </p:nvSpPr>
        <p:spPr>
          <a:xfrm>
            <a:off x="457200" y="274638"/>
            <a:ext cx="8229600" cy="1143000"/>
          </a:xfrm>
        </p:spPr>
        <p:txBody>
          <a:bodyPr vert="horz" lIns="91440" tIns="45720" rIns="91440" bIns="45720" rtlCol="0" anchor="ctr">
            <a:normAutofit/>
          </a:bodyPr>
          <a:lstStyle/>
          <a:p>
            <a:pPr algn="l"/>
            <a:r>
              <a:rPr lang="fr-FR" altLang="fr-FR" sz="3200" b="1" dirty="0" smtClean="0">
                <a:solidFill>
                  <a:schemeClr val="tx2"/>
                </a:solidFill>
              </a:rPr>
              <a:t>4.2 – Négociation en cours</a:t>
            </a:r>
            <a:endParaRPr lang="fr-FR" altLang="fr-FR" sz="3200" b="1" dirty="0">
              <a:solidFill>
                <a:schemeClr val="tx2"/>
              </a:solidFill>
            </a:endParaRPr>
          </a:p>
        </p:txBody>
      </p:sp>
      <p:grpSp>
        <p:nvGrpSpPr>
          <p:cNvPr id="6" name="Group 12"/>
          <p:cNvGrpSpPr>
            <a:grpSpLocks/>
          </p:cNvGrpSpPr>
          <p:nvPr/>
        </p:nvGrpSpPr>
        <p:grpSpPr bwMode="auto">
          <a:xfrm>
            <a:off x="0" y="-27384"/>
            <a:ext cx="9144000" cy="404663"/>
            <a:chOff x="0" y="0"/>
            <a:chExt cx="11904" cy="1417"/>
          </a:xfrm>
        </p:grpSpPr>
        <p:sp>
          <p:nvSpPr>
            <p:cNvPr id="7"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8"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9"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10"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pic>
        <p:nvPicPr>
          <p:cNvPr id="11" name="Picture 2" descr="http://www.fnogec.org/politique-sociale/la-formation-professionnelle/resolveuid/b47af414191b67e5f7a23f3d37c89a99/image_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539" y="764704"/>
            <a:ext cx="1237722" cy="1212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6093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3717032"/>
            <a:ext cx="7772400" cy="1115839"/>
          </a:xfrm>
        </p:spPr>
        <p:txBody>
          <a:bodyPr>
            <a:normAutofit/>
          </a:bodyPr>
          <a:lstStyle/>
          <a:p>
            <a:pPr marL="1143000" indent="-1143000">
              <a:buClr>
                <a:schemeClr val="accent1"/>
              </a:buClr>
              <a:buFont typeface="+mj-lt"/>
              <a:buAutoNum type="arabicPeriod" startAt="5"/>
            </a:pPr>
            <a:r>
              <a:rPr lang="fr-FR" sz="4000" dirty="0" smtClean="0">
                <a:solidFill>
                  <a:schemeClr val="tx2"/>
                </a:solidFill>
              </a:rPr>
              <a:t>BDES</a:t>
            </a:r>
            <a:endParaRPr lang="fr-FR" sz="4000" dirty="0">
              <a:solidFill>
                <a:schemeClr val="tx2"/>
              </a:solidFill>
            </a:endParaRPr>
          </a:p>
        </p:txBody>
      </p:sp>
      <p:sp>
        <p:nvSpPr>
          <p:cNvPr id="3" name="Sous-titre 2"/>
          <p:cNvSpPr>
            <a:spLocks noGrp="1"/>
          </p:cNvSpPr>
          <p:nvPr>
            <p:ph type="body" idx="1"/>
          </p:nvPr>
        </p:nvSpPr>
        <p:spPr>
          <a:xfrm>
            <a:off x="722313" y="2906713"/>
            <a:ext cx="7772400" cy="738311"/>
          </a:xfrm>
        </p:spPr>
        <p:txBody>
          <a:bodyPr/>
          <a:lstStyle/>
          <a:p>
            <a:r>
              <a:rPr lang="fr-FR" dirty="0" smtClean="0"/>
              <a:t>Un outil du Collège employeur !</a:t>
            </a:r>
            <a:endParaRPr lang="fr-FR" dirty="0"/>
          </a:p>
        </p:txBody>
      </p:sp>
      <p:sp>
        <p:nvSpPr>
          <p:cNvPr id="4" name="Espace réservé du numéro de diapositive 3"/>
          <p:cNvSpPr>
            <a:spLocks noGrp="1"/>
          </p:cNvSpPr>
          <p:nvPr>
            <p:ph type="sldNum" sz="quarter" idx="12"/>
          </p:nvPr>
        </p:nvSpPr>
        <p:spPr/>
        <p:txBody>
          <a:bodyPr/>
          <a:lstStyle/>
          <a:p>
            <a:fld id="{F64D2EAC-659B-40C6-AD4C-CFE03DE714EB}" type="slidenum">
              <a:rPr lang="fr-FR" smtClean="0"/>
              <a:pPr/>
              <a:t>59</a:t>
            </a:fld>
            <a:endParaRPr lang="fr-FR"/>
          </a:p>
        </p:txBody>
      </p:sp>
      <p:grpSp>
        <p:nvGrpSpPr>
          <p:cNvPr id="5" name="Group 12"/>
          <p:cNvGrpSpPr>
            <a:grpSpLocks/>
          </p:cNvGrpSpPr>
          <p:nvPr/>
        </p:nvGrpSpPr>
        <p:grpSpPr bwMode="auto">
          <a:xfrm>
            <a:off x="0" y="-27384"/>
            <a:ext cx="9144000" cy="404663"/>
            <a:chOff x="0" y="0"/>
            <a:chExt cx="11904" cy="1417"/>
          </a:xfrm>
        </p:grpSpPr>
        <p:sp>
          <p:nvSpPr>
            <p:cNvPr id="6"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7"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8"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9"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Tree>
    <p:extLst>
      <p:ext uri="{BB962C8B-B14F-4D97-AF65-F5344CB8AC3E}">
        <p14:creationId xmlns:p14="http://schemas.microsoft.com/office/powerpoint/2010/main" val="33495729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3717032"/>
            <a:ext cx="7772400" cy="1115839"/>
          </a:xfrm>
        </p:spPr>
        <p:txBody>
          <a:bodyPr>
            <a:normAutofit fontScale="90000"/>
          </a:bodyPr>
          <a:lstStyle/>
          <a:p>
            <a:pPr marL="1143000" indent="-1143000">
              <a:buClr>
                <a:schemeClr val="accent1"/>
              </a:buClr>
              <a:buFont typeface="+mj-lt"/>
              <a:buAutoNum type="arabicPeriod"/>
            </a:pPr>
            <a:r>
              <a:rPr lang="fr-FR" dirty="0" smtClean="0">
                <a:solidFill>
                  <a:schemeClr val="tx2"/>
                </a:solidFill>
              </a:rPr>
              <a:t>Négociation </a:t>
            </a:r>
            <a:r>
              <a:rPr lang="fr-FR" dirty="0">
                <a:solidFill>
                  <a:schemeClr val="tx2"/>
                </a:solidFill>
              </a:rPr>
              <a:t>Annuelle </a:t>
            </a:r>
            <a:r>
              <a:rPr lang="fr-FR" dirty="0" smtClean="0">
                <a:solidFill>
                  <a:schemeClr val="tx2"/>
                </a:solidFill>
              </a:rPr>
              <a:t>Obligatoire </a:t>
            </a:r>
            <a:r>
              <a:rPr lang="fr-FR" dirty="0">
                <a:solidFill>
                  <a:schemeClr val="tx2"/>
                </a:solidFill>
              </a:rPr>
              <a:t>2015 </a:t>
            </a:r>
          </a:p>
        </p:txBody>
      </p:sp>
      <p:sp>
        <p:nvSpPr>
          <p:cNvPr id="3" name="Sous-titre 2"/>
          <p:cNvSpPr>
            <a:spLocks noGrp="1"/>
          </p:cNvSpPr>
          <p:nvPr>
            <p:ph type="body" idx="1"/>
          </p:nvPr>
        </p:nvSpPr>
        <p:spPr>
          <a:xfrm>
            <a:off x="722313" y="2906713"/>
            <a:ext cx="7772400" cy="738311"/>
          </a:xfrm>
        </p:spPr>
        <p:txBody>
          <a:bodyPr/>
          <a:lstStyle/>
          <a:p>
            <a:r>
              <a:rPr lang="fr-FR" dirty="0" smtClean="0"/>
              <a:t>Valeur du point, salaire minimum de branche</a:t>
            </a:r>
            <a:endParaRPr lang="fr-FR" dirty="0"/>
          </a:p>
        </p:txBody>
      </p:sp>
      <p:sp>
        <p:nvSpPr>
          <p:cNvPr id="4" name="Espace réservé du numéro de diapositive 3"/>
          <p:cNvSpPr>
            <a:spLocks noGrp="1"/>
          </p:cNvSpPr>
          <p:nvPr>
            <p:ph type="sldNum" sz="quarter" idx="12"/>
          </p:nvPr>
        </p:nvSpPr>
        <p:spPr/>
        <p:txBody>
          <a:bodyPr/>
          <a:lstStyle/>
          <a:p>
            <a:fld id="{F64D2EAC-659B-40C6-AD4C-CFE03DE714EB}" type="slidenum">
              <a:rPr lang="fr-FR" smtClean="0"/>
              <a:pPr/>
              <a:t>6</a:t>
            </a:fld>
            <a:endParaRPr lang="fr-FR"/>
          </a:p>
        </p:txBody>
      </p:sp>
      <p:grpSp>
        <p:nvGrpSpPr>
          <p:cNvPr id="5" name="Group 12"/>
          <p:cNvGrpSpPr>
            <a:grpSpLocks/>
          </p:cNvGrpSpPr>
          <p:nvPr/>
        </p:nvGrpSpPr>
        <p:grpSpPr bwMode="auto">
          <a:xfrm>
            <a:off x="0" y="-27384"/>
            <a:ext cx="9144000" cy="404663"/>
            <a:chOff x="0" y="0"/>
            <a:chExt cx="11904" cy="1417"/>
          </a:xfrm>
        </p:grpSpPr>
        <p:sp>
          <p:nvSpPr>
            <p:cNvPr id="6"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7"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8"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9"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Tree>
    <p:extLst>
      <p:ext uri="{BB962C8B-B14F-4D97-AF65-F5344CB8AC3E}">
        <p14:creationId xmlns:p14="http://schemas.microsoft.com/office/powerpoint/2010/main" val="416188875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pPr algn="l"/>
            <a:r>
              <a:rPr lang="fr-FR" sz="3200" b="1" dirty="0" smtClean="0">
                <a:solidFill>
                  <a:schemeClr val="tx2"/>
                </a:solidFill>
              </a:rPr>
              <a:t>5.1 Une </a:t>
            </a:r>
            <a:r>
              <a:rPr lang="fr-FR" sz="3200" b="1" dirty="0">
                <a:solidFill>
                  <a:schemeClr val="tx2"/>
                </a:solidFill>
              </a:rPr>
              <a:t>nouvelle obligation en </a:t>
            </a:r>
            <a:r>
              <a:rPr lang="fr-FR" sz="3200" b="1" dirty="0" smtClean="0">
                <a:solidFill>
                  <a:schemeClr val="tx2"/>
                </a:solidFill>
              </a:rPr>
              <a:t>2015</a:t>
            </a:r>
            <a:endParaRPr lang="fr-FR" sz="3200" b="1" dirty="0">
              <a:solidFill>
                <a:schemeClr val="tx2"/>
              </a:solidFill>
            </a:endParaRPr>
          </a:p>
        </p:txBody>
      </p:sp>
      <p:sp>
        <p:nvSpPr>
          <p:cNvPr id="3" name="Espace réservé du contenu 2"/>
          <p:cNvSpPr>
            <a:spLocks noGrp="1"/>
          </p:cNvSpPr>
          <p:nvPr>
            <p:ph idx="1"/>
          </p:nvPr>
        </p:nvSpPr>
        <p:spPr/>
        <p:txBody>
          <a:bodyPr vert="horz" lIns="91440" tIns="45720" rIns="91440" bIns="45720" rtlCol="0">
            <a:normAutofit/>
          </a:bodyPr>
          <a:lstStyle/>
          <a:p>
            <a:endParaRPr lang="fr-FR" sz="2000" dirty="0">
              <a:solidFill>
                <a:schemeClr val="tx2"/>
              </a:solidFill>
            </a:endParaRPr>
          </a:p>
          <a:p>
            <a:r>
              <a:rPr lang="fr-FR" sz="2000" dirty="0">
                <a:solidFill>
                  <a:schemeClr val="tx2"/>
                </a:solidFill>
              </a:rPr>
              <a:t>Les établissements dotés de Comité d’Entreprise doivent </a:t>
            </a:r>
            <a:r>
              <a:rPr lang="fr-FR" sz="2000" dirty="0" smtClean="0">
                <a:solidFill>
                  <a:schemeClr val="tx2"/>
                </a:solidFill>
              </a:rPr>
              <a:t>mettre en </a:t>
            </a:r>
            <a:r>
              <a:rPr lang="fr-FR" sz="2000" dirty="0">
                <a:solidFill>
                  <a:schemeClr val="tx2"/>
                </a:solidFill>
              </a:rPr>
              <a:t>place une base de données économique et </a:t>
            </a:r>
            <a:r>
              <a:rPr lang="fr-FR" sz="2000" dirty="0" smtClean="0">
                <a:solidFill>
                  <a:schemeClr val="tx2"/>
                </a:solidFill>
              </a:rPr>
              <a:t>sociales; </a:t>
            </a:r>
          </a:p>
          <a:p>
            <a:endParaRPr lang="fr-FR" sz="2000" dirty="0">
              <a:solidFill>
                <a:schemeClr val="tx2"/>
              </a:solidFill>
            </a:endParaRPr>
          </a:p>
          <a:p>
            <a:r>
              <a:rPr lang="fr-FR" sz="2000" dirty="0">
                <a:solidFill>
                  <a:schemeClr val="tx2"/>
                </a:solidFill>
              </a:rPr>
              <a:t>Le collège employeur propose une solution gratuite, adaptée </a:t>
            </a:r>
            <a:r>
              <a:rPr lang="fr-FR" sz="2000" dirty="0" smtClean="0">
                <a:solidFill>
                  <a:schemeClr val="tx2"/>
                </a:solidFill>
              </a:rPr>
              <a:t>et personnalisée </a:t>
            </a:r>
            <a:r>
              <a:rPr lang="fr-FR" sz="2000" dirty="0">
                <a:solidFill>
                  <a:schemeClr val="tx2"/>
                </a:solidFill>
              </a:rPr>
              <a:t>(</a:t>
            </a:r>
            <a:r>
              <a:rPr lang="fr-FR" sz="2000" dirty="0" smtClean="0">
                <a:solidFill>
                  <a:schemeClr val="tx2"/>
                </a:solidFill>
              </a:rPr>
              <a:t>BDES); </a:t>
            </a:r>
          </a:p>
          <a:p>
            <a:endParaRPr lang="fr-FR" sz="2000" dirty="0">
              <a:solidFill>
                <a:schemeClr val="tx2"/>
              </a:solidFill>
            </a:endParaRPr>
          </a:p>
          <a:p>
            <a:r>
              <a:rPr lang="fr-FR" sz="2000" dirty="0">
                <a:solidFill>
                  <a:schemeClr val="tx2"/>
                </a:solidFill>
              </a:rPr>
              <a:t>Cet outil est indispensable pour mettre à disposition </a:t>
            </a:r>
            <a:r>
              <a:rPr lang="fr-FR" sz="2000" dirty="0" smtClean="0">
                <a:solidFill>
                  <a:schemeClr val="tx2"/>
                </a:solidFill>
              </a:rPr>
              <a:t>des représentants </a:t>
            </a:r>
            <a:r>
              <a:rPr lang="fr-FR" sz="2000" dirty="0">
                <a:solidFill>
                  <a:schemeClr val="tx2"/>
                </a:solidFill>
              </a:rPr>
              <a:t>du personnel des </a:t>
            </a:r>
            <a:r>
              <a:rPr lang="fr-FR" sz="2000" dirty="0" smtClean="0">
                <a:solidFill>
                  <a:schemeClr val="tx2"/>
                </a:solidFill>
              </a:rPr>
              <a:t>informations </a:t>
            </a:r>
            <a:r>
              <a:rPr lang="fr-FR" sz="2000" dirty="0">
                <a:solidFill>
                  <a:schemeClr val="tx2"/>
                </a:solidFill>
              </a:rPr>
              <a:t>économiques </a:t>
            </a:r>
            <a:r>
              <a:rPr lang="fr-FR" sz="2000" dirty="0" smtClean="0">
                <a:solidFill>
                  <a:schemeClr val="tx2"/>
                </a:solidFill>
              </a:rPr>
              <a:t>et sociales </a:t>
            </a:r>
            <a:r>
              <a:rPr lang="fr-FR" sz="2000" dirty="0">
                <a:solidFill>
                  <a:schemeClr val="tx2"/>
                </a:solidFill>
              </a:rPr>
              <a:t>sur l’établissement</a:t>
            </a:r>
            <a:r>
              <a:rPr lang="fr-FR" sz="2000" dirty="0" smtClean="0">
                <a:solidFill>
                  <a:schemeClr val="tx2"/>
                </a:solidFill>
              </a:rPr>
              <a:t>.</a:t>
            </a:r>
          </a:p>
          <a:p>
            <a:endParaRPr lang="fr-FR" sz="2000" dirty="0">
              <a:solidFill>
                <a:schemeClr val="tx2"/>
              </a:solidFill>
            </a:endParaRPr>
          </a:p>
        </p:txBody>
      </p:sp>
      <p:grpSp>
        <p:nvGrpSpPr>
          <p:cNvPr id="4" name="Group 12"/>
          <p:cNvGrpSpPr>
            <a:grpSpLocks/>
          </p:cNvGrpSpPr>
          <p:nvPr/>
        </p:nvGrpSpPr>
        <p:grpSpPr bwMode="auto">
          <a:xfrm>
            <a:off x="0" y="-27384"/>
            <a:ext cx="9144000" cy="404663"/>
            <a:chOff x="0" y="0"/>
            <a:chExt cx="11904" cy="1417"/>
          </a:xfrm>
        </p:grpSpPr>
        <p:sp>
          <p:nvSpPr>
            <p:cNvPr id="5"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6"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7"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8"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Tree>
    <p:extLst>
      <p:ext uri="{BB962C8B-B14F-4D97-AF65-F5344CB8AC3E}">
        <p14:creationId xmlns:p14="http://schemas.microsoft.com/office/powerpoint/2010/main" val="18359086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solidFill>
                <a:schemeClr val="tx2"/>
              </a:solidFill>
            </a:endParaRPr>
          </a:p>
          <a:p>
            <a:r>
              <a:rPr lang="fr-FR" dirty="0" smtClean="0">
                <a:solidFill>
                  <a:schemeClr val="tx2"/>
                </a:solidFill>
              </a:rPr>
              <a:t>Inscription </a:t>
            </a:r>
            <a:r>
              <a:rPr lang="fr-FR" dirty="0">
                <a:solidFill>
                  <a:schemeClr val="tx2"/>
                </a:solidFill>
              </a:rPr>
              <a:t>en ligne </a:t>
            </a:r>
            <a:r>
              <a:rPr lang="fr-FR" dirty="0" smtClean="0">
                <a:solidFill>
                  <a:schemeClr val="tx2"/>
                </a:solidFill>
              </a:rPr>
              <a:t>:</a:t>
            </a:r>
          </a:p>
          <a:p>
            <a:endParaRPr lang="fr-FR" dirty="0" smtClean="0">
              <a:solidFill>
                <a:schemeClr val="tx2"/>
              </a:solidFill>
            </a:endParaRPr>
          </a:p>
          <a:p>
            <a:endParaRPr lang="fr-FR" dirty="0">
              <a:solidFill>
                <a:schemeClr val="tx2"/>
              </a:solidFill>
            </a:endParaRPr>
          </a:p>
          <a:p>
            <a:endParaRPr lang="fr-FR" dirty="0">
              <a:solidFill>
                <a:schemeClr val="tx2"/>
              </a:solidFill>
              <a:hlinkClick r:id="rId3"/>
            </a:endParaRPr>
          </a:p>
          <a:p>
            <a:r>
              <a:rPr lang="fr-FR" dirty="0" smtClean="0">
                <a:solidFill>
                  <a:schemeClr val="tx2"/>
                </a:solidFill>
              </a:rPr>
              <a:t>Pour toute question: </a:t>
            </a:r>
            <a:r>
              <a:rPr lang="fr-FR" dirty="0" smtClean="0">
                <a:solidFill>
                  <a:schemeClr val="tx2"/>
                </a:solidFill>
                <a:hlinkClick r:id="rId3"/>
              </a:rPr>
              <a:t>bdes@collegeemployeur.org</a:t>
            </a:r>
            <a:r>
              <a:rPr lang="fr-FR" dirty="0" smtClean="0">
                <a:solidFill>
                  <a:schemeClr val="tx2"/>
                </a:solidFill>
              </a:rPr>
              <a:t> </a:t>
            </a:r>
            <a:endParaRPr lang="fr-FR" dirty="0">
              <a:solidFill>
                <a:schemeClr val="tx2"/>
              </a:solidFill>
            </a:endParaRPr>
          </a:p>
          <a:p>
            <a:endParaRPr lang="fr-FR" dirty="0"/>
          </a:p>
        </p:txBody>
      </p:sp>
      <p:sp>
        <p:nvSpPr>
          <p:cNvPr id="4" name="Espace réservé du numéro de diapositive 3"/>
          <p:cNvSpPr>
            <a:spLocks noGrp="1"/>
          </p:cNvSpPr>
          <p:nvPr>
            <p:ph type="sldNum" sz="quarter" idx="12"/>
          </p:nvPr>
        </p:nvSpPr>
        <p:spPr/>
        <p:txBody>
          <a:bodyPr/>
          <a:lstStyle/>
          <a:p>
            <a:fld id="{5FD848DF-D60A-4DF8-8149-1CBF8CA13C4C}" type="slidenum">
              <a:rPr lang="fr-FR" smtClean="0"/>
              <a:t>61</a:t>
            </a:fld>
            <a:endParaRPr lang="fr-FR"/>
          </a:p>
        </p:txBody>
      </p:sp>
      <p:sp>
        <p:nvSpPr>
          <p:cNvPr id="5" name="Titre 1"/>
          <p:cNvSpPr>
            <a:spLocks noGrp="1"/>
          </p:cNvSpPr>
          <p:nvPr>
            <p:ph type="title"/>
          </p:nvPr>
        </p:nvSpPr>
        <p:spPr>
          <a:xfrm>
            <a:off x="457200" y="274638"/>
            <a:ext cx="8229600" cy="1143000"/>
          </a:xfrm>
        </p:spPr>
        <p:txBody>
          <a:bodyPr vert="horz" lIns="91440" tIns="45720" rIns="91440" bIns="45720" rtlCol="0" anchor="ctr">
            <a:normAutofit/>
          </a:bodyPr>
          <a:lstStyle/>
          <a:p>
            <a:pPr algn="l"/>
            <a:r>
              <a:rPr lang="fr-FR" sz="3200" b="1" dirty="0" smtClean="0">
                <a:solidFill>
                  <a:schemeClr val="tx2"/>
                </a:solidFill>
              </a:rPr>
              <a:t>5.2 pour aller plus loin</a:t>
            </a:r>
            <a:endParaRPr lang="fr-FR" sz="3200" b="1" dirty="0">
              <a:solidFill>
                <a:schemeClr val="tx2"/>
              </a:solidFill>
            </a:endParaRPr>
          </a:p>
        </p:txBody>
      </p:sp>
      <p:pic>
        <p:nvPicPr>
          <p:cNvPr id="1026"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7588" y="2943225"/>
            <a:ext cx="202882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12"/>
          <p:cNvGrpSpPr>
            <a:grpSpLocks/>
          </p:cNvGrpSpPr>
          <p:nvPr/>
        </p:nvGrpSpPr>
        <p:grpSpPr bwMode="auto">
          <a:xfrm>
            <a:off x="0" y="-27384"/>
            <a:ext cx="9144000" cy="404663"/>
            <a:chOff x="0" y="0"/>
            <a:chExt cx="11904" cy="1417"/>
          </a:xfrm>
        </p:grpSpPr>
        <p:sp>
          <p:nvSpPr>
            <p:cNvPr id="8"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9"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10"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11"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Tree>
    <p:extLst>
      <p:ext uri="{BB962C8B-B14F-4D97-AF65-F5344CB8AC3E}">
        <p14:creationId xmlns:p14="http://schemas.microsoft.com/office/powerpoint/2010/main" val="289784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692696"/>
            <a:ext cx="8229600" cy="1143000"/>
          </a:xfrm>
        </p:spPr>
        <p:txBody>
          <a:bodyPr vert="horz" lIns="91440" tIns="45720" rIns="91440" bIns="45720" rtlCol="0" anchor="ctr">
            <a:noAutofit/>
          </a:bodyPr>
          <a:lstStyle/>
          <a:p>
            <a:pPr algn="l"/>
            <a:r>
              <a:rPr lang="fr-FR" sz="3100" b="1" dirty="0">
                <a:solidFill>
                  <a:schemeClr val="tx2"/>
                </a:solidFill>
              </a:rPr>
              <a:t>Point CC  SEP </a:t>
            </a:r>
            <a:r>
              <a:rPr lang="fr-FR" sz="3100" b="1" dirty="0" smtClean="0">
                <a:solidFill>
                  <a:schemeClr val="tx2"/>
                </a:solidFill>
              </a:rPr>
              <a:t>(Salariés </a:t>
            </a:r>
            <a:r>
              <a:rPr lang="fr-FR" sz="3100" b="1" dirty="0">
                <a:solidFill>
                  <a:schemeClr val="tx2"/>
                </a:solidFill>
              </a:rPr>
              <a:t>Enseignement Privé) </a:t>
            </a:r>
            <a:r>
              <a:rPr lang="fr-FR" sz="3100" b="1" dirty="0" smtClean="0">
                <a:solidFill>
                  <a:schemeClr val="tx2"/>
                </a:solidFill>
              </a:rPr>
              <a:t>et Salaire Minimum </a:t>
            </a:r>
            <a:r>
              <a:rPr lang="fr-FR" sz="3100" b="1" dirty="0">
                <a:solidFill>
                  <a:schemeClr val="tx2"/>
                </a:solidFill>
              </a:rPr>
              <a:t>de </a:t>
            </a:r>
            <a:r>
              <a:rPr lang="fr-FR" sz="3100" b="1" dirty="0" smtClean="0">
                <a:solidFill>
                  <a:schemeClr val="tx2"/>
                </a:solidFill>
              </a:rPr>
              <a:t>Branche </a:t>
            </a:r>
            <a:r>
              <a:rPr lang="fr-FR" sz="3100" b="1" dirty="0">
                <a:solidFill>
                  <a:schemeClr val="tx2"/>
                </a:solidFill>
              </a:rPr>
              <a:t>au 1er septembre 2015</a:t>
            </a:r>
          </a:p>
        </p:txBody>
      </p:sp>
      <p:sp>
        <p:nvSpPr>
          <p:cNvPr id="6" name="Sous-titre 2"/>
          <p:cNvSpPr txBox="1">
            <a:spLocks/>
          </p:cNvSpPr>
          <p:nvPr/>
        </p:nvSpPr>
        <p:spPr>
          <a:xfrm>
            <a:off x="683568" y="2636912"/>
            <a:ext cx="8208912" cy="2808312"/>
          </a:xfrm>
          <a:prstGeom prst="rect">
            <a:avLst/>
          </a:prstGeom>
        </p:spPr>
        <p:txBody>
          <a:bodyPr vert="horz" lIns="91440" tIns="45720" rIns="91440" bIns="45720" rtlCol="0">
            <a:normAutofit/>
          </a:bodyPr>
          <a:lstStyle>
            <a:lvl1pPr marL="114300" indent="0">
              <a:spcBef>
                <a:spcPct val="20000"/>
              </a:spcBef>
              <a:buFont typeface="Arial" panose="020B0604020202020204" pitchFamily="34" charset="0"/>
              <a:buNone/>
              <a:defRPr sz="1900" b="1">
                <a:solidFill>
                  <a:schemeClr val="tx2"/>
                </a:solidFill>
              </a:defRPr>
            </a:lvl1pPr>
            <a:lvl2pPr lvl="1" indent="-457200">
              <a:spcBef>
                <a:spcPct val="20000"/>
              </a:spcBef>
              <a:buClr>
                <a:schemeClr val="accent1"/>
              </a:buClr>
              <a:buFont typeface="Arial" panose="020B0604020202020204" pitchFamily="34" charset="0"/>
              <a:buChar char="–"/>
              <a:tabLst>
                <a:tab pos="1343025" algn="l"/>
              </a:tabLst>
              <a:defRPr sz="1900">
                <a:solidFill>
                  <a:schemeClr val="tx2"/>
                </a:solidFill>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342900" indent="-342900">
              <a:buFont typeface="Arial" panose="020B0604020202020204" pitchFamily="34" charset="0"/>
              <a:buChar char="•"/>
            </a:pPr>
            <a:r>
              <a:rPr lang="fr-FR" dirty="0"/>
              <a:t>augmentation de 1,25 % pour tous les </a:t>
            </a:r>
            <a:r>
              <a:rPr lang="fr-FR" dirty="0" smtClean="0"/>
              <a:t>salariés relevant de la CC SEP 2015</a:t>
            </a:r>
          </a:p>
          <a:p>
            <a:pPr marL="342900" indent="-342900">
              <a:buFont typeface="Arial" panose="020B0604020202020204" pitchFamily="34" charset="0"/>
              <a:buChar char="•"/>
            </a:pPr>
            <a:endParaRPr lang="fr-FR" b="0" dirty="0" smtClean="0"/>
          </a:p>
          <a:p>
            <a:pPr marL="342900" indent="-342900">
              <a:buFont typeface="Arial" panose="020B0604020202020204" pitchFamily="34" charset="0"/>
              <a:buChar char="•"/>
            </a:pPr>
            <a:r>
              <a:rPr lang="fr-FR" b="0" dirty="0" smtClean="0"/>
              <a:t> </a:t>
            </a:r>
            <a:r>
              <a:rPr lang="fr-FR" b="0" dirty="0"/>
              <a:t>valeur du point :</a:t>
            </a:r>
            <a:r>
              <a:rPr lang="fr-FR" dirty="0"/>
              <a:t> 17,27€</a:t>
            </a:r>
          </a:p>
          <a:p>
            <a:pPr marL="342900" indent="-342900">
              <a:buFont typeface="Arial" panose="020B0604020202020204" pitchFamily="34" charset="0"/>
              <a:buChar char="•"/>
            </a:pPr>
            <a:r>
              <a:rPr lang="fr-FR" dirty="0">
                <a:sym typeface="Wingdings"/>
              </a:rPr>
              <a:t>	</a:t>
            </a:r>
            <a:r>
              <a:rPr lang="fr-FR" dirty="0" smtClean="0">
                <a:sym typeface="Wingdings"/>
              </a:rPr>
              <a:t> </a:t>
            </a:r>
            <a:r>
              <a:rPr lang="fr-FR" b="0" dirty="0" smtClean="0">
                <a:sym typeface="Wingdings"/>
              </a:rPr>
              <a:t>valeur mensuelle : </a:t>
            </a:r>
            <a:r>
              <a:rPr lang="fr-FR" dirty="0" smtClean="0">
                <a:sym typeface="Wingdings"/>
              </a:rPr>
              <a:t>1,4392€</a:t>
            </a:r>
          </a:p>
          <a:p>
            <a:pPr marL="342900" indent="-342900">
              <a:buFont typeface="Arial" panose="020B0604020202020204" pitchFamily="34" charset="0"/>
              <a:buChar char="•"/>
            </a:pPr>
            <a:endParaRPr lang="fr-FR" dirty="0"/>
          </a:p>
          <a:p>
            <a:pPr marL="342900" indent="-342900">
              <a:buFont typeface="Arial" panose="020B0604020202020204" pitchFamily="34" charset="0"/>
              <a:buChar char="•"/>
            </a:pPr>
            <a:r>
              <a:rPr lang="fr-FR" dirty="0"/>
              <a:t> salaire minimum de branche : 1511,02 </a:t>
            </a:r>
            <a:r>
              <a:rPr lang="fr-FR" dirty="0" smtClean="0"/>
              <a:t>€</a:t>
            </a:r>
            <a:endParaRPr lang="fr-FR" dirty="0"/>
          </a:p>
        </p:txBody>
      </p:sp>
      <p:grpSp>
        <p:nvGrpSpPr>
          <p:cNvPr id="5" name="Group 12"/>
          <p:cNvGrpSpPr>
            <a:grpSpLocks/>
          </p:cNvGrpSpPr>
          <p:nvPr/>
        </p:nvGrpSpPr>
        <p:grpSpPr bwMode="auto">
          <a:xfrm>
            <a:off x="0" y="-27384"/>
            <a:ext cx="9144000" cy="404663"/>
            <a:chOff x="0" y="0"/>
            <a:chExt cx="11904" cy="1417"/>
          </a:xfrm>
        </p:grpSpPr>
        <p:sp>
          <p:nvSpPr>
            <p:cNvPr id="7"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8"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9"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10"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Tree>
    <p:extLst>
      <p:ext uri="{BB962C8B-B14F-4D97-AF65-F5344CB8AC3E}">
        <p14:creationId xmlns:p14="http://schemas.microsoft.com/office/powerpoint/2010/main" val="762797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t">
            <a:normAutofit/>
          </a:bodyPr>
          <a:lstStyle/>
          <a:p>
            <a:pPr marL="1143000" indent="-1143000">
              <a:buClr>
                <a:schemeClr val="accent1"/>
              </a:buClr>
              <a:buFont typeface="+mj-lt"/>
              <a:buAutoNum type="arabicPeriod" startAt="2"/>
            </a:pPr>
            <a:r>
              <a:rPr lang="fr-FR" dirty="0" smtClean="0">
                <a:solidFill>
                  <a:schemeClr val="tx2"/>
                </a:solidFill>
              </a:rPr>
              <a:t>Les </a:t>
            </a:r>
            <a:r>
              <a:rPr lang="fr-FR" dirty="0">
                <a:solidFill>
                  <a:schemeClr val="tx2"/>
                </a:solidFill>
              </a:rPr>
              <a:t>points clés de la CC SEP </a:t>
            </a:r>
            <a:r>
              <a:rPr lang="fr-FR" dirty="0" smtClean="0">
                <a:solidFill>
                  <a:schemeClr val="tx2"/>
                </a:solidFill>
              </a:rPr>
              <a:t>2015</a:t>
            </a:r>
            <a:endParaRPr lang="fr-FR" dirty="0">
              <a:solidFill>
                <a:srgbClr val="00B050"/>
              </a:solidFill>
            </a:endParaRPr>
          </a:p>
        </p:txBody>
      </p:sp>
      <p:sp>
        <p:nvSpPr>
          <p:cNvPr id="3" name="Sous-titre 2"/>
          <p:cNvSpPr>
            <a:spLocks noGrp="1"/>
          </p:cNvSpPr>
          <p:nvPr>
            <p:ph type="body" idx="1"/>
          </p:nvPr>
        </p:nvSpPr>
        <p:spPr/>
        <p:txBody>
          <a:bodyPr/>
          <a:lstStyle/>
          <a:p>
            <a:r>
              <a:rPr lang="fr-FR" dirty="0" smtClean="0"/>
              <a:t>Convention collective des Salariés des Etablissements </a:t>
            </a:r>
            <a:r>
              <a:rPr lang="fr-FR" dirty="0"/>
              <a:t>Privés 2015 (IDCC n° </a:t>
            </a:r>
            <a:r>
              <a:rPr lang="fr-FR" dirty="0" smtClean="0"/>
              <a:t>2408)</a:t>
            </a:r>
            <a:endParaRPr lang="fr-FR" dirty="0"/>
          </a:p>
        </p:txBody>
      </p:sp>
      <p:grpSp>
        <p:nvGrpSpPr>
          <p:cNvPr id="4" name="Group 12"/>
          <p:cNvGrpSpPr>
            <a:grpSpLocks/>
          </p:cNvGrpSpPr>
          <p:nvPr/>
        </p:nvGrpSpPr>
        <p:grpSpPr bwMode="auto">
          <a:xfrm>
            <a:off x="0" y="-27384"/>
            <a:ext cx="9144000" cy="404663"/>
            <a:chOff x="0" y="0"/>
            <a:chExt cx="11904" cy="1417"/>
          </a:xfrm>
        </p:grpSpPr>
        <p:sp>
          <p:nvSpPr>
            <p:cNvPr id="5"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6"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7"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8"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
        <p:nvSpPr>
          <p:cNvPr id="9" name="Espace réservé du numéro de diapositive 8"/>
          <p:cNvSpPr>
            <a:spLocks noGrp="1"/>
          </p:cNvSpPr>
          <p:nvPr>
            <p:ph type="sldNum" sz="quarter" idx="12"/>
          </p:nvPr>
        </p:nvSpPr>
        <p:spPr/>
        <p:txBody>
          <a:bodyPr/>
          <a:lstStyle/>
          <a:p>
            <a:fld id="{5FD848DF-D60A-4DF8-8149-1CBF8CA13C4C}" type="slidenum">
              <a:rPr lang="fr-FR" smtClean="0"/>
              <a:t>8</a:t>
            </a:fld>
            <a:endParaRPr lang="fr-FR"/>
          </a:p>
        </p:txBody>
      </p:sp>
    </p:spTree>
    <p:extLst>
      <p:ext uri="{BB962C8B-B14F-4D97-AF65-F5344CB8AC3E}">
        <p14:creationId xmlns:p14="http://schemas.microsoft.com/office/powerpoint/2010/main" val="19318072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pPr algn="l"/>
            <a:r>
              <a:rPr lang="fr-FR" sz="3400" b="1" dirty="0" smtClean="0">
                <a:solidFill>
                  <a:schemeClr val="tx2"/>
                </a:solidFill>
              </a:rPr>
              <a:t>2.1- Une </a:t>
            </a:r>
            <a:r>
              <a:rPr lang="fr-FR" sz="3400" b="1" dirty="0">
                <a:solidFill>
                  <a:schemeClr val="tx2"/>
                </a:solidFill>
              </a:rPr>
              <a:t>révision de la </a:t>
            </a:r>
            <a:r>
              <a:rPr lang="fr-FR" sz="3400" b="1" dirty="0" smtClean="0">
                <a:solidFill>
                  <a:schemeClr val="tx2"/>
                </a:solidFill>
              </a:rPr>
              <a:t>Convention collective</a:t>
            </a:r>
            <a:endParaRPr lang="fr-FR" sz="3400" b="1" dirty="0">
              <a:solidFill>
                <a:schemeClr val="tx2"/>
              </a:solidFill>
            </a:endParaRPr>
          </a:p>
        </p:txBody>
      </p:sp>
      <p:sp>
        <p:nvSpPr>
          <p:cNvPr id="3" name="Espace réservé du contenu 2"/>
          <p:cNvSpPr>
            <a:spLocks noGrp="1"/>
          </p:cNvSpPr>
          <p:nvPr>
            <p:ph sz="quarter" idx="1"/>
          </p:nvPr>
        </p:nvSpPr>
        <p:spPr/>
        <p:txBody>
          <a:bodyPr>
            <a:noAutofit/>
          </a:bodyPr>
          <a:lstStyle/>
          <a:p>
            <a:pPr algn="just"/>
            <a:r>
              <a:rPr lang="fr-FR" sz="1800" dirty="0" smtClean="0">
                <a:solidFill>
                  <a:schemeClr val="tx2"/>
                </a:solidFill>
              </a:rPr>
              <a:t>Les partenaires sociaux ont procédé à une </a:t>
            </a:r>
            <a:r>
              <a:rPr lang="fr-FR" sz="1800" dirty="0">
                <a:solidFill>
                  <a:schemeClr val="tx2"/>
                </a:solidFill>
              </a:rPr>
              <a:t>révision </a:t>
            </a:r>
            <a:r>
              <a:rPr lang="fr-FR" sz="1800" dirty="0" smtClean="0">
                <a:solidFill>
                  <a:schemeClr val="tx2"/>
                </a:solidFill>
              </a:rPr>
              <a:t>de la Convention collective PSAEE (même champ d’application, même IDCC)</a:t>
            </a:r>
          </a:p>
          <a:p>
            <a:pPr marL="0" indent="0" algn="just">
              <a:buNone/>
            </a:pPr>
            <a:r>
              <a:rPr lang="fr-FR" sz="1800" i="1" dirty="0" smtClean="0">
                <a:solidFill>
                  <a:srgbClr val="00B050"/>
                </a:solidFill>
              </a:rPr>
              <a:t>	</a:t>
            </a:r>
            <a:r>
              <a:rPr lang="fr-FR" sz="1800" dirty="0">
                <a:solidFill>
                  <a:schemeClr val="tx2"/>
                </a:solidFill>
              </a:rPr>
              <a:t>IDCC =Identifiant d’une Convention Collective (n°2408 conservé)</a:t>
            </a:r>
          </a:p>
          <a:p>
            <a:pPr algn="just"/>
            <a:endParaRPr lang="fr-FR" sz="1800" dirty="0" smtClean="0">
              <a:solidFill>
                <a:schemeClr val="tx2"/>
              </a:solidFill>
            </a:endParaRPr>
          </a:p>
          <a:p>
            <a:pPr algn="just"/>
            <a:r>
              <a:rPr lang="fr-FR" sz="1800" dirty="0" smtClean="0">
                <a:solidFill>
                  <a:schemeClr val="tx2"/>
                </a:solidFill>
              </a:rPr>
              <a:t>La dénonciation est réputée n’avoir jamais eu lieu: </a:t>
            </a:r>
            <a:r>
              <a:rPr lang="fr-FR" sz="1800" b="1" dirty="0" smtClean="0">
                <a:solidFill>
                  <a:schemeClr val="tx2"/>
                </a:solidFill>
              </a:rPr>
              <a:t>donc pas d’avantage maintenu temporairement (AMT), pas d’avantage individuel acquis (AIA),</a:t>
            </a:r>
          </a:p>
          <a:p>
            <a:pPr algn="just"/>
            <a:endParaRPr lang="fr-FR" sz="1800" dirty="0" smtClean="0">
              <a:solidFill>
                <a:schemeClr val="tx2"/>
              </a:solidFill>
            </a:endParaRPr>
          </a:p>
          <a:p>
            <a:pPr algn="just"/>
            <a:r>
              <a:rPr lang="fr-FR" sz="1800" dirty="0" smtClean="0">
                <a:solidFill>
                  <a:schemeClr val="tx2"/>
                </a:solidFill>
              </a:rPr>
              <a:t>Convention collective des salariés des établissements privés,</a:t>
            </a:r>
          </a:p>
          <a:p>
            <a:pPr lvl="1" algn="just"/>
            <a:r>
              <a:rPr lang="fr-FR" sz="1800" dirty="0" smtClean="0">
                <a:solidFill>
                  <a:schemeClr val="tx2"/>
                </a:solidFill>
              </a:rPr>
              <a:t>Application de la CC SEP 2015 </a:t>
            </a:r>
            <a:r>
              <a:rPr lang="fr-FR" sz="1800" b="1" dirty="0" smtClean="0">
                <a:solidFill>
                  <a:schemeClr val="tx2"/>
                </a:solidFill>
              </a:rPr>
              <a:t>dans son intégralité </a:t>
            </a:r>
            <a:r>
              <a:rPr lang="fr-FR" sz="1800" dirty="0" smtClean="0">
                <a:solidFill>
                  <a:schemeClr val="tx2"/>
                </a:solidFill>
              </a:rPr>
              <a:t>au 1</a:t>
            </a:r>
            <a:r>
              <a:rPr lang="fr-FR" sz="1800" baseline="30000" dirty="0" smtClean="0">
                <a:solidFill>
                  <a:schemeClr val="tx2"/>
                </a:solidFill>
              </a:rPr>
              <a:t>er</a:t>
            </a:r>
            <a:r>
              <a:rPr lang="fr-FR" sz="1800" dirty="0" smtClean="0">
                <a:solidFill>
                  <a:schemeClr val="tx2"/>
                </a:solidFill>
              </a:rPr>
              <a:t> septembre,</a:t>
            </a:r>
          </a:p>
          <a:p>
            <a:pPr lvl="1" algn="just"/>
            <a:r>
              <a:rPr lang="fr-FR" sz="1800" dirty="0" smtClean="0">
                <a:solidFill>
                  <a:schemeClr val="tx2"/>
                </a:solidFill>
              </a:rPr>
              <a:t>Pour tous les salariés quelle que soit leur date d’embauche</a:t>
            </a:r>
          </a:p>
          <a:p>
            <a:pPr lvl="1" algn="just"/>
            <a:r>
              <a:rPr lang="fr-FR" sz="1800" dirty="0">
                <a:solidFill>
                  <a:schemeClr val="tx2"/>
                </a:solidFill>
              </a:rPr>
              <a:t>La CC SEP 2015 se substitue à l’ancienne CC PSAEE de 2004 ( et à la recommandation patronale du 25 mars 2013)</a:t>
            </a:r>
          </a:p>
          <a:p>
            <a:pPr marL="0" lvl="1" indent="0" algn="just">
              <a:buNone/>
            </a:pPr>
            <a:r>
              <a:rPr lang="fr-FR" sz="1800" dirty="0" smtClean="0">
                <a:solidFill>
                  <a:schemeClr val="tx2"/>
                </a:solidFill>
              </a:rPr>
              <a:t>La </a:t>
            </a:r>
            <a:r>
              <a:rPr lang="fr-FR" sz="1800" dirty="0">
                <a:solidFill>
                  <a:schemeClr val="tx2"/>
                </a:solidFill>
              </a:rPr>
              <a:t>mise en place nécessite l’information et la consultation du CHSCT et du comité d’entreprise ainsi qu’une information des délégués du personnel et la remise des textes aux délégués </a:t>
            </a:r>
            <a:r>
              <a:rPr lang="fr-FR" sz="1800" dirty="0" smtClean="0">
                <a:solidFill>
                  <a:schemeClr val="tx2"/>
                </a:solidFill>
              </a:rPr>
              <a:t>syndicaux (le Guide du collège employeur revient sur ces sujets) 	</a:t>
            </a:r>
            <a:r>
              <a:rPr lang="fr-FR" sz="1800" dirty="0" smtClean="0">
                <a:solidFill>
                  <a:schemeClr val="tx2"/>
                </a:solidFill>
                <a:sym typeface="Wingdings"/>
              </a:rPr>
              <a:t>l’information collective ou individuelle du personnel est nécessaire </a:t>
            </a:r>
            <a:endParaRPr lang="fr-FR" sz="1800" dirty="0">
              <a:solidFill>
                <a:srgbClr val="00B050"/>
              </a:solidFill>
            </a:endParaRPr>
          </a:p>
          <a:p>
            <a:pPr lvl="1" algn="just"/>
            <a:endParaRPr lang="fr-FR" sz="1800" dirty="0" smtClean="0">
              <a:solidFill>
                <a:schemeClr val="tx2"/>
              </a:solidFill>
            </a:endParaRPr>
          </a:p>
        </p:txBody>
      </p:sp>
      <p:sp>
        <p:nvSpPr>
          <p:cNvPr id="5" name="Espace réservé du numéro de diapositive 4"/>
          <p:cNvSpPr>
            <a:spLocks noGrp="1"/>
          </p:cNvSpPr>
          <p:nvPr>
            <p:ph type="sldNum" sz="quarter" idx="12"/>
          </p:nvPr>
        </p:nvSpPr>
        <p:spPr/>
        <p:txBody>
          <a:bodyPr/>
          <a:lstStyle/>
          <a:p>
            <a:fld id="{12582EA2-1BE0-4248-B2CC-4FA0A896D585}" type="slidenum">
              <a:rPr lang="fr-FR" smtClean="0"/>
              <a:t>9</a:t>
            </a:fld>
            <a:endParaRPr lang="fr-FR"/>
          </a:p>
        </p:txBody>
      </p:sp>
      <p:grpSp>
        <p:nvGrpSpPr>
          <p:cNvPr id="6" name="Group 12"/>
          <p:cNvGrpSpPr>
            <a:grpSpLocks/>
          </p:cNvGrpSpPr>
          <p:nvPr/>
        </p:nvGrpSpPr>
        <p:grpSpPr bwMode="auto">
          <a:xfrm>
            <a:off x="0" y="-27384"/>
            <a:ext cx="9144000" cy="404663"/>
            <a:chOff x="0" y="0"/>
            <a:chExt cx="11904" cy="1417"/>
          </a:xfrm>
        </p:grpSpPr>
        <p:sp>
          <p:nvSpPr>
            <p:cNvPr id="7" name="Text Box 13"/>
            <p:cNvSpPr txBox="1">
              <a:spLocks noChangeArrowheads="1"/>
            </p:cNvSpPr>
            <p:nvPr/>
          </p:nvSpPr>
          <p:spPr bwMode="auto">
            <a:xfrm>
              <a:off x="0" y="0"/>
              <a:ext cx="2976" cy="1417"/>
            </a:xfrm>
            <a:prstGeom prst="rect">
              <a:avLst/>
            </a:prstGeom>
            <a:solidFill>
              <a:srgbClr val="B328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dirty="0">
                <a:solidFill>
                  <a:schemeClr val="tx2"/>
                </a:solidFill>
                <a:latin typeface="Arial" pitchFamily="34" charset="0"/>
                <a:cs typeface="Arial" pitchFamily="34" charset="0"/>
              </a:endParaRPr>
            </a:p>
          </p:txBody>
        </p:sp>
        <p:sp>
          <p:nvSpPr>
            <p:cNvPr id="8" name="Text Box 14"/>
            <p:cNvSpPr txBox="1">
              <a:spLocks noChangeArrowheads="1"/>
            </p:cNvSpPr>
            <p:nvPr/>
          </p:nvSpPr>
          <p:spPr bwMode="auto">
            <a:xfrm>
              <a:off x="2976" y="0"/>
              <a:ext cx="2976" cy="1417"/>
            </a:xfrm>
            <a:prstGeom prst="rect">
              <a:avLst/>
            </a:prstGeom>
            <a:solidFill>
              <a:srgbClr val="2B5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sp>
          <p:nvSpPr>
            <p:cNvPr id="9" name="Text Box 15"/>
            <p:cNvSpPr txBox="1">
              <a:spLocks noChangeArrowheads="1"/>
            </p:cNvSpPr>
            <p:nvPr/>
          </p:nvSpPr>
          <p:spPr bwMode="auto">
            <a:xfrm>
              <a:off x="5952" y="0"/>
              <a:ext cx="2976" cy="1417"/>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b"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sz="1200" b="1" dirty="0">
                <a:solidFill>
                  <a:schemeClr val="tx2"/>
                </a:solidFill>
                <a:cs typeface="Arial" pitchFamily="34" charset="0"/>
              </a:endParaRPr>
            </a:p>
          </p:txBody>
        </p:sp>
        <p:sp>
          <p:nvSpPr>
            <p:cNvPr id="10" name="Text Box 16"/>
            <p:cNvSpPr txBox="1">
              <a:spLocks noChangeArrowheads="1"/>
            </p:cNvSpPr>
            <p:nvPr/>
          </p:nvSpPr>
          <p:spPr bwMode="auto">
            <a:xfrm>
              <a:off x="8928" y="0"/>
              <a:ext cx="2976" cy="1417"/>
            </a:xfrm>
            <a:prstGeom prst="rect">
              <a:avLst/>
            </a:prstGeom>
            <a:solidFill>
              <a:srgbClr val="E3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360000" rIns="180000" bIns="9000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ts val="1000"/>
                </a:spcAft>
              </a:pPr>
              <a:endParaRPr lang="fr-FR" altLang="fr-FR" dirty="0">
                <a:solidFill>
                  <a:schemeClr val="tx2"/>
                </a:solidFill>
                <a:latin typeface="Arial" pitchFamily="34" charset="0"/>
                <a:cs typeface="Arial" pitchFamily="34" charset="0"/>
              </a:endParaRPr>
            </a:p>
          </p:txBody>
        </p:sp>
      </p:grpSp>
    </p:spTree>
    <p:extLst>
      <p:ext uri="{BB962C8B-B14F-4D97-AF65-F5344CB8AC3E}">
        <p14:creationId xmlns:p14="http://schemas.microsoft.com/office/powerpoint/2010/main" val="36132551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5644</TotalTime>
  <Words>4378</Words>
  <Application>Microsoft Macintosh PowerPoint</Application>
  <PresentationFormat>Présentation à l'écran (4:3)</PresentationFormat>
  <Paragraphs>952</Paragraphs>
  <Slides>61</Slides>
  <Notes>61</Notes>
  <HiddenSlides>0</HiddenSlides>
  <MMClips>0</MMClips>
  <ScaleCrop>false</ScaleCrop>
  <HeadingPairs>
    <vt:vector size="4" baseType="variant">
      <vt:variant>
        <vt:lpstr>Thème</vt:lpstr>
      </vt:variant>
      <vt:variant>
        <vt:i4>1</vt:i4>
      </vt:variant>
      <vt:variant>
        <vt:lpstr>Titres des diapositives</vt:lpstr>
      </vt:variant>
      <vt:variant>
        <vt:i4>61</vt:i4>
      </vt:variant>
    </vt:vector>
  </HeadingPairs>
  <TitlesOfParts>
    <vt:vector size="62" baseType="lpstr">
      <vt:lpstr>Thème Office</vt:lpstr>
      <vt:lpstr> Rentrée sociale Septembre 2015</vt:lpstr>
      <vt:lpstr>20 protocoles et accords signés en 2 ans </vt:lpstr>
      <vt:lpstr>20 protocoles et accords signés en 2 ans </vt:lpstr>
      <vt:lpstr>Chantiers</vt:lpstr>
      <vt:lpstr>Sommaire</vt:lpstr>
      <vt:lpstr>Négociation Annuelle Obligatoire 2015 </vt:lpstr>
      <vt:lpstr>Point CC  SEP (Salariés Enseignement Privé) et Salaire Minimum de Branche au 1er septembre 2015</vt:lpstr>
      <vt:lpstr>Les points clés de la CC SEP 2015</vt:lpstr>
      <vt:lpstr>2.1- Une révision de la Convention collective</vt:lpstr>
      <vt:lpstr>2.2- Synthèse des principaux changements</vt:lpstr>
      <vt:lpstr>2.3- Documents à remettre à l’embauche</vt:lpstr>
      <vt:lpstr>2.4- Ancienneté</vt:lpstr>
      <vt:lpstr>2.5- Temps de travail et congés payés (1/2)</vt:lpstr>
      <vt:lpstr>2.5- Temps de travail et congés payés (2/2)</vt:lpstr>
      <vt:lpstr>2.6- Accord salarial + 1%</vt:lpstr>
      <vt:lpstr>Présentation PowerPoint</vt:lpstr>
      <vt:lpstr>Présentation PowerPoint</vt:lpstr>
      <vt:lpstr>2.9- Semaine à 0h</vt:lpstr>
      <vt:lpstr>2.10- Pauses</vt:lpstr>
      <vt:lpstr>2.11- Pauses rémunérées</vt:lpstr>
      <vt:lpstr>2.12- Autorisations d’absence</vt:lpstr>
      <vt:lpstr>2.13- Jours pour enfants malades</vt:lpstr>
      <vt:lpstr>2.14- Congé pour convenance personnelle</vt:lpstr>
      <vt:lpstr>2.15- Indemnisation de la maladie par l’employeur</vt:lpstr>
      <vt:lpstr>2.16- Contribution des familles</vt:lpstr>
      <vt:lpstr>2.17- Frais de repas des enfants des salariés</vt:lpstr>
      <vt:lpstr>2.18- Prise en charge partielle des frais de repas des salariés</vt:lpstr>
      <vt:lpstr>2.19 prise en charge totale des frais de repas  pour certains salariés</vt:lpstr>
      <vt:lpstr>2.20- Maintien de certains avantages catégoriels</vt:lpstr>
      <vt:lpstr>2.21- Indemnité de départ à la retraite</vt:lpstr>
      <vt:lpstr>Les points clés DE LA COMPLEMENTAIRE SANTE</vt:lpstr>
      <vt:lpstr>3.1 - Une obligation légale</vt:lpstr>
      <vt:lpstr>3.2 - Mise en place dans la branche</vt:lpstr>
      <vt:lpstr>3.2 - Mise en place dans la branche</vt:lpstr>
      <vt:lpstr>3.3 - Un régime obligatoire, mutualisé</vt:lpstr>
      <vt:lpstr>3.4 - Un régime solidaire et responsable </vt:lpstr>
      <vt:lpstr>3.5 – Champ d’application</vt:lpstr>
      <vt:lpstr>3.6 – Bénéficiaires, conditions d’adhésion</vt:lpstr>
      <vt:lpstr>3.7 – Dispenses d’adhésion</vt:lpstr>
      <vt:lpstr>3.8 – Dispenses d’adhésion du salarié</vt:lpstr>
      <vt:lpstr>3.9 – Dispenses d’adhésion</vt:lpstr>
      <vt:lpstr>3.10 – Architecture du régime</vt:lpstr>
      <vt:lpstr>3.11 – Les tarifs </vt:lpstr>
      <vt:lpstr>3.11 (bis) – Les tarifs Alsace Moselle </vt:lpstr>
      <vt:lpstr>3.12 – L’articulation du régime</vt:lpstr>
      <vt:lpstr>3.12 – L’articulation du régime</vt:lpstr>
      <vt:lpstr>3.13 – Modalités d’appel des cotisations </vt:lpstr>
      <vt:lpstr>3.14 – Exemples de prestations</vt:lpstr>
      <vt:lpstr>3.15 – Le déploiement  : les documents  à votre disposition en septembre</vt:lpstr>
      <vt:lpstr>3.16 – Régime fiscal et social  des contributions</vt:lpstr>
      <vt:lpstr>3.17 – « Consultations »</vt:lpstr>
      <vt:lpstr>3.18 – Pour en savoir plus </vt:lpstr>
      <vt:lpstr>RETRAITE</vt:lpstr>
      <vt:lpstr>4.1 – Les sources</vt:lpstr>
      <vt:lpstr>4.2 – En pratique</vt:lpstr>
      <vt:lpstr>FORMATION PROFESSIONNELLE</vt:lpstr>
      <vt:lpstr>4.1 – En introduction</vt:lpstr>
      <vt:lpstr>4.2 – Négociation en cours</vt:lpstr>
      <vt:lpstr>BDES</vt:lpstr>
      <vt:lpstr>5.1 Une nouvelle obligation en 2015</vt:lpstr>
      <vt:lpstr>5.2 pour aller plus loin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LAURENCE BERAUD-SCHMITT</cp:lastModifiedBy>
  <cp:revision>249</cp:revision>
  <cp:lastPrinted>2015-08-26T15:51:10Z</cp:lastPrinted>
  <dcterms:created xsi:type="dcterms:W3CDTF">2015-05-07T13:48:51Z</dcterms:created>
  <dcterms:modified xsi:type="dcterms:W3CDTF">2015-10-06T18:29:09Z</dcterms:modified>
</cp:coreProperties>
</file>