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mp" ContentType="image/png"/>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7"/>
  </p:notesMasterIdLst>
  <p:handoutMasterIdLst>
    <p:handoutMasterId r:id="rId108"/>
  </p:handoutMasterIdLst>
  <p:sldIdLst>
    <p:sldId id="258" r:id="rId5"/>
    <p:sldId id="257" r:id="rId6"/>
    <p:sldId id="317" r:id="rId7"/>
    <p:sldId id="324" r:id="rId8"/>
    <p:sldId id="376" r:id="rId9"/>
    <p:sldId id="322" r:id="rId10"/>
    <p:sldId id="325" r:id="rId11"/>
    <p:sldId id="326" r:id="rId12"/>
    <p:sldId id="381" r:id="rId13"/>
    <p:sldId id="327" r:id="rId14"/>
    <p:sldId id="328" r:id="rId15"/>
    <p:sldId id="329" r:id="rId16"/>
    <p:sldId id="382" r:id="rId17"/>
    <p:sldId id="383" r:id="rId18"/>
    <p:sldId id="330" r:id="rId19"/>
    <p:sldId id="380" r:id="rId20"/>
    <p:sldId id="379" r:id="rId21"/>
    <p:sldId id="384" r:id="rId22"/>
    <p:sldId id="385" r:id="rId23"/>
    <p:sldId id="386" r:id="rId24"/>
    <p:sldId id="387" r:id="rId25"/>
    <p:sldId id="388" r:id="rId26"/>
    <p:sldId id="389" r:id="rId27"/>
    <p:sldId id="390" r:id="rId28"/>
    <p:sldId id="391" r:id="rId29"/>
    <p:sldId id="318" r:id="rId30"/>
    <p:sldId id="331" r:id="rId31"/>
    <p:sldId id="332" r:id="rId32"/>
    <p:sldId id="333" r:id="rId33"/>
    <p:sldId id="334" r:id="rId34"/>
    <p:sldId id="335" r:id="rId35"/>
    <p:sldId id="321" r:id="rId36"/>
    <p:sldId id="336" r:id="rId37"/>
    <p:sldId id="337" r:id="rId38"/>
    <p:sldId id="338" r:id="rId39"/>
    <p:sldId id="339" r:id="rId40"/>
    <p:sldId id="358" r:id="rId41"/>
    <p:sldId id="359" r:id="rId42"/>
    <p:sldId id="360" r:id="rId43"/>
    <p:sldId id="361" r:id="rId44"/>
    <p:sldId id="362" r:id="rId45"/>
    <p:sldId id="363" r:id="rId46"/>
    <p:sldId id="364" r:id="rId47"/>
    <p:sldId id="393" r:id="rId48"/>
    <p:sldId id="409" r:id="rId49"/>
    <p:sldId id="372" r:id="rId50"/>
    <p:sldId id="370" r:id="rId51"/>
    <p:sldId id="373" r:id="rId52"/>
    <p:sldId id="371" r:id="rId53"/>
    <p:sldId id="408" r:id="rId54"/>
    <p:sldId id="374" r:id="rId55"/>
    <p:sldId id="396" r:id="rId56"/>
    <p:sldId id="397" r:id="rId57"/>
    <p:sldId id="398" r:id="rId58"/>
    <p:sldId id="394" r:id="rId59"/>
    <p:sldId id="395" r:id="rId60"/>
    <p:sldId id="351" r:id="rId61"/>
    <p:sldId id="353" r:id="rId62"/>
    <p:sldId id="346" r:id="rId63"/>
    <p:sldId id="348" r:id="rId64"/>
    <p:sldId id="341" r:id="rId65"/>
    <p:sldId id="342" r:id="rId66"/>
    <p:sldId id="343" r:id="rId67"/>
    <p:sldId id="344" r:id="rId68"/>
    <p:sldId id="345" r:id="rId69"/>
    <p:sldId id="350" r:id="rId70"/>
    <p:sldId id="306" r:id="rId71"/>
    <p:sldId id="302" r:id="rId72"/>
    <p:sldId id="303" r:id="rId73"/>
    <p:sldId id="304" r:id="rId74"/>
    <p:sldId id="305" r:id="rId75"/>
    <p:sldId id="307" r:id="rId76"/>
    <p:sldId id="261" r:id="rId77"/>
    <p:sldId id="354" r:id="rId78"/>
    <p:sldId id="400" r:id="rId79"/>
    <p:sldId id="401" r:id="rId80"/>
    <p:sldId id="402" r:id="rId81"/>
    <p:sldId id="403" r:id="rId82"/>
    <p:sldId id="404" r:id="rId83"/>
    <p:sldId id="405" r:id="rId84"/>
    <p:sldId id="406" r:id="rId85"/>
    <p:sldId id="407" r:id="rId86"/>
    <p:sldId id="355" r:id="rId87"/>
    <p:sldId id="273" r:id="rId88"/>
    <p:sldId id="275" r:id="rId89"/>
    <p:sldId id="297" r:id="rId90"/>
    <p:sldId id="274" r:id="rId91"/>
    <p:sldId id="276" r:id="rId92"/>
    <p:sldId id="277" r:id="rId93"/>
    <p:sldId id="301" r:id="rId94"/>
    <p:sldId id="308" r:id="rId95"/>
    <p:sldId id="309" r:id="rId96"/>
    <p:sldId id="278" r:id="rId97"/>
    <p:sldId id="281" r:id="rId98"/>
    <p:sldId id="356" r:id="rId99"/>
    <p:sldId id="296" r:id="rId100"/>
    <p:sldId id="283" r:id="rId101"/>
    <p:sldId id="284" r:id="rId102"/>
    <p:sldId id="288" r:id="rId103"/>
    <p:sldId id="298" r:id="rId104"/>
    <p:sldId id="290" r:id="rId105"/>
    <p:sldId id="294" r:id="rId106"/>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eu PIERENS" initials="MP"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A6C4"/>
    <a:srgbClr val="00A9AD"/>
    <a:srgbClr val="3898B4"/>
    <a:srgbClr val="00A9C2"/>
    <a:srgbClr val="00A9B4"/>
    <a:srgbClr val="20B6AD"/>
    <a:srgbClr val="D3EBF2"/>
    <a:srgbClr val="45C6EA"/>
    <a:srgbClr val="47CFF2"/>
    <a:srgbClr val="41B7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6" autoAdjust="0"/>
    <p:restoredTop sz="92628" autoAdjust="0"/>
  </p:normalViewPr>
  <p:slideViewPr>
    <p:cSldViewPr snapToGrid="0" snapToObjects="1">
      <p:cViewPr varScale="1">
        <p:scale>
          <a:sx n="99" d="100"/>
          <a:sy n="99" d="100"/>
        </p:scale>
        <p:origin x="15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5" d="100"/>
          <a:sy n="125" d="100"/>
        </p:scale>
        <p:origin x="-37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8" Type="http://schemas.openxmlformats.org/officeDocument/2006/relationships/handoutMaster" Target="handoutMasters/handoutMaster1.xml"/><Relationship Id="rId109" Type="http://schemas.openxmlformats.org/officeDocument/2006/relationships/commentAuthors" Target="commentAuthor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110" Type="http://schemas.openxmlformats.org/officeDocument/2006/relationships/presProps" Target="presProps.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00" Type="http://schemas.openxmlformats.org/officeDocument/2006/relationships/slide" Target="slides/slide96.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giret\Documents\Sorties%20toutes%20conventions.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472222222222222"/>
          <c:y val="0.0828703703703704"/>
          <c:w val="0.927777777777778"/>
          <c:h val="0.91712962962963"/>
        </c:manualLayout>
      </c:layout>
      <c:pie3DChart>
        <c:varyColors val="1"/>
        <c:ser>
          <c:idx val="0"/>
          <c:order val="0"/>
          <c:dPt>
            <c:idx val="0"/>
            <c:bubble3D val="0"/>
            <c:spPr>
              <a:solidFill>
                <a:srgbClr val="00206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7D1-4C70-A563-9ABBC8CB5D03}"/>
              </c:ext>
            </c:extLst>
          </c:dPt>
          <c:dPt>
            <c:idx val="1"/>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7D1-4C70-A563-9ABBC8CB5D03}"/>
              </c:ext>
            </c:extLst>
          </c:dPt>
          <c:dPt>
            <c:idx val="2"/>
            <c:bubble3D val="0"/>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7D1-4C70-A563-9ABBC8CB5D03}"/>
              </c:ext>
            </c:extLst>
          </c:dPt>
          <c:dPt>
            <c:idx val="3"/>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7D1-4C70-A563-9ABBC8CB5D03}"/>
              </c:ext>
            </c:extLst>
          </c:dPt>
          <c:dPt>
            <c:idx val="4"/>
            <c:bubble3D val="0"/>
            <c:spPr>
              <a:solidFill>
                <a:srgbClr val="7030A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57D1-4C70-A563-9ABBC8CB5D03}"/>
              </c:ext>
            </c:extLst>
          </c:dPt>
          <c:dPt>
            <c:idx val="5"/>
            <c:bubble3D val="0"/>
            <c:spPr>
              <a:solidFill>
                <a:srgbClr val="FFC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57D1-4C70-A563-9ABBC8CB5D03}"/>
              </c:ext>
            </c:extLst>
          </c:dPt>
          <c:dPt>
            <c:idx val="6"/>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57D1-4C70-A563-9ABBC8CB5D03}"/>
              </c:ext>
            </c:extLst>
          </c:dPt>
          <c:dPt>
            <c:idx val="7"/>
            <c:bubble3D val="0"/>
            <c:spPr>
              <a:solidFill>
                <a:srgbClr val="00B0F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57D1-4C70-A563-9ABBC8CB5D03}"/>
              </c:ext>
            </c:extLst>
          </c:dPt>
          <c:dPt>
            <c:idx val="8"/>
            <c:bubble3D val="0"/>
            <c:spPr>
              <a:solidFill>
                <a:schemeClr val="accent3">
                  <a:lumMod val="60000"/>
                </a:schemeClr>
              </a:solidFill>
              <a:ln w="25400">
                <a:solidFill>
                  <a:srgbClr val="00B0F0"/>
                </a:solidFill>
              </a:ln>
              <a:effectLst/>
              <a:sp3d contourW="25400">
                <a:contourClr>
                  <a:srgbClr val="00B0F0"/>
                </a:contourClr>
              </a:sp3d>
            </c:spPr>
            <c:extLst xmlns:c16r2="http://schemas.microsoft.com/office/drawing/2015/06/chart">
              <c:ext xmlns:c16="http://schemas.microsoft.com/office/drawing/2014/chart" uri="{C3380CC4-5D6E-409C-BE32-E72D297353CC}">
                <c16:uniqueId val="{00000011-57D1-4C70-A563-9ABBC8CB5D0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57D1-4C70-A563-9ABBC8CB5D03}"/>
                </c:ext>
                <c:ext xmlns:c15="http://schemas.microsoft.com/office/drawing/2012/chart" uri="{CE6537A1-D6FC-4f65-9D91-7224C49458BB}"/>
              </c:extLst>
            </c:dLbl>
            <c:dLbl>
              <c:idx val="1"/>
              <c:layout>
                <c:manualLayout>
                  <c:x val="0.057901972351176"/>
                  <c:y val="-0.0384835671632128"/>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57D1-4C70-A563-9ABBC8CB5D03}"/>
                </c:ext>
                <c:ext xmlns:c15="http://schemas.microsoft.com/office/drawing/2012/chart" uri="{CE6537A1-D6FC-4f65-9D91-7224C49458BB}"/>
              </c:extLst>
            </c:dLbl>
            <c:dLbl>
              <c:idx val="2"/>
              <c:layout>
                <c:manualLayout>
                  <c:x val="0.0183191163604548"/>
                  <c:y val="-0.000400554097404525"/>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57D1-4C70-A563-9ABBC8CB5D03}"/>
                </c:ext>
                <c:ext xmlns:c15="http://schemas.microsoft.com/office/drawing/2012/chart" uri="{CE6537A1-D6FC-4f65-9D91-7224C49458BB}"/>
              </c:extLst>
            </c:dLbl>
            <c:dLbl>
              <c:idx val="3"/>
              <c:layout>
                <c:manualLayout>
                  <c:x val="0.123163057742782"/>
                  <c:y val="-0.370449110527851"/>
                </c:manualLayout>
              </c:layout>
              <c:tx>
                <c:rich>
                  <a:bodyPr/>
                  <a:lstStyle/>
                  <a:p>
                    <a:fld id="{A53C9E30-1648-4175-A357-634CDA709755}" type="CATEGORYNAME">
                      <a:rPr lang="fr-FR">
                        <a:solidFill>
                          <a:schemeClr val="bg1"/>
                        </a:solidFill>
                      </a:rPr>
                      <a:pPr/>
                      <a:t>[NOM DE CATÉGORIE]</a:t>
                    </a:fld>
                    <a:endParaRPr lang="fr-FR" baseline="0" dirty="0">
                      <a:solidFill>
                        <a:schemeClr val="bg1"/>
                      </a:solidFill>
                    </a:endParaRPr>
                  </a:p>
                  <a:p>
                    <a:r>
                      <a:rPr lang="fr-FR" baseline="0" dirty="0">
                        <a:solidFill>
                          <a:schemeClr val="bg1"/>
                        </a:solidFill>
                      </a:rPr>
                      <a:t> 60 000 salariés</a:t>
                    </a:r>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57D1-4C70-A563-9ABBC8CB5D03}"/>
                </c:ext>
                <c:ext xmlns:c15="http://schemas.microsoft.com/office/drawing/2012/chart" uri="{CE6537A1-D6FC-4f65-9D91-7224C49458BB}">
                  <c15:dlblFieldTable/>
                  <c15:showDataLabelsRange val="0"/>
                </c:ext>
              </c:extLst>
            </c:dLbl>
            <c:dLbl>
              <c:idx val="4"/>
              <c:layout>
                <c:manualLayout>
                  <c:x val="-0.0814683343735127"/>
                  <c:y val="0.0881899724583763"/>
                </c:manualLayout>
              </c:layout>
              <c:tx>
                <c:rich>
                  <a:bodyPr/>
                  <a:lstStyle/>
                  <a:p>
                    <a:fld id="{86AD3261-1164-42A1-BE88-EEE018901787}" type="CATEGORYNAME">
                      <a:rPr lang="fr-FR"/>
                      <a:pPr/>
                      <a:t>[NOM DE CATÉGORIE]</a:t>
                    </a:fld>
                    <a:r>
                      <a:rPr lang="fr-FR" baseline="0" dirty="0"/>
                      <a:t>
700 salariés </a:t>
                    </a:r>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57D1-4C70-A563-9ABBC8CB5D03}"/>
                </c:ext>
                <c:ext xmlns:c15="http://schemas.microsoft.com/office/drawing/2012/chart" uri="{CE6537A1-D6FC-4f65-9D91-7224C49458BB}">
                  <c15:dlblFieldTable/>
                  <c15:showDataLabelsRange val="0"/>
                </c:ext>
              </c:extLst>
            </c:dLbl>
            <c:dLbl>
              <c:idx val="5"/>
              <c:layout>
                <c:manualLayout>
                  <c:x val="-0.193992037640246"/>
                  <c:y val="0.0124330758465438"/>
                </c:manualLayout>
              </c:layout>
              <c:tx>
                <c:rich>
                  <a:bodyPr/>
                  <a:lstStyle/>
                  <a:p>
                    <a:fld id="{7EF0B4F8-54FE-4A93-8ED7-F7A186366A11}" type="CATEGORYNAME">
                      <a:rPr lang="fr-FR"/>
                      <a:pPr/>
                      <a:t>[NOM DE CATÉGORIE]</a:t>
                    </a:fld>
                    <a:r>
                      <a:rPr lang="fr-FR" baseline="0" dirty="0"/>
                      <a:t>
5100 salariés</a:t>
                    </a:r>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B-57D1-4C70-A563-9ABBC8CB5D03}"/>
                </c:ext>
                <c:ext xmlns:c15="http://schemas.microsoft.com/office/drawing/2012/chart" uri="{CE6537A1-D6FC-4f65-9D91-7224C49458BB}">
                  <c15:layout>
                    <c:manualLayout>
                      <c:w val="0.149837133550489"/>
                      <c:h val="0.110056925996205"/>
                    </c:manualLayout>
                  </c15:layout>
                  <c15:dlblFieldTable/>
                  <c15:showDataLabelsRange val="0"/>
                </c:ext>
              </c:extLst>
            </c:dLbl>
            <c:dLbl>
              <c:idx val="6"/>
              <c:layout>
                <c:manualLayout>
                  <c:x val="-0.0492566710411199"/>
                  <c:y val="-0.0347031204432779"/>
                </c:manualLayout>
              </c:layout>
              <c:tx>
                <c:rich>
                  <a:bodyPr/>
                  <a:lstStyle/>
                  <a:p>
                    <a:fld id="{B75CB3F4-176D-4F2D-B2B8-78DEAD2ED360}" type="CATEGORYNAME">
                      <a:rPr lang="fr-FR"/>
                      <a:pPr/>
                      <a:t>[NOM DE CATÉGORIE]</a:t>
                    </a:fld>
                    <a:r>
                      <a:rPr lang="fr-FR" baseline="0"/>
                      <a:t>
500 salariés</a:t>
                    </a:r>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D-57D1-4C70-A563-9ABBC8CB5D03}"/>
                </c:ext>
                <c:ext xmlns:c15="http://schemas.microsoft.com/office/drawing/2012/chart" uri="{CE6537A1-D6FC-4f65-9D91-7224C49458BB}">
                  <c15:dlblFieldTable/>
                  <c15:showDataLabelsRange val="0"/>
                </c:ext>
              </c:extLst>
            </c:dLbl>
            <c:dLbl>
              <c:idx val="7"/>
              <c:layout>
                <c:manualLayout>
                  <c:x val="0.0651140638670166"/>
                  <c:y val="-0.0458549139690872"/>
                </c:manualLayout>
              </c:layout>
              <c:tx>
                <c:rich>
                  <a:bodyPr/>
                  <a:lstStyle/>
                  <a:p>
                    <a:fld id="{FD6E0B6E-AD54-457C-A80B-AD1B4C99288D}" type="CATEGORYNAME">
                      <a:rPr lang="en-US" dirty="0"/>
                      <a:pPr/>
                      <a:t>[NOM DE CATÉGORIE]</a:t>
                    </a:fld>
                    <a:r>
                      <a:rPr lang="en-US" baseline="0" dirty="0"/>
                      <a:t>
2050 </a:t>
                    </a:r>
                    <a:r>
                      <a:rPr lang="en-US" baseline="0" dirty="0" err="1"/>
                      <a:t>salariés</a:t>
                    </a:r>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F-57D1-4C70-A563-9ABBC8CB5D03}"/>
                </c:ext>
                <c:ext xmlns:c15="http://schemas.microsoft.com/office/drawing/2012/chart" uri="{CE6537A1-D6FC-4f65-9D91-7224C49458BB}">
                  <c15:dlblFieldTable/>
                  <c15:showDataLabelsRange val="0"/>
                </c:ext>
              </c:extLst>
            </c:dLbl>
            <c:dLbl>
              <c:idx val="8"/>
              <c:layout>
                <c:manualLayout>
                  <c:x val="0.106224547664441"/>
                  <c:y val="-0.0167664241210835"/>
                </c:manualLayout>
              </c:layout>
              <c:tx>
                <c:rich>
                  <a:bodyPr/>
                  <a:lstStyle/>
                  <a:p>
                    <a:fld id="{8EEEF604-2607-46C4-B895-4888661DDBF5}" type="CATEGORYNAME">
                      <a:rPr lang="en-US"/>
                      <a:pPr/>
                      <a:t>[NOM DE CATÉGORIE]</a:t>
                    </a:fld>
                    <a:r>
                      <a:rPr lang="en-US" baseline="0" dirty="0"/>
                      <a:t>
160 </a:t>
                    </a:r>
                    <a:r>
                      <a:rPr lang="en-US" baseline="0" dirty="0" err="1"/>
                      <a:t>salariés</a:t>
                    </a:r>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11-57D1-4C70-A563-9ABBC8CB5D03}"/>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'Répartition CC'!$A$4:$A$12</c:f>
              <c:strCache>
                <c:ptCount val="9"/>
                <c:pt idx="0">
                  <c:v>Autres</c:v>
                </c:pt>
                <c:pt idx="1">
                  <c:v>Chef d'établissement 1er degré</c:v>
                </c:pt>
                <c:pt idx="2">
                  <c:v>Chef d'établissement 2nd degré</c:v>
                </c:pt>
                <c:pt idx="3">
                  <c:v>Convention collective des salariés des établissements privés (SEP 2015)</c:v>
                </c:pt>
                <c:pt idx="4">
                  <c:v>Enseignement du 1er degré hors contrat et sous contrat simple</c:v>
                </c:pt>
                <c:pt idx="5">
                  <c:v>Enseignement du 2d degré hors contrat</c:v>
                </c:pt>
                <c:pt idx="6">
                  <c:v>Enseignement du 2d degré technique et chef de travaux hors contrat</c:v>
                </c:pt>
                <c:pt idx="7">
                  <c:v>Formateurs</c:v>
                </c:pt>
                <c:pt idx="8">
                  <c:v>Psychologue</c:v>
                </c:pt>
              </c:strCache>
            </c:strRef>
          </c:cat>
          <c:val>
            <c:numRef>
              <c:f>'Répartition CC'!$BP$4:$BP$12</c:f>
              <c:numCache>
                <c:formatCode>#,##0.00\ %</c:formatCode>
                <c:ptCount val="9"/>
                <c:pt idx="0">
                  <c:v>0.060178112307635</c:v>
                </c:pt>
                <c:pt idx="1">
                  <c:v>0.0604762082199948</c:v>
                </c:pt>
                <c:pt idx="2">
                  <c:v>0.0228415992845698</c:v>
                </c:pt>
                <c:pt idx="3">
                  <c:v>0.750978127212431</c:v>
                </c:pt>
                <c:pt idx="4">
                  <c:v>0.0084212095241644</c:v>
                </c:pt>
                <c:pt idx="5">
                  <c:v>0.0637180012669076</c:v>
                </c:pt>
                <c:pt idx="6">
                  <c:v>0.00577560830197116</c:v>
                </c:pt>
                <c:pt idx="7">
                  <c:v>0.025598986473898</c:v>
                </c:pt>
                <c:pt idx="8">
                  <c:v>0.00201214740842866</c:v>
                </c:pt>
              </c:numCache>
            </c:numRef>
          </c:val>
          <c:extLst xmlns:c16r2="http://schemas.microsoft.com/office/drawing/2015/06/chart">
            <c:ext xmlns:c16="http://schemas.microsoft.com/office/drawing/2014/chart" uri="{C3380CC4-5D6E-409C-BE32-E72D297353CC}">
              <c16:uniqueId val="{00000012-57D1-4C70-A563-9ABBC8CB5D0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1777B-4CB0-44CF-87E1-9BB8B263732B}" type="doc">
      <dgm:prSet loTypeId="urn:microsoft.com/office/officeart/2005/8/layout/pyramid1" loCatId="pyramid" qsTypeId="urn:microsoft.com/office/officeart/2005/8/quickstyle/simple1" qsCatId="simple" csTypeId="urn:microsoft.com/office/officeart/2005/8/colors/colorful1" csCatId="colorful" phldr="1"/>
      <dgm:spPr/>
    </dgm:pt>
    <dgm:pt modelId="{9ADF41C7-5013-4D5B-989B-4F25241141FB}">
      <dgm:prSet phldrT="[Texte]"/>
      <dgm:spPr/>
      <dgm:t>
        <a:bodyPr/>
        <a:lstStyle/>
        <a:p>
          <a:r>
            <a:rPr lang="fr-FR" dirty="0">
              <a:solidFill>
                <a:schemeClr val="bg1"/>
              </a:solidFill>
            </a:rPr>
            <a:t>UE</a:t>
          </a:r>
        </a:p>
      </dgm:t>
    </dgm:pt>
    <dgm:pt modelId="{92408B99-FB8B-4DDE-835C-F484E339355D}" type="parTrans" cxnId="{D62E7CF3-2412-4655-82C4-40DC5F35F432}">
      <dgm:prSet/>
      <dgm:spPr/>
      <dgm:t>
        <a:bodyPr/>
        <a:lstStyle/>
        <a:p>
          <a:endParaRPr lang="fr-FR">
            <a:solidFill>
              <a:schemeClr val="bg1"/>
            </a:solidFill>
          </a:endParaRPr>
        </a:p>
      </dgm:t>
    </dgm:pt>
    <dgm:pt modelId="{931B1EF3-56EA-4B98-BD45-58F38EB1932D}" type="sibTrans" cxnId="{D62E7CF3-2412-4655-82C4-40DC5F35F432}">
      <dgm:prSet/>
      <dgm:spPr/>
      <dgm:t>
        <a:bodyPr/>
        <a:lstStyle/>
        <a:p>
          <a:endParaRPr lang="fr-FR">
            <a:solidFill>
              <a:schemeClr val="bg1"/>
            </a:solidFill>
          </a:endParaRPr>
        </a:p>
      </dgm:t>
    </dgm:pt>
    <dgm:pt modelId="{6E1C2F12-952B-4576-AA78-28CAB3AD55A1}">
      <dgm:prSet phldrT="[Texte]"/>
      <dgm:spPr/>
      <dgm:t>
        <a:bodyPr/>
        <a:lstStyle/>
        <a:p>
          <a:r>
            <a:rPr lang="fr-FR" dirty="0">
              <a:solidFill>
                <a:schemeClr val="bg1"/>
              </a:solidFill>
            </a:rPr>
            <a:t>Constitution</a:t>
          </a:r>
        </a:p>
      </dgm:t>
    </dgm:pt>
    <dgm:pt modelId="{E96B32AF-8FBE-45D2-917E-23CCEB98BC41}" type="parTrans" cxnId="{3E0A5C8A-0135-4785-975F-923440F007E9}">
      <dgm:prSet/>
      <dgm:spPr/>
      <dgm:t>
        <a:bodyPr/>
        <a:lstStyle/>
        <a:p>
          <a:endParaRPr lang="fr-FR">
            <a:solidFill>
              <a:schemeClr val="bg1"/>
            </a:solidFill>
          </a:endParaRPr>
        </a:p>
      </dgm:t>
    </dgm:pt>
    <dgm:pt modelId="{24BE6FA6-CE9A-409A-9BE7-AED088B7976C}" type="sibTrans" cxnId="{3E0A5C8A-0135-4785-975F-923440F007E9}">
      <dgm:prSet/>
      <dgm:spPr/>
      <dgm:t>
        <a:bodyPr/>
        <a:lstStyle/>
        <a:p>
          <a:endParaRPr lang="fr-FR">
            <a:solidFill>
              <a:schemeClr val="bg1"/>
            </a:solidFill>
          </a:endParaRPr>
        </a:p>
      </dgm:t>
    </dgm:pt>
    <dgm:pt modelId="{D8929AC0-5413-457F-88C0-DF1A66F3C216}">
      <dgm:prSet phldrT="[Texte]"/>
      <dgm:spPr/>
      <dgm:t>
        <a:bodyPr/>
        <a:lstStyle/>
        <a:p>
          <a:r>
            <a:rPr lang="fr-FR" dirty="0">
              <a:solidFill>
                <a:schemeClr val="bg1"/>
              </a:solidFill>
            </a:rPr>
            <a:t>Loi</a:t>
          </a:r>
        </a:p>
      </dgm:t>
    </dgm:pt>
    <dgm:pt modelId="{5B159B11-0A25-46E4-BE3A-A1CE5DEBF117}" type="parTrans" cxnId="{0C39088D-32CB-4E82-B12F-0ABF999CA3B3}">
      <dgm:prSet/>
      <dgm:spPr/>
      <dgm:t>
        <a:bodyPr/>
        <a:lstStyle/>
        <a:p>
          <a:endParaRPr lang="fr-FR">
            <a:solidFill>
              <a:schemeClr val="bg1"/>
            </a:solidFill>
          </a:endParaRPr>
        </a:p>
      </dgm:t>
    </dgm:pt>
    <dgm:pt modelId="{0FAE4AA5-1B81-41D1-BC6C-43DA06B77C5E}" type="sibTrans" cxnId="{0C39088D-32CB-4E82-B12F-0ABF999CA3B3}">
      <dgm:prSet/>
      <dgm:spPr/>
      <dgm:t>
        <a:bodyPr/>
        <a:lstStyle/>
        <a:p>
          <a:endParaRPr lang="fr-FR">
            <a:solidFill>
              <a:schemeClr val="bg1"/>
            </a:solidFill>
          </a:endParaRPr>
        </a:p>
      </dgm:t>
    </dgm:pt>
    <dgm:pt modelId="{824E64FA-C27F-44D2-9F88-E1FDDD12B702}">
      <dgm:prSet phldrT="[Texte]"/>
      <dgm:spPr/>
      <dgm:t>
        <a:bodyPr/>
        <a:lstStyle/>
        <a:p>
          <a:r>
            <a:rPr lang="fr-FR" dirty="0">
              <a:solidFill>
                <a:schemeClr val="bg1"/>
              </a:solidFill>
            </a:rPr>
            <a:t>Règlement</a:t>
          </a:r>
        </a:p>
      </dgm:t>
    </dgm:pt>
    <dgm:pt modelId="{401C00BC-F42B-422F-BB08-170232C1583B}" type="parTrans" cxnId="{15DCCC23-330C-494D-9F6F-5E2B45F3A846}">
      <dgm:prSet/>
      <dgm:spPr/>
      <dgm:t>
        <a:bodyPr/>
        <a:lstStyle/>
        <a:p>
          <a:endParaRPr lang="fr-FR">
            <a:solidFill>
              <a:schemeClr val="bg1"/>
            </a:solidFill>
          </a:endParaRPr>
        </a:p>
      </dgm:t>
    </dgm:pt>
    <dgm:pt modelId="{C903F962-88FE-46FE-8451-CBDBF0B862FC}" type="sibTrans" cxnId="{15DCCC23-330C-494D-9F6F-5E2B45F3A846}">
      <dgm:prSet/>
      <dgm:spPr/>
      <dgm:t>
        <a:bodyPr/>
        <a:lstStyle/>
        <a:p>
          <a:endParaRPr lang="fr-FR">
            <a:solidFill>
              <a:schemeClr val="bg1"/>
            </a:solidFill>
          </a:endParaRPr>
        </a:p>
      </dgm:t>
    </dgm:pt>
    <dgm:pt modelId="{C71FCEB6-9330-4D14-87FD-A3E46554D989}">
      <dgm:prSet phldrT="[Texte]"/>
      <dgm:spPr/>
      <dgm:t>
        <a:bodyPr/>
        <a:lstStyle/>
        <a:p>
          <a:r>
            <a:rPr lang="fr-FR" dirty="0">
              <a:solidFill>
                <a:schemeClr val="bg1"/>
              </a:solidFill>
            </a:rPr>
            <a:t>ANI</a:t>
          </a:r>
        </a:p>
      </dgm:t>
    </dgm:pt>
    <dgm:pt modelId="{8E948B2F-329B-49C1-BE5A-91DEA78CD24C}" type="parTrans" cxnId="{43F69993-C6E3-406C-99A4-21D9CC64483B}">
      <dgm:prSet/>
      <dgm:spPr/>
      <dgm:t>
        <a:bodyPr/>
        <a:lstStyle/>
        <a:p>
          <a:endParaRPr lang="fr-FR">
            <a:solidFill>
              <a:schemeClr val="bg1"/>
            </a:solidFill>
          </a:endParaRPr>
        </a:p>
      </dgm:t>
    </dgm:pt>
    <dgm:pt modelId="{B29A5CEF-A47B-4E04-808D-C238F2E5BED7}" type="sibTrans" cxnId="{43F69993-C6E3-406C-99A4-21D9CC64483B}">
      <dgm:prSet/>
      <dgm:spPr/>
      <dgm:t>
        <a:bodyPr/>
        <a:lstStyle/>
        <a:p>
          <a:endParaRPr lang="fr-FR">
            <a:solidFill>
              <a:schemeClr val="bg1"/>
            </a:solidFill>
          </a:endParaRPr>
        </a:p>
      </dgm:t>
    </dgm:pt>
    <dgm:pt modelId="{7BD1D94B-5381-44B3-9115-45AD2719432E}">
      <dgm:prSet phldrT="[Texte]"/>
      <dgm:spPr/>
      <dgm:t>
        <a:bodyPr/>
        <a:lstStyle/>
        <a:p>
          <a:r>
            <a:rPr lang="fr-FR" dirty="0">
              <a:solidFill>
                <a:schemeClr val="bg1"/>
              </a:solidFill>
            </a:rPr>
            <a:t>Accord interbranches / Accord ou CC de branche / statuts du chef d’établissement / Recommandation patronale </a:t>
          </a:r>
        </a:p>
      </dgm:t>
    </dgm:pt>
    <dgm:pt modelId="{3287E15E-6E71-4E39-83A3-66348045E690}" type="parTrans" cxnId="{27D128DE-EB56-47FA-8C12-A0BF1AC4113A}">
      <dgm:prSet/>
      <dgm:spPr/>
      <dgm:t>
        <a:bodyPr/>
        <a:lstStyle/>
        <a:p>
          <a:endParaRPr lang="fr-FR">
            <a:solidFill>
              <a:schemeClr val="bg1"/>
            </a:solidFill>
          </a:endParaRPr>
        </a:p>
      </dgm:t>
    </dgm:pt>
    <dgm:pt modelId="{5B103902-FF63-43D3-B8DF-202DA9E63DAC}" type="sibTrans" cxnId="{27D128DE-EB56-47FA-8C12-A0BF1AC4113A}">
      <dgm:prSet/>
      <dgm:spPr/>
      <dgm:t>
        <a:bodyPr/>
        <a:lstStyle/>
        <a:p>
          <a:endParaRPr lang="fr-FR">
            <a:solidFill>
              <a:schemeClr val="bg1"/>
            </a:solidFill>
          </a:endParaRPr>
        </a:p>
      </dgm:t>
    </dgm:pt>
    <dgm:pt modelId="{363FADB7-505C-4B00-857B-D24F05464992}">
      <dgm:prSet phldrT="[Texte]"/>
      <dgm:spPr/>
      <dgm:t>
        <a:bodyPr/>
        <a:lstStyle/>
        <a:p>
          <a:r>
            <a:rPr lang="fr-FR" dirty="0">
              <a:solidFill>
                <a:schemeClr val="bg1"/>
              </a:solidFill>
            </a:rPr>
            <a:t>Usage</a:t>
          </a:r>
        </a:p>
      </dgm:t>
    </dgm:pt>
    <dgm:pt modelId="{D4208666-7AAF-49F9-A60E-3613F9F17A71}" type="parTrans" cxnId="{769C00D1-4AC1-46CB-9138-9792D1B1A9DA}">
      <dgm:prSet/>
      <dgm:spPr/>
      <dgm:t>
        <a:bodyPr/>
        <a:lstStyle/>
        <a:p>
          <a:endParaRPr lang="fr-FR">
            <a:solidFill>
              <a:schemeClr val="bg1"/>
            </a:solidFill>
          </a:endParaRPr>
        </a:p>
      </dgm:t>
    </dgm:pt>
    <dgm:pt modelId="{3CA12D5A-6EE0-499A-9941-3101A8864105}" type="sibTrans" cxnId="{769C00D1-4AC1-46CB-9138-9792D1B1A9DA}">
      <dgm:prSet/>
      <dgm:spPr/>
      <dgm:t>
        <a:bodyPr/>
        <a:lstStyle/>
        <a:p>
          <a:endParaRPr lang="fr-FR">
            <a:solidFill>
              <a:schemeClr val="bg1"/>
            </a:solidFill>
          </a:endParaRPr>
        </a:p>
      </dgm:t>
    </dgm:pt>
    <dgm:pt modelId="{388AE9F6-CF67-429F-876C-476AB513117D}">
      <dgm:prSet phldrT="[Texte]"/>
      <dgm:spPr/>
      <dgm:t>
        <a:bodyPr/>
        <a:lstStyle/>
        <a:p>
          <a:r>
            <a:rPr lang="fr-FR" dirty="0">
              <a:solidFill>
                <a:schemeClr val="bg1"/>
              </a:solidFill>
            </a:rPr>
            <a:t>Contrat de travail</a:t>
          </a:r>
        </a:p>
      </dgm:t>
    </dgm:pt>
    <dgm:pt modelId="{A795AF40-F908-414F-B368-FEF895570BED}" type="parTrans" cxnId="{036688ED-5318-4C8E-92FF-B987BE1A6F0E}">
      <dgm:prSet/>
      <dgm:spPr/>
      <dgm:t>
        <a:bodyPr/>
        <a:lstStyle/>
        <a:p>
          <a:endParaRPr lang="fr-FR">
            <a:solidFill>
              <a:schemeClr val="bg1"/>
            </a:solidFill>
          </a:endParaRPr>
        </a:p>
      </dgm:t>
    </dgm:pt>
    <dgm:pt modelId="{1123BB70-DD34-41A9-88D0-4739CFD2F5AC}" type="sibTrans" cxnId="{036688ED-5318-4C8E-92FF-B987BE1A6F0E}">
      <dgm:prSet/>
      <dgm:spPr/>
      <dgm:t>
        <a:bodyPr/>
        <a:lstStyle/>
        <a:p>
          <a:endParaRPr lang="fr-FR">
            <a:solidFill>
              <a:schemeClr val="bg1"/>
            </a:solidFill>
          </a:endParaRPr>
        </a:p>
      </dgm:t>
    </dgm:pt>
    <dgm:pt modelId="{8AC11B2E-EBD1-4F6F-B004-1BF901F19DB4}">
      <dgm:prSet phldrT="[Texte]"/>
      <dgm:spPr/>
      <dgm:t>
        <a:bodyPr/>
        <a:lstStyle/>
        <a:p>
          <a:r>
            <a:rPr lang="fr-FR" dirty="0">
              <a:solidFill>
                <a:schemeClr val="bg1"/>
              </a:solidFill>
            </a:rPr>
            <a:t>Accord d’entreprise</a:t>
          </a:r>
        </a:p>
      </dgm:t>
    </dgm:pt>
    <dgm:pt modelId="{7BB2A22B-CB71-486F-9F9E-6AE128BE0A13}" type="parTrans" cxnId="{7FCB9B73-5058-421B-8783-C3DF49E1FE0C}">
      <dgm:prSet/>
      <dgm:spPr/>
      <dgm:t>
        <a:bodyPr/>
        <a:lstStyle/>
        <a:p>
          <a:endParaRPr lang="fr-FR">
            <a:solidFill>
              <a:schemeClr val="bg1"/>
            </a:solidFill>
          </a:endParaRPr>
        </a:p>
      </dgm:t>
    </dgm:pt>
    <dgm:pt modelId="{0F841EDB-DC49-41AA-B3AB-E48B229F3ED0}" type="sibTrans" cxnId="{7FCB9B73-5058-421B-8783-C3DF49E1FE0C}">
      <dgm:prSet/>
      <dgm:spPr/>
      <dgm:t>
        <a:bodyPr/>
        <a:lstStyle/>
        <a:p>
          <a:endParaRPr lang="fr-FR">
            <a:solidFill>
              <a:schemeClr val="bg1"/>
            </a:solidFill>
          </a:endParaRPr>
        </a:p>
      </dgm:t>
    </dgm:pt>
    <dgm:pt modelId="{16E9E8C8-3793-435F-A83D-7739F025234A}" type="pres">
      <dgm:prSet presAssocID="{35A1777B-4CB0-44CF-87E1-9BB8B263732B}" presName="Name0" presStyleCnt="0">
        <dgm:presLayoutVars>
          <dgm:dir/>
          <dgm:animLvl val="lvl"/>
          <dgm:resizeHandles val="exact"/>
        </dgm:presLayoutVars>
      </dgm:prSet>
      <dgm:spPr/>
    </dgm:pt>
    <dgm:pt modelId="{A60F5054-55E8-46DA-98A8-C6A1E88F8CF0}" type="pres">
      <dgm:prSet presAssocID="{9ADF41C7-5013-4D5B-989B-4F25241141FB}" presName="Name8" presStyleCnt="0"/>
      <dgm:spPr/>
    </dgm:pt>
    <dgm:pt modelId="{1E8D676C-1A02-440F-8667-16F10CBBD724}" type="pres">
      <dgm:prSet presAssocID="{9ADF41C7-5013-4D5B-989B-4F25241141FB}" presName="level" presStyleLbl="node1" presStyleIdx="0" presStyleCnt="9">
        <dgm:presLayoutVars>
          <dgm:chMax val="1"/>
          <dgm:bulletEnabled val="1"/>
        </dgm:presLayoutVars>
      </dgm:prSet>
      <dgm:spPr/>
      <dgm:t>
        <a:bodyPr/>
        <a:lstStyle/>
        <a:p>
          <a:endParaRPr lang="fr-FR"/>
        </a:p>
      </dgm:t>
    </dgm:pt>
    <dgm:pt modelId="{A155D9F8-914E-48F2-BF49-72CEA30DEB10}" type="pres">
      <dgm:prSet presAssocID="{9ADF41C7-5013-4D5B-989B-4F25241141FB}" presName="levelTx" presStyleLbl="revTx" presStyleIdx="0" presStyleCnt="0">
        <dgm:presLayoutVars>
          <dgm:chMax val="1"/>
          <dgm:bulletEnabled val="1"/>
        </dgm:presLayoutVars>
      </dgm:prSet>
      <dgm:spPr/>
      <dgm:t>
        <a:bodyPr/>
        <a:lstStyle/>
        <a:p>
          <a:endParaRPr lang="fr-FR"/>
        </a:p>
      </dgm:t>
    </dgm:pt>
    <dgm:pt modelId="{6B75D768-51E1-4BF3-9DDE-74A041EF53DD}" type="pres">
      <dgm:prSet presAssocID="{6E1C2F12-952B-4576-AA78-28CAB3AD55A1}" presName="Name8" presStyleCnt="0"/>
      <dgm:spPr/>
    </dgm:pt>
    <dgm:pt modelId="{2D8947CA-8698-403D-8C45-3714EAD26657}" type="pres">
      <dgm:prSet presAssocID="{6E1C2F12-952B-4576-AA78-28CAB3AD55A1}" presName="level" presStyleLbl="node1" presStyleIdx="1" presStyleCnt="9">
        <dgm:presLayoutVars>
          <dgm:chMax val="1"/>
          <dgm:bulletEnabled val="1"/>
        </dgm:presLayoutVars>
      </dgm:prSet>
      <dgm:spPr/>
      <dgm:t>
        <a:bodyPr/>
        <a:lstStyle/>
        <a:p>
          <a:endParaRPr lang="fr-FR"/>
        </a:p>
      </dgm:t>
    </dgm:pt>
    <dgm:pt modelId="{A3CD021A-FDE3-469B-B485-A26D61FF6295}" type="pres">
      <dgm:prSet presAssocID="{6E1C2F12-952B-4576-AA78-28CAB3AD55A1}" presName="levelTx" presStyleLbl="revTx" presStyleIdx="0" presStyleCnt="0">
        <dgm:presLayoutVars>
          <dgm:chMax val="1"/>
          <dgm:bulletEnabled val="1"/>
        </dgm:presLayoutVars>
      </dgm:prSet>
      <dgm:spPr/>
      <dgm:t>
        <a:bodyPr/>
        <a:lstStyle/>
        <a:p>
          <a:endParaRPr lang="fr-FR"/>
        </a:p>
      </dgm:t>
    </dgm:pt>
    <dgm:pt modelId="{3C5E958D-2BA8-4A21-9F38-0E4063EFAE3A}" type="pres">
      <dgm:prSet presAssocID="{D8929AC0-5413-457F-88C0-DF1A66F3C216}" presName="Name8" presStyleCnt="0"/>
      <dgm:spPr/>
    </dgm:pt>
    <dgm:pt modelId="{6DE75E23-1EFB-4040-BD6C-95E660994530}" type="pres">
      <dgm:prSet presAssocID="{D8929AC0-5413-457F-88C0-DF1A66F3C216}" presName="level" presStyleLbl="node1" presStyleIdx="2" presStyleCnt="9">
        <dgm:presLayoutVars>
          <dgm:chMax val="1"/>
          <dgm:bulletEnabled val="1"/>
        </dgm:presLayoutVars>
      </dgm:prSet>
      <dgm:spPr/>
      <dgm:t>
        <a:bodyPr/>
        <a:lstStyle/>
        <a:p>
          <a:endParaRPr lang="fr-FR"/>
        </a:p>
      </dgm:t>
    </dgm:pt>
    <dgm:pt modelId="{880E0A9B-17B2-45B0-A43E-A7F43DB59C20}" type="pres">
      <dgm:prSet presAssocID="{D8929AC0-5413-457F-88C0-DF1A66F3C216}" presName="levelTx" presStyleLbl="revTx" presStyleIdx="0" presStyleCnt="0">
        <dgm:presLayoutVars>
          <dgm:chMax val="1"/>
          <dgm:bulletEnabled val="1"/>
        </dgm:presLayoutVars>
      </dgm:prSet>
      <dgm:spPr/>
      <dgm:t>
        <a:bodyPr/>
        <a:lstStyle/>
        <a:p>
          <a:endParaRPr lang="fr-FR"/>
        </a:p>
      </dgm:t>
    </dgm:pt>
    <dgm:pt modelId="{016A86E3-5BC5-4092-AE9A-88FAD77D4C76}" type="pres">
      <dgm:prSet presAssocID="{824E64FA-C27F-44D2-9F88-E1FDDD12B702}" presName="Name8" presStyleCnt="0"/>
      <dgm:spPr/>
    </dgm:pt>
    <dgm:pt modelId="{90386652-2A12-4196-8151-45CF37B974E9}" type="pres">
      <dgm:prSet presAssocID="{824E64FA-C27F-44D2-9F88-E1FDDD12B702}" presName="level" presStyleLbl="node1" presStyleIdx="3" presStyleCnt="9">
        <dgm:presLayoutVars>
          <dgm:chMax val="1"/>
          <dgm:bulletEnabled val="1"/>
        </dgm:presLayoutVars>
      </dgm:prSet>
      <dgm:spPr/>
      <dgm:t>
        <a:bodyPr/>
        <a:lstStyle/>
        <a:p>
          <a:endParaRPr lang="fr-FR"/>
        </a:p>
      </dgm:t>
    </dgm:pt>
    <dgm:pt modelId="{46C0F74C-8EE7-4CE4-B44C-3251D6ADAB09}" type="pres">
      <dgm:prSet presAssocID="{824E64FA-C27F-44D2-9F88-E1FDDD12B702}" presName="levelTx" presStyleLbl="revTx" presStyleIdx="0" presStyleCnt="0">
        <dgm:presLayoutVars>
          <dgm:chMax val="1"/>
          <dgm:bulletEnabled val="1"/>
        </dgm:presLayoutVars>
      </dgm:prSet>
      <dgm:spPr/>
      <dgm:t>
        <a:bodyPr/>
        <a:lstStyle/>
        <a:p>
          <a:endParaRPr lang="fr-FR"/>
        </a:p>
      </dgm:t>
    </dgm:pt>
    <dgm:pt modelId="{CFFCA54D-A326-4FF0-AA69-46602FFA6750}" type="pres">
      <dgm:prSet presAssocID="{C71FCEB6-9330-4D14-87FD-A3E46554D989}" presName="Name8" presStyleCnt="0"/>
      <dgm:spPr/>
    </dgm:pt>
    <dgm:pt modelId="{EC4DCE1E-FC3B-47E3-B1BD-4D85AB7955F1}" type="pres">
      <dgm:prSet presAssocID="{C71FCEB6-9330-4D14-87FD-A3E46554D989}" presName="level" presStyleLbl="node1" presStyleIdx="4" presStyleCnt="9">
        <dgm:presLayoutVars>
          <dgm:chMax val="1"/>
          <dgm:bulletEnabled val="1"/>
        </dgm:presLayoutVars>
      </dgm:prSet>
      <dgm:spPr/>
      <dgm:t>
        <a:bodyPr/>
        <a:lstStyle/>
        <a:p>
          <a:endParaRPr lang="fr-FR"/>
        </a:p>
      </dgm:t>
    </dgm:pt>
    <dgm:pt modelId="{6358CED2-9532-42F6-80B4-AEF4F3D0FFD1}" type="pres">
      <dgm:prSet presAssocID="{C71FCEB6-9330-4D14-87FD-A3E46554D989}" presName="levelTx" presStyleLbl="revTx" presStyleIdx="0" presStyleCnt="0">
        <dgm:presLayoutVars>
          <dgm:chMax val="1"/>
          <dgm:bulletEnabled val="1"/>
        </dgm:presLayoutVars>
      </dgm:prSet>
      <dgm:spPr/>
      <dgm:t>
        <a:bodyPr/>
        <a:lstStyle/>
        <a:p>
          <a:endParaRPr lang="fr-FR"/>
        </a:p>
      </dgm:t>
    </dgm:pt>
    <dgm:pt modelId="{0C68015A-9162-4D69-82C8-98BFD3B468B3}" type="pres">
      <dgm:prSet presAssocID="{7BD1D94B-5381-44B3-9115-45AD2719432E}" presName="Name8" presStyleCnt="0"/>
      <dgm:spPr/>
    </dgm:pt>
    <dgm:pt modelId="{773DEFF2-A189-42C2-9486-10AAB4C116AF}" type="pres">
      <dgm:prSet presAssocID="{7BD1D94B-5381-44B3-9115-45AD2719432E}" presName="level" presStyleLbl="node1" presStyleIdx="5" presStyleCnt="9">
        <dgm:presLayoutVars>
          <dgm:chMax val="1"/>
          <dgm:bulletEnabled val="1"/>
        </dgm:presLayoutVars>
      </dgm:prSet>
      <dgm:spPr/>
      <dgm:t>
        <a:bodyPr/>
        <a:lstStyle/>
        <a:p>
          <a:endParaRPr lang="fr-FR"/>
        </a:p>
      </dgm:t>
    </dgm:pt>
    <dgm:pt modelId="{E710C3FC-9739-41C6-8C31-C35ED55EB0EF}" type="pres">
      <dgm:prSet presAssocID="{7BD1D94B-5381-44B3-9115-45AD2719432E}" presName="levelTx" presStyleLbl="revTx" presStyleIdx="0" presStyleCnt="0">
        <dgm:presLayoutVars>
          <dgm:chMax val="1"/>
          <dgm:bulletEnabled val="1"/>
        </dgm:presLayoutVars>
      </dgm:prSet>
      <dgm:spPr/>
      <dgm:t>
        <a:bodyPr/>
        <a:lstStyle/>
        <a:p>
          <a:endParaRPr lang="fr-FR"/>
        </a:p>
      </dgm:t>
    </dgm:pt>
    <dgm:pt modelId="{B7A04B3D-EBC7-4DD8-A0B3-1E3BF3445D7C}" type="pres">
      <dgm:prSet presAssocID="{8AC11B2E-EBD1-4F6F-B004-1BF901F19DB4}" presName="Name8" presStyleCnt="0"/>
      <dgm:spPr/>
    </dgm:pt>
    <dgm:pt modelId="{F9D809B1-0DC1-4894-8841-0A7E2F561F4A}" type="pres">
      <dgm:prSet presAssocID="{8AC11B2E-EBD1-4F6F-B004-1BF901F19DB4}" presName="level" presStyleLbl="node1" presStyleIdx="6" presStyleCnt="9">
        <dgm:presLayoutVars>
          <dgm:chMax val="1"/>
          <dgm:bulletEnabled val="1"/>
        </dgm:presLayoutVars>
      </dgm:prSet>
      <dgm:spPr/>
      <dgm:t>
        <a:bodyPr/>
        <a:lstStyle/>
        <a:p>
          <a:endParaRPr lang="fr-FR"/>
        </a:p>
      </dgm:t>
    </dgm:pt>
    <dgm:pt modelId="{FD3F152C-9AC3-4A31-9657-6C2A4AAF1045}" type="pres">
      <dgm:prSet presAssocID="{8AC11B2E-EBD1-4F6F-B004-1BF901F19DB4}" presName="levelTx" presStyleLbl="revTx" presStyleIdx="0" presStyleCnt="0">
        <dgm:presLayoutVars>
          <dgm:chMax val="1"/>
          <dgm:bulletEnabled val="1"/>
        </dgm:presLayoutVars>
      </dgm:prSet>
      <dgm:spPr/>
      <dgm:t>
        <a:bodyPr/>
        <a:lstStyle/>
        <a:p>
          <a:endParaRPr lang="fr-FR"/>
        </a:p>
      </dgm:t>
    </dgm:pt>
    <dgm:pt modelId="{08F12033-7140-44B8-A472-D4C6204181A5}" type="pres">
      <dgm:prSet presAssocID="{363FADB7-505C-4B00-857B-D24F05464992}" presName="Name8" presStyleCnt="0"/>
      <dgm:spPr/>
    </dgm:pt>
    <dgm:pt modelId="{B94254C1-ADF1-42E3-9CE5-6E8A35DE44C2}" type="pres">
      <dgm:prSet presAssocID="{363FADB7-505C-4B00-857B-D24F05464992}" presName="level" presStyleLbl="node1" presStyleIdx="7" presStyleCnt="9">
        <dgm:presLayoutVars>
          <dgm:chMax val="1"/>
          <dgm:bulletEnabled val="1"/>
        </dgm:presLayoutVars>
      </dgm:prSet>
      <dgm:spPr/>
      <dgm:t>
        <a:bodyPr/>
        <a:lstStyle/>
        <a:p>
          <a:endParaRPr lang="fr-FR"/>
        </a:p>
      </dgm:t>
    </dgm:pt>
    <dgm:pt modelId="{2141A3B0-D298-45C9-97D4-97171F2055F3}" type="pres">
      <dgm:prSet presAssocID="{363FADB7-505C-4B00-857B-D24F05464992}" presName="levelTx" presStyleLbl="revTx" presStyleIdx="0" presStyleCnt="0">
        <dgm:presLayoutVars>
          <dgm:chMax val="1"/>
          <dgm:bulletEnabled val="1"/>
        </dgm:presLayoutVars>
      </dgm:prSet>
      <dgm:spPr/>
      <dgm:t>
        <a:bodyPr/>
        <a:lstStyle/>
        <a:p>
          <a:endParaRPr lang="fr-FR"/>
        </a:p>
      </dgm:t>
    </dgm:pt>
    <dgm:pt modelId="{89A612F9-7AC0-4A0D-9ECC-576B18B18FB3}" type="pres">
      <dgm:prSet presAssocID="{388AE9F6-CF67-429F-876C-476AB513117D}" presName="Name8" presStyleCnt="0"/>
      <dgm:spPr/>
    </dgm:pt>
    <dgm:pt modelId="{53949AB6-C056-4E4A-9F4A-0EAE7BDB2687}" type="pres">
      <dgm:prSet presAssocID="{388AE9F6-CF67-429F-876C-476AB513117D}" presName="level" presStyleLbl="node1" presStyleIdx="8" presStyleCnt="9">
        <dgm:presLayoutVars>
          <dgm:chMax val="1"/>
          <dgm:bulletEnabled val="1"/>
        </dgm:presLayoutVars>
      </dgm:prSet>
      <dgm:spPr/>
      <dgm:t>
        <a:bodyPr/>
        <a:lstStyle/>
        <a:p>
          <a:endParaRPr lang="fr-FR"/>
        </a:p>
      </dgm:t>
    </dgm:pt>
    <dgm:pt modelId="{1931E64E-D8E6-4023-B5D6-416A57000035}" type="pres">
      <dgm:prSet presAssocID="{388AE9F6-CF67-429F-876C-476AB513117D}" presName="levelTx" presStyleLbl="revTx" presStyleIdx="0" presStyleCnt="0">
        <dgm:presLayoutVars>
          <dgm:chMax val="1"/>
          <dgm:bulletEnabled val="1"/>
        </dgm:presLayoutVars>
      </dgm:prSet>
      <dgm:spPr/>
      <dgm:t>
        <a:bodyPr/>
        <a:lstStyle/>
        <a:p>
          <a:endParaRPr lang="fr-FR"/>
        </a:p>
      </dgm:t>
    </dgm:pt>
  </dgm:ptLst>
  <dgm:cxnLst>
    <dgm:cxn modelId="{3AC0FF94-78F0-42BC-B1FE-24860EE1305F}" type="presOf" srcId="{35A1777B-4CB0-44CF-87E1-9BB8B263732B}" destId="{16E9E8C8-3793-435F-A83D-7739F025234A}" srcOrd="0" destOrd="0" presId="urn:microsoft.com/office/officeart/2005/8/layout/pyramid1"/>
    <dgm:cxn modelId="{27D128DE-EB56-47FA-8C12-A0BF1AC4113A}" srcId="{35A1777B-4CB0-44CF-87E1-9BB8B263732B}" destId="{7BD1D94B-5381-44B3-9115-45AD2719432E}" srcOrd="5" destOrd="0" parTransId="{3287E15E-6E71-4E39-83A3-66348045E690}" sibTransId="{5B103902-FF63-43D3-B8DF-202DA9E63DAC}"/>
    <dgm:cxn modelId="{0C39088D-32CB-4E82-B12F-0ABF999CA3B3}" srcId="{35A1777B-4CB0-44CF-87E1-9BB8B263732B}" destId="{D8929AC0-5413-457F-88C0-DF1A66F3C216}" srcOrd="2" destOrd="0" parTransId="{5B159B11-0A25-46E4-BE3A-A1CE5DEBF117}" sibTransId="{0FAE4AA5-1B81-41D1-BC6C-43DA06B77C5E}"/>
    <dgm:cxn modelId="{B8EFBF8E-8294-4A2E-9BE3-C06E7B8E4C65}" type="presOf" srcId="{6E1C2F12-952B-4576-AA78-28CAB3AD55A1}" destId="{A3CD021A-FDE3-469B-B485-A26D61FF6295}" srcOrd="1" destOrd="0" presId="urn:microsoft.com/office/officeart/2005/8/layout/pyramid1"/>
    <dgm:cxn modelId="{D36F03E5-7214-4005-861F-8291217464FD}" type="presOf" srcId="{6E1C2F12-952B-4576-AA78-28CAB3AD55A1}" destId="{2D8947CA-8698-403D-8C45-3714EAD26657}" srcOrd="0" destOrd="0" presId="urn:microsoft.com/office/officeart/2005/8/layout/pyramid1"/>
    <dgm:cxn modelId="{C311E569-B08B-45C3-8B13-1D09C662D21B}" type="presOf" srcId="{7BD1D94B-5381-44B3-9115-45AD2719432E}" destId="{773DEFF2-A189-42C2-9486-10AAB4C116AF}" srcOrd="0" destOrd="0" presId="urn:microsoft.com/office/officeart/2005/8/layout/pyramid1"/>
    <dgm:cxn modelId="{40F0FC9A-2312-47FF-8C5A-869C098CD128}" type="presOf" srcId="{363FADB7-505C-4B00-857B-D24F05464992}" destId="{2141A3B0-D298-45C9-97D4-97171F2055F3}" srcOrd="1" destOrd="0" presId="urn:microsoft.com/office/officeart/2005/8/layout/pyramid1"/>
    <dgm:cxn modelId="{D62E7CF3-2412-4655-82C4-40DC5F35F432}" srcId="{35A1777B-4CB0-44CF-87E1-9BB8B263732B}" destId="{9ADF41C7-5013-4D5B-989B-4F25241141FB}" srcOrd="0" destOrd="0" parTransId="{92408B99-FB8B-4DDE-835C-F484E339355D}" sibTransId="{931B1EF3-56EA-4B98-BD45-58F38EB1932D}"/>
    <dgm:cxn modelId="{4792D5E1-7222-4F50-9A2A-C56E1229895E}" type="presOf" srcId="{8AC11B2E-EBD1-4F6F-B004-1BF901F19DB4}" destId="{FD3F152C-9AC3-4A31-9657-6C2A4AAF1045}" srcOrd="1" destOrd="0" presId="urn:microsoft.com/office/officeart/2005/8/layout/pyramid1"/>
    <dgm:cxn modelId="{24BBE871-6E87-49F2-8E5B-1F12501818B8}" type="presOf" srcId="{824E64FA-C27F-44D2-9F88-E1FDDD12B702}" destId="{46C0F74C-8EE7-4CE4-B44C-3251D6ADAB09}" srcOrd="1" destOrd="0" presId="urn:microsoft.com/office/officeart/2005/8/layout/pyramid1"/>
    <dgm:cxn modelId="{A44A572D-3E53-4C81-98A5-9E0F7F7B6ABF}" type="presOf" srcId="{7BD1D94B-5381-44B3-9115-45AD2719432E}" destId="{E710C3FC-9739-41C6-8C31-C35ED55EB0EF}" srcOrd="1" destOrd="0" presId="urn:microsoft.com/office/officeart/2005/8/layout/pyramid1"/>
    <dgm:cxn modelId="{036688ED-5318-4C8E-92FF-B987BE1A6F0E}" srcId="{35A1777B-4CB0-44CF-87E1-9BB8B263732B}" destId="{388AE9F6-CF67-429F-876C-476AB513117D}" srcOrd="8" destOrd="0" parTransId="{A795AF40-F908-414F-B368-FEF895570BED}" sibTransId="{1123BB70-DD34-41A9-88D0-4739CFD2F5AC}"/>
    <dgm:cxn modelId="{15DCCC23-330C-494D-9F6F-5E2B45F3A846}" srcId="{35A1777B-4CB0-44CF-87E1-9BB8B263732B}" destId="{824E64FA-C27F-44D2-9F88-E1FDDD12B702}" srcOrd="3" destOrd="0" parTransId="{401C00BC-F42B-422F-BB08-170232C1583B}" sibTransId="{C903F962-88FE-46FE-8451-CBDBF0B862FC}"/>
    <dgm:cxn modelId="{499E8416-3A3A-4149-B341-02E46A075DD3}" type="presOf" srcId="{C71FCEB6-9330-4D14-87FD-A3E46554D989}" destId="{6358CED2-9532-42F6-80B4-AEF4F3D0FFD1}" srcOrd="1" destOrd="0" presId="urn:microsoft.com/office/officeart/2005/8/layout/pyramid1"/>
    <dgm:cxn modelId="{75327856-0635-4E12-9108-5FC5D62D7941}" type="presOf" srcId="{9ADF41C7-5013-4D5B-989B-4F25241141FB}" destId="{1E8D676C-1A02-440F-8667-16F10CBBD724}" srcOrd="0" destOrd="0" presId="urn:microsoft.com/office/officeart/2005/8/layout/pyramid1"/>
    <dgm:cxn modelId="{6186F062-DA55-45E8-A78B-56D890951A85}" type="presOf" srcId="{388AE9F6-CF67-429F-876C-476AB513117D}" destId="{1931E64E-D8E6-4023-B5D6-416A57000035}" srcOrd="1" destOrd="0" presId="urn:microsoft.com/office/officeart/2005/8/layout/pyramid1"/>
    <dgm:cxn modelId="{DEC5F68D-EE40-421C-B7C2-25E9801A52A6}" type="presOf" srcId="{C71FCEB6-9330-4D14-87FD-A3E46554D989}" destId="{EC4DCE1E-FC3B-47E3-B1BD-4D85AB7955F1}" srcOrd="0" destOrd="0" presId="urn:microsoft.com/office/officeart/2005/8/layout/pyramid1"/>
    <dgm:cxn modelId="{CE181384-C974-4466-B82B-4ECC4A3A499C}" type="presOf" srcId="{D8929AC0-5413-457F-88C0-DF1A66F3C216}" destId="{880E0A9B-17B2-45B0-A43E-A7F43DB59C20}" srcOrd="1" destOrd="0" presId="urn:microsoft.com/office/officeart/2005/8/layout/pyramid1"/>
    <dgm:cxn modelId="{8C91A867-54A6-4395-9A5B-4BA09B4643DE}" type="presOf" srcId="{388AE9F6-CF67-429F-876C-476AB513117D}" destId="{53949AB6-C056-4E4A-9F4A-0EAE7BDB2687}" srcOrd="0" destOrd="0" presId="urn:microsoft.com/office/officeart/2005/8/layout/pyramid1"/>
    <dgm:cxn modelId="{FDA3B56B-C064-4308-AA41-856ECD770EC2}" type="presOf" srcId="{D8929AC0-5413-457F-88C0-DF1A66F3C216}" destId="{6DE75E23-1EFB-4040-BD6C-95E660994530}" srcOrd="0" destOrd="0" presId="urn:microsoft.com/office/officeart/2005/8/layout/pyramid1"/>
    <dgm:cxn modelId="{42259F42-F330-4D9C-93B3-D0B1AE304612}" type="presOf" srcId="{824E64FA-C27F-44D2-9F88-E1FDDD12B702}" destId="{90386652-2A12-4196-8151-45CF37B974E9}" srcOrd="0" destOrd="0" presId="urn:microsoft.com/office/officeart/2005/8/layout/pyramid1"/>
    <dgm:cxn modelId="{3E0A5C8A-0135-4785-975F-923440F007E9}" srcId="{35A1777B-4CB0-44CF-87E1-9BB8B263732B}" destId="{6E1C2F12-952B-4576-AA78-28CAB3AD55A1}" srcOrd="1" destOrd="0" parTransId="{E96B32AF-8FBE-45D2-917E-23CCEB98BC41}" sibTransId="{24BE6FA6-CE9A-409A-9BE7-AED088B7976C}"/>
    <dgm:cxn modelId="{7FCB9B73-5058-421B-8783-C3DF49E1FE0C}" srcId="{35A1777B-4CB0-44CF-87E1-9BB8B263732B}" destId="{8AC11B2E-EBD1-4F6F-B004-1BF901F19DB4}" srcOrd="6" destOrd="0" parTransId="{7BB2A22B-CB71-486F-9F9E-6AE128BE0A13}" sibTransId="{0F841EDB-DC49-41AA-B3AB-E48B229F3ED0}"/>
    <dgm:cxn modelId="{249A6D40-9478-47D3-A883-05A0DEA1BA07}" type="presOf" srcId="{363FADB7-505C-4B00-857B-D24F05464992}" destId="{B94254C1-ADF1-42E3-9CE5-6E8A35DE44C2}" srcOrd="0" destOrd="0" presId="urn:microsoft.com/office/officeart/2005/8/layout/pyramid1"/>
    <dgm:cxn modelId="{43F69993-C6E3-406C-99A4-21D9CC64483B}" srcId="{35A1777B-4CB0-44CF-87E1-9BB8B263732B}" destId="{C71FCEB6-9330-4D14-87FD-A3E46554D989}" srcOrd="4" destOrd="0" parTransId="{8E948B2F-329B-49C1-BE5A-91DEA78CD24C}" sibTransId="{B29A5CEF-A47B-4E04-808D-C238F2E5BED7}"/>
    <dgm:cxn modelId="{55D72BEB-8DA4-4384-BC95-381B69E34982}" type="presOf" srcId="{9ADF41C7-5013-4D5B-989B-4F25241141FB}" destId="{A155D9F8-914E-48F2-BF49-72CEA30DEB10}" srcOrd="1" destOrd="0" presId="urn:microsoft.com/office/officeart/2005/8/layout/pyramid1"/>
    <dgm:cxn modelId="{E66F8A36-03B3-4B5C-99E5-49D0CF8C12D9}" type="presOf" srcId="{8AC11B2E-EBD1-4F6F-B004-1BF901F19DB4}" destId="{F9D809B1-0DC1-4894-8841-0A7E2F561F4A}" srcOrd="0" destOrd="0" presId="urn:microsoft.com/office/officeart/2005/8/layout/pyramid1"/>
    <dgm:cxn modelId="{769C00D1-4AC1-46CB-9138-9792D1B1A9DA}" srcId="{35A1777B-4CB0-44CF-87E1-9BB8B263732B}" destId="{363FADB7-505C-4B00-857B-D24F05464992}" srcOrd="7" destOrd="0" parTransId="{D4208666-7AAF-49F9-A60E-3613F9F17A71}" sibTransId="{3CA12D5A-6EE0-499A-9941-3101A8864105}"/>
    <dgm:cxn modelId="{EBC44723-EB7B-4BC1-AA3A-637C1A596CFF}" type="presParOf" srcId="{16E9E8C8-3793-435F-A83D-7739F025234A}" destId="{A60F5054-55E8-46DA-98A8-C6A1E88F8CF0}" srcOrd="0" destOrd="0" presId="urn:microsoft.com/office/officeart/2005/8/layout/pyramid1"/>
    <dgm:cxn modelId="{260A1588-DF0C-4BE0-B9A3-39A8CDB09D73}" type="presParOf" srcId="{A60F5054-55E8-46DA-98A8-C6A1E88F8CF0}" destId="{1E8D676C-1A02-440F-8667-16F10CBBD724}" srcOrd="0" destOrd="0" presId="urn:microsoft.com/office/officeart/2005/8/layout/pyramid1"/>
    <dgm:cxn modelId="{C482C35F-E508-4F24-9247-5C75F9F27A07}" type="presParOf" srcId="{A60F5054-55E8-46DA-98A8-C6A1E88F8CF0}" destId="{A155D9F8-914E-48F2-BF49-72CEA30DEB10}" srcOrd="1" destOrd="0" presId="urn:microsoft.com/office/officeart/2005/8/layout/pyramid1"/>
    <dgm:cxn modelId="{22FFD644-EA25-4AAA-A98A-08DE25EF9D2D}" type="presParOf" srcId="{16E9E8C8-3793-435F-A83D-7739F025234A}" destId="{6B75D768-51E1-4BF3-9DDE-74A041EF53DD}" srcOrd="1" destOrd="0" presId="urn:microsoft.com/office/officeart/2005/8/layout/pyramid1"/>
    <dgm:cxn modelId="{F43E4624-A081-4106-B4E3-CA3BD0E1DF83}" type="presParOf" srcId="{6B75D768-51E1-4BF3-9DDE-74A041EF53DD}" destId="{2D8947CA-8698-403D-8C45-3714EAD26657}" srcOrd="0" destOrd="0" presId="urn:microsoft.com/office/officeart/2005/8/layout/pyramid1"/>
    <dgm:cxn modelId="{D941BC38-5D04-4BFC-98EE-714F07815205}" type="presParOf" srcId="{6B75D768-51E1-4BF3-9DDE-74A041EF53DD}" destId="{A3CD021A-FDE3-469B-B485-A26D61FF6295}" srcOrd="1" destOrd="0" presId="urn:microsoft.com/office/officeart/2005/8/layout/pyramid1"/>
    <dgm:cxn modelId="{917108F0-9ADC-4306-ADE6-47F35ADE32CA}" type="presParOf" srcId="{16E9E8C8-3793-435F-A83D-7739F025234A}" destId="{3C5E958D-2BA8-4A21-9F38-0E4063EFAE3A}" srcOrd="2" destOrd="0" presId="urn:microsoft.com/office/officeart/2005/8/layout/pyramid1"/>
    <dgm:cxn modelId="{D13E9383-D89F-4BF0-8F7A-0D8386B28064}" type="presParOf" srcId="{3C5E958D-2BA8-4A21-9F38-0E4063EFAE3A}" destId="{6DE75E23-1EFB-4040-BD6C-95E660994530}" srcOrd="0" destOrd="0" presId="urn:microsoft.com/office/officeart/2005/8/layout/pyramid1"/>
    <dgm:cxn modelId="{A849FFC9-9670-4686-85E9-D260907E4A07}" type="presParOf" srcId="{3C5E958D-2BA8-4A21-9F38-0E4063EFAE3A}" destId="{880E0A9B-17B2-45B0-A43E-A7F43DB59C20}" srcOrd="1" destOrd="0" presId="urn:microsoft.com/office/officeart/2005/8/layout/pyramid1"/>
    <dgm:cxn modelId="{7432F137-AC06-4044-94EA-D181DC57F750}" type="presParOf" srcId="{16E9E8C8-3793-435F-A83D-7739F025234A}" destId="{016A86E3-5BC5-4092-AE9A-88FAD77D4C76}" srcOrd="3" destOrd="0" presId="urn:microsoft.com/office/officeart/2005/8/layout/pyramid1"/>
    <dgm:cxn modelId="{CE8587DC-BF40-429A-8822-2F06E7B19ACA}" type="presParOf" srcId="{016A86E3-5BC5-4092-AE9A-88FAD77D4C76}" destId="{90386652-2A12-4196-8151-45CF37B974E9}" srcOrd="0" destOrd="0" presId="urn:microsoft.com/office/officeart/2005/8/layout/pyramid1"/>
    <dgm:cxn modelId="{7282C749-0B4D-475E-935B-CEB1EB4E833E}" type="presParOf" srcId="{016A86E3-5BC5-4092-AE9A-88FAD77D4C76}" destId="{46C0F74C-8EE7-4CE4-B44C-3251D6ADAB09}" srcOrd="1" destOrd="0" presId="urn:microsoft.com/office/officeart/2005/8/layout/pyramid1"/>
    <dgm:cxn modelId="{2C86A4B7-4085-471F-992A-8CA54E398837}" type="presParOf" srcId="{16E9E8C8-3793-435F-A83D-7739F025234A}" destId="{CFFCA54D-A326-4FF0-AA69-46602FFA6750}" srcOrd="4" destOrd="0" presId="urn:microsoft.com/office/officeart/2005/8/layout/pyramid1"/>
    <dgm:cxn modelId="{EEB6A2F0-1276-4B47-8686-9ACA2A89EF24}" type="presParOf" srcId="{CFFCA54D-A326-4FF0-AA69-46602FFA6750}" destId="{EC4DCE1E-FC3B-47E3-B1BD-4D85AB7955F1}" srcOrd="0" destOrd="0" presId="urn:microsoft.com/office/officeart/2005/8/layout/pyramid1"/>
    <dgm:cxn modelId="{917716D0-884C-4CE3-A9F1-FEAC1AC09836}" type="presParOf" srcId="{CFFCA54D-A326-4FF0-AA69-46602FFA6750}" destId="{6358CED2-9532-42F6-80B4-AEF4F3D0FFD1}" srcOrd="1" destOrd="0" presId="urn:microsoft.com/office/officeart/2005/8/layout/pyramid1"/>
    <dgm:cxn modelId="{D569D2B4-0AA3-406E-A9D6-33AAAA0FC519}" type="presParOf" srcId="{16E9E8C8-3793-435F-A83D-7739F025234A}" destId="{0C68015A-9162-4D69-82C8-98BFD3B468B3}" srcOrd="5" destOrd="0" presId="urn:microsoft.com/office/officeart/2005/8/layout/pyramid1"/>
    <dgm:cxn modelId="{D01E6286-E00C-4522-A78A-2C17D45AF386}" type="presParOf" srcId="{0C68015A-9162-4D69-82C8-98BFD3B468B3}" destId="{773DEFF2-A189-42C2-9486-10AAB4C116AF}" srcOrd="0" destOrd="0" presId="urn:microsoft.com/office/officeart/2005/8/layout/pyramid1"/>
    <dgm:cxn modelId="{40E51B75-95A5-4545-AAD9-8FF25A692C4E}" type="presParOf" srcId="{0C68015A-9162-4D69-82C8-98BFD3B468B3}" destId="{E710C3FC-9739-41C6-8C31-C35ED55EB0EF}" srcOrd="1" destOrd="0" presId="urn:microsoft.com/office/officeart/2005/8/layout/pyramid1"/>
    <dgm:cxn modelId="{3670CD02-4596-4259-AE14-8064EE8C5243}" type="presParOf" srcId="{16E9E8C8-3793-435F-A83D-7739F025234A}" destId="{B7A04B3D-EBC7-4DD8-A0B3-1E3BF3445D7C}" srcOrd="6" destOrd="0" presId="urn:microsoft.com/office/officeart/2005/8/layout/pyramid1"/>
    <dgm:cxn modelId="{5BA52A03-E70E-4C16-B9DD-5DD2ABAAB281}" type="presParOf" srcId="{B7A04B3D-EBC7-4DD8-A0B3-1E3BF3445D7C}" destId="{F9D809B1-0DC1-4894-8841-0A7E2F561F4A}" srcOrd="0" destOrd="0" presId="urn:microsoft.com/office/officeart/2005/8/layout/pyramid1"/>
    <dgm:cxn modelId="{93A295C2-D8CA-4797-AB84-96B57C07EA71}" type="presParOf" srcId="{B7A04B3D-EBC7-4DD8-A0B3-1E3BF3445D7C}" destId="{FD3F152C-9AC3-4A31-9657-6C2A4AAF1045}" srcOrd="1" destOrd="0" presId="urn:microsoft.com/office/officeart/2005/8/layout/pyramid1"/>
    <dgm:cxn modelId="{7F812755-486C-43FF-A2BB-BAC407D784BC}" type="presParOf" srcId="{16E9E8C8-3793-435F-A83D-7739F025234A}" destId="{08F12033-7140-44B8-A472-D4C6204181A5}" srcOrd="7" destOrd="0" presId="urn:microsoft.com/office/officeart/2005/8/layout/pyramid1"/>
    <dgm:cxn modelId="{DEC70207-A466-4716-B3BE-0C981EB5672F}" type="presParOf" srcId="{08F12033-7140-44B8-A472-D4C6204181A5}" destId="{B94254C1-ADF1-42E3-9CE5-6E8A35DE44C2}" srcOrd="0" destOrd="0" presId="urn:microsoft.com/office/officeart/2005/8/layout/pyramid1"/>
    <dgm:cxn modelId="{467BB647-BC6A-4DC5-AA71-366FD19EA563}" type="presParOf" srcId="{08F12033-7140-44B8-A472-D4C6204181A5}" destId="{2141A3B0-D298-45C9-97D4-97171F2055F3}" srcOrd="1" destOrd="0" presId="urn:microsoft.com/office/officeart/2005/8/layout/pyramid1"/>
    <dgm:cxn modelId="{CD533A5B-7C19-477B-B6D5-837B58CE023F}" type="presParOf" srcId="{16E9E8C8-3793-435F-A83D-7739F025234A}" destId="{89A612F9-7AC0-4A0D-9ECC-576B18B18FB3}" srcOrd="8" destOrd="0" presId="urn:microsoft.com/office/officeart/2005/8/layout/pyramid1"/>
    <dgm:cxn modelId="{965082B1-F750-4AC2-87BE-01E2A204E5E0}" type="presParOf" srcId="{89A612F9-7AC0-4A0D-9ECC-576B18B18FB3}" destId="{53949AB6-C056-4E4A-9F4A-0EAE7BDB2687}" srcOrd="0" destOrd="0" presId="urn:microsoft.com/office/officeart/2005/8/layout/pyramid1"/>
    <dgm:cxn modelId="{89FFDD02-D28D-4D18-972D-6C68BD8A0D85}" type="presParOf" srcId="{89A612F9-7AC0-4A0D-9ECC-576B18B18FB3}" destId="{1931E64E-D8E6-4023-B5D6-416A5700003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7673118-F126-4355-B073-66ECE7B9A03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D0DC6C0B-6990-4EF1-8634-A4CBE19217F7}">
      <dgm:prSet phldrT="[Texte]"/>
      <dgm:spPr>
        <a:solidFill>
          <a:srgbClr val="FF9900"/>
        </a:solidFill>
      </dgm:spPr>
      <dgm:t>
        <a:bodyPr/>
        <a:lstStyle/>
        <a:p>
          <a:r>
            <a:rPr lang="fr-FR" dirty="0"/>
            <a:t>CPF</a:t>
          </a:r>
        </a:p>
      </dgm:t>
    </dgm:pt>
    <dgm:pt modelId="{EF38459C-5C28-4648-A0D5-99C8C89F1642}" type="parTrans" cxnId="{39E60C4F-CB0F-4269-A862-B40CA6165C54}">
      <dgm:prSet/>
      <dgm:spPr/>
      <dgm:t>
        <a:bodyPr/>
        <a:lstStyle/>
        <a:p>
          <a:endParaRPr lang="fr-FR"/>
        </a:p>
      </dgm:t>
    </dgm:pt>
    <dgm:pt modelId="{19032D69-9890-4024-965D-854089013224}" type="sibTrans" cxnId="{39E60C4F-CB0F-4269-A862-B40CA6165C54}">
      <dgm:prSet/>
      <dgm:spPr/>
      <dgm:t>
        <a:bodyPr/>
        <a:lstStyle/>
        <a:p>
          <a:endParaRPr lang="fr-FR"/>
        </a:p>
      </dgm:t>
    </dgm:pt>
    <dgm:pt modelId="{CA03E300-961C-419A-9C21-EDA3C905238D}">
      <dgm:prSet phldrT="[Texte]" custT="1"/>
      <dgm:spPr/>
      <dgm:t>
        <a:bodyPr/>
        <a:lstStyle/>
        <a:p>
          <a:r>
            <a:rPr lang="fr-FR" sz="1200" dirty="0"/>
            <a:t>Formations s’inscrivant dans les priorités définies par les partenaires sociaux,</a:t>
          </a:r>
        </a:p>
      </dgm:t>
    </dgm:pt>
    <dgm:pt modelId="{B66E33E5-8FC9-4468-B2D7-0BF5E844593E}" type="parTrans" cxnId="{624B3052-3218-4C16-8609-9E7D149E4EB0}">
      <dgm:prSet/>
      <dgm:spPr/>
      <dgm:t>
        <a:bodyPr/>
        <a:lstStyle/>
        <a:p>
          <a:endParaRPr lang="fr-FR"/>
        </a:p>
      </dgm:t>
    </dgm:pt>
    <dgm:pt modelId="{B3B0CD95-B7BD-4B71-9B7E-2C43627D5B08}" type="sibTrans" cxnId="{624B3052-3218-4C16-8609-9E7D149E4EB0}">
      <dgm:prSet/>
      <dgm:spPr/>
      <dgm:t>
        <a:bodyPr/>
        <a:lstStyle/>
        <a:p>
          <a:endParaRPr lang="fr-FR"/>
        </a:p>
      </dgm:t>
    </dgm:pt>
    <dgm:pt modelId="{56B273E6-7A0D-4145-860E-7D1AED3E1500}">
      <dgm:prSet phldrT="[Texte]"/>
      <dgm:spPr>
        <a:solidFill>
          <a:srgbClr val="00B0F0"/>
        </a:solidFill>
      </dgm:spPr>
      <dgm:t>
        <a:bodyPr/>
        <a:lstStyle/>
        <a:p>
          <a:r>
            <a:rPr lang="fr-FR" dirty="0"/>
            <a:t>PP</a:t>
          </a:r>
        </a:p>
      </dgm:t>
    </dgm:pt>
    <dgm:pt modelId="{F10A1583-F084-4AB3-8AC6-652ECD18A90C}" type="parTrans" cxnId="{53BBE01D-E44A-4AAE-BC03-4442D0B5F44D}">
      <dgm:prSet/>
      <dgm:spPr/>
      <dgm:t>
        <a:bodyPr/>
        <a:lstStyle/>
        <a:p>
          <a:endParaRPr lang="fr-FR"/>
        </a:p>
      </dgm:t>
    </dgm:pt>
    <dgm:pt modelId="{E15FCD21-85E3-4589-9D71-2355DA06D3E4}" type="sibTrans" cxnId="{53BBE01D-E44A-4AAE-BC03-4442D0B5F44D}">
      <dgm:prSet/>
      <dgm:spPr/>
      <dgm:t>
        <a:bodyPr/>
        <a:lstStyle/>
        <a:p>
          <a:endParaRPr lang="fr-FR"/>
        </a:p>
      </dgm:t>
    </dgm:pt>
    <dgm:pt modelId="{48B8393D-87A2-4692-91BB-CAE1C73C5F07}">
      <dgm:prSet phldrT="[Texte]" custT="1"/>
      <dgm:spPr/>
      <dgm:t>
        <a:bodyPr/>
        <a:lstStyle/>
        <a:p>
          <a:r>
            <a:rPr lang="fr-FR" sz="1200" dirty="0"/>
            <a:t> Définition des priorités en lien avec celles du CPF.</a:t>
          </a:r>
        </a:p>
      </dgm:t>
    </dgm:pt>
    <dgm:pt modelId="{504368EB-764A-4A0A-8F41-80793F4B70C6}" type="parTrans" cxnId="{4EB3CD16-6556-4919-A5FA-C9F37C706F98}">
      <dgm:prSet/>
      <dgm:spPr/>
      <dgm:t>
        <a:bodyPr/>
        <a:lstStyle/>
        <a:p>
          <a:endParaRPr lang="fr-FR"/>
        </a:p>
      </dgm:t>
    </dgm:pt>
    <dgm:pt modelId="{384E8B5C-312E-4408-8FA9-AFBC328E1BB6}" type="sibTrans" cxnId="{4EB3CD16-6556-4919-A5FA-C9F37C706F98}">
      <dgm:prSet/>
      <dgm:spPr/>
      <dgm:t>
        <a:bodyPr/>
        <a:lstStyle/>
        <a:p>
          <a:endParaRPr lang="fr-FR"/>
        </a:p>
      </dgm:t>
    </dgm:pt>
    <dgm:pt modelId="{AF8E4410-21B6-4631-80FE-0A2C4FD190F7}">
      <dgm:prSet phldrT="[Texte]"/>
      <dgm:spPr>
        <a:solidFill>
          <a:srgbClr val="00B050"/>
        </a:solidFill>
      </dgm:spPr>
      <dgm:t>
        <a:bodyPr/>
        <a:lstStyle/>
        <a:p>
          <a:r>
            <a:rPr lang="fr-FR" dirty="0"/>
            <a:t>Plan de Formation de l’établissement</a:t>
          </a:r>
        </a:p>
      </dgm:t>
    </dgm:pt>
    <dgm:pt modelId="{D39FE2DF-0B52-4747-82F5-289A83696BFF}" type="parTrans" cxnId="{F824BAC5-5B2B-450E-902C-4F5AF8BA8772}">
      <dgm:prSet/>
      <dgm:spPr/>
      <dgm:t>
        <a:bodyPr/>
        <a:lstStyle/>
        <a:p>
          <a:endParaRPr lang="fr-FR"/>
        </a:p>
      </dgm:t>
    </dgm:pt>
    <dgm:pt modelId="{95B7FD03-5270-4BF9-8846-874A6BDC408F}" type="sibTrans" cxnId="{F824BAC5-5B2B-450E-902C-4F5AF8BA8772}">
      <dgm:prSet/>
      <dgm:spPr/>
      <dgm:t>
        <a:bodyPr/>
        <a:lstStyle/>
        <a:p>
          <a:endParaRPr lang="fr-FR"/>
        </a:p>
      </dgm:t>
    </dgm:pt>
    <dgm:pt modelId="{F6A86E7E-C7B5-4D92-A612-5BCE41B19E60}">
      <dgm:prSet phldrT="[Texte]"/>
      <dgm:spPr>
        <a:solidFill>
          <a:srgbClr val="7030A0"/>
        </a:solidFill>
      </dgm:spPr>
      <dgm:t>
        <a:bodyPr/>
        <a:lstStyle/>
        <a:p>
          <a:r>
            <a:rPr lang="fr-FR" dirty="0"/>
            <a:t>Investissement direct</a:t>
          </a:r>
        </a:p>
        <a:p>
          <a:r>
            <a:rPr lang="fr-FR" dirty="0"/>
            <a:t>(fonds propres)</a:t>
          </a:r>
        </a:p>
      </dgm:t>
    </dgm:pt>
    <dgm:pt modelId="{BC37B117-7109-4EF8-8801-7EF89A20015A}" type="parTrans" cxnId="{75C81DB2-FB83-45C4-A1DF-EE8155D2CC59}">
      <dgm:prSet/>
      <dgm:spPr/>
      <dgm:t>
        <a:bodyPr/>
        <a:lstStyle/>
        <a:p>
          <a:endParaRPr lang="fr-FR"/>
        </a:p>
      </dgm:t>
    </dgm:pt>
    <dgm:pt modelId="{C1D02737-388E-4A2D-89A4-0A46A25D1EA7}" type="sibTrans" cxnId="{75C81DB2-FB83-45C4-A1DF-EE8155D2CC59}">
      <dgm:prSet/>
      <dgm:spPr/>
      <dgm:t>
        <a:bodyPr/>
        <a:lstStyle/>
        <a:p>
          <a:endParaRPr lang="fr-FR"/>
        </a:p>
      </dgm:t>
    </dgm:pt>
    <dgm:pt modelId="{39C7F1F8-0926-4CEF-B8F3-C1452C8AF79C}">
      <dgm:prSet phldrT="[Texte]" custT="1"/>
      <dgm:spPr/>
      <dgm:t>
        <a:bodyPr/>
        <a:lstStyle/>
        <a:p>
          <a:r>
            <a:rPr lang="fr-FR" sz="1200" dirty="0"/>
            <a:t>Cas des actions de formations  non prises en charges par les dispositifs. </a:t>
          </a:r>
        </a:p>
      </dgm:t>
    </dgm:pt>
    <dgm:pt modelId="{5E67AA5C-727E-4680-8CDF-7CEFE3062DF3}" type="parTrans" cxnId="{FD921357-58D9-4C74-973A-2F44B3C4B8A3}">
      <dgm:prSet/>
      <dgm:spPr/>
      <dgm:t>
        <a:bodyPr/>
        <a:lstStyle/>
        <a:p>
          <a:endParaRPr lang="fr-FR"/>
        </a:p>
      </dgm:t>
    </dgm:pt>
    <dgm:pt modelId="{19100ACB-6C13-4266-B290-E7A86EDEE55A}" type="sibTrans" cxnId="{FD921357-58D9-4C74-973A-2F44B3C4B8A3}">
      <dgm:prSet/>
      <dgm:spPr/>
      <dgm:t>
        <a:bodyPr/>
        <a:lstStyle/>
        <a:p>
          <a:endParaRPr lang="fr-FR"/>
        </a:p>
      </dgm:t>
    </dgm:pt>
    <dgm:pt modelId="{2A6F99A5-D491-4C2E-AF15-6E6A43EDD77E}">
      <dgm:prSet phldrT="[Texte]" custT="1"/>
      <dgm:spPr/>
      <dgm:t>
        <a:bodyPr/>
        <a:lstStyle/>
        <a:p>
          <a:r>
            <a:rPr lang="fr-FR" sz="1200" dirty="0"/>
            <a:t>Elaboration de la liste de l’Interbranches.</a:t>
          </a:r>
        </a:p>
      </dgm:t>
    </dgm:pt>
    <dgm:pt modelId="{F1AE485F-960E-4039-967B-FA92BBAF4AC8}" type="parTrans" cxnId="{9BD1991C-6A11-428E-BF27-E252200133B4}">
      <dgm:prSet/>
      <dgm:spPr/>
      <dgm:t>
        <a:bodyPr/>
        <a:lstStyle/>
        <a:p>
          <a:endParaRPr lang="fr-FR"/>
        </a:p>
      </dgm:t>
    </dgm:pt>
    <dgm:pt modelId="{90501871-9E9F-4EF1-AD16-EB306B0B253D}" type="sibTrans" cxnId="{9BD1991C-6A11-428E-BF27-E252200133B4}">
      <dgm:prSet/>
      <dgm:spPr/>
      <dgm:t>
        <a:bodyPr/>
        <a:lstStyle/>
        <a:p>
          <a:endParaRPr lang="fr-FR"/>
        </a:p>
      </dgm:t>
    </dgm:pt>
    <dgm:pt modelId="{DE949898-01C1-47BA-A27E-67DB8A96A245}">
      <dgm:prSet phldrT="[Texte]" custT="1"/>
      <dgm:spPr/>
      <dgm:t>
        <a:bodyPr/>
        <a:lstStyle/>
        <a:p>
          <a:r>
            <a:rPr lang="fr-FR" sz="1200" dirty="0"/>
            <a:t> Formations s’inscrivant dans les priorités définies par les partenaires sociaux,</a:t>
          </a:r>
        </a:p>
      </dgm:t>
    </dgm:pt>
    <dgm:pt modelId="{7739FE63-0FA2-462B-BB0D-B377360200E2}" type="parTrans" cxnId="{14EB43EA-0EF9-42AF-98AC-BCE3474EBA9A}">
      <dgm:prSet/>
      <dgm:spPr/>
      <dgm:t>
        <a:bodyPr/>
        <a:lstStyle/>
        <a:p>
          <a:endParaRPr lang="fr-FR"/>
        </a:p>
      </dgm:t>
    </dgm:pt>
    <dgm:pt modelId="{886FE166-6FCB-49DD-8E63-5D2DEEE43E33}" type="sibTrans" cxnId="{14EB43EA-0EF9-42AF-98AC-BCE3474EBA9A}">
      <dgm:prSet/>
      <dgm:spPr/>
      <dgm:t>
        <a:bodyPr/>
        <a:lstStyle/>
        <a:p>
          <a:endParaRPr lang="fr-FR"/>
        </a:p>
      </dgm:t>
    </dgm:pt>
    <dgm:pt modelId="{5543A800-11B4-4B74-8160-D2A007E88AE3}">
      <dgm:prSet phldrT="[Texte]" custT="1"/>
      <dgm:spPr/>
      <dgm:t>
        <a:bodyPr/>
        <a:lstStyle/>
        <a:p>
          <a:r>
            <a:rPr lang="fr-FR" sz="1200" b="1" dirty="0"/>
            <a:t>A l’initiative du salarié,</a:t>
          </a:r>
        </a:p>
      </dgm:t>
    </dgm:pt>
    <dgm:pt modelId="{3F24C9A8-B2CA-47AB-99FA-902817AB6A6D}" type="parTrans" cxnId="{E679FF51-1144-48F0-AF7C-AA8B61A08A62}">
      <dgm:prSet/>
      <dgm:spPr/>
      <dgm:t>
        <a:bodyPr/>
        <a:lstStyle/>
        <a:p>
          <a:endParaRPr lang="fr-FR"/>
        </a:p>
      </dgm:t>
    </dgm:pt>
    <dgm:pt modelId="{46D928DD-5B01-4A14-8142-1CE272504EF2}" type="sibTrans" cxnId="{E679FF51-1144-48F0-AF7C-AA8B61A08A62}">
      <dgm:prSet/>
      <dgm:spPr/>
      <dgm:t>
        <a:bodyPr/>
        <a:lstStyle/>
        <a:p>
          <a:endParaRPr lang="fr-FR"/>
        </a:p>
      </dgm:t>
    </dgm:pt>
    <dgm:pt modelId="{BF0DD2BE-2B9D-4A4D-901E-688578ACD9EE}">
      <dgm:prSet phldrT="[Texte]" custT="1"/>
      <dgm:spPr/>
      <dgm:t>
        <a:bodyPr/>
        <a:lstStyle/>
        <a:p>
          <a:r>
            <a:rPr lang="fr-FR" sz="1200" dirty="0"/>
            <a:t> </a:t>
          </a:r>
          <a:r>
            <a:rPr lang="fr-FR" sz="1200" b="1" dirty="0"/>
            <a:t>A l’initiative de l’employeur,</a:t>
          </a:r>
        </a:p>
      </dgm:t>
    </dgm:pt>
    <dgm:pt modelId="{773FF8E6-BA52-4C50-8299-B69AEBC27232}" type="parTrans" cxnId="{DCBA7C5C-4823-47E9-850D-FAAD130273B5}">
      <dgm:prSet/>
      <dgm:spPr/>
      <dgm:t>
        <a:bodyPr/>
        <a:lstStyle/>
        <a:p>
          <a:endParaRPr lang="fr-FR"/>
        </a:p>
      </dgm:t>
    </dgm:pt>
    <dgm:pt modelId="{2452CEB7-6664-4261-951A-0BBCDE9C0076}" type="sibTrans" cxnId="{DCBA7C5C-4823-47E9-850D-FAAD130273B5}">
      <dgm:prSet/>
      <dgm:spPr/>
      <dgm:t>
        <a:bodyPr/>
        <a:lstStyle/>
        <a:p>
          <a:endParaRPr lang="fr-FR"/>
        </a:p>
      </dgm:t>
    </dgm:pt>
    <dgm:pt modelId="{BE246CD2-A458-47B0-B7CE-DFC0F17920AC}">
      <dgm:prSet phldrT="[Texte]" custT="1"/>
      <dgm:spPr/>
      <dgm:t>
        <a:bodyPr/>
        <a:lstStyle/>
        <a:p>
          <a:r>
            <a:rPr lang="fr-FR" sz="1200" dirty="0"/>
            <a:t>Représente 50 % des versement de la collecte au titre du Plan, 50 % au titre des actions collectives,</a:t>
          </a:r>
        </a:p>
      </dgm:t>
    </dgm:pt>
    <dgm:pt modelId="{1F618FAD-125C-4825-A245-9024F2A359F6}" type="parTrans" cxnId="{ACE3227D-B598-48E0-854F-D71FE8887E2D}">
      <dgm:prSet/>
      <dgm:spPr/>
      <dgm:t>
        <a:bodyPr/>
        <a:lstStyle/>
        <a:p>
          <a:endParaRPr lang="fr-FR"/>
        </a:p>
      </dgm:t>
    </dgm:pt>
    <dgm:pt modelId="{5CBC02B5-808E-481B-B1D9-F9D4AF34CACF}" type="sibTrans" cxnId="{ACE3227D-B598-48E0-854F-D71FE8887E2D}">
      <dgm:prSet/>
      <dgm:spPr/>
      <dgm:t>
        <a:bodyPr/>
        <a:lstStyle/>
        <a:p>
          <a:endParaRPr lang="fr-FR"/>
        </a:p>
      </dgm:t>
    </dgm:pt>
    <dgm:pt modelId="{4C0AFBD3-F55E-41D3-ACC2-D4D9EC67B4C0}">
      <dgm:prSet phldrT="[Texte]" custT="1"/>
      <dgm:spPr/>
      <dgm:t>
        <a:bodyPr/>
        <a:lstStyle/>
        <a:p>
          <a:r>
            <a:rPr lang="fr-FR" sz="1200" dirty="0"/>
            <a:t>Formations s’inscrivant dans les priorités définies par les partenaires sociaux.</a:t>
          </a:r>
        </a:p>
      </dgm:t>
    </dgm:pt>
    <dgm:pt modelId="{9E616494-D8A5-40F7-968D-6BE2CCBF2332}" type="parTrans" cxnId="{6F3887AF-2F58-4B92-9FA6-84F7C6E22998}">
      <dgm:prSet/>
      <dgm:spPr/>
      <dgm:t>
        <a:bodyPr/>
        <a:lstStyle/>
        <a:p>
          <a:endParaRPr lang="fr-FR"/>
        </a:p>
      </dgm:t>
    </dgm:pt>
    <dgm:pt modelId="{C467003E-C074-4D5F-A88B-E9FA1FB14CDE}" type="sibTrans" cxnId="{6F3887AF-2F58-4B92-9FA6-84F7C6E22998}">
      <dgm:prSet/>
      <dgm:spPr/>
      <dgm:t>
        <a:bodyPr/>
        <a:lstStyle/>
        <a:p>
          <a:endParaRPr lang="fr-FR"/>
        </a:p>
      </dgm:t>
    </dgm:pt>
    <dgm:pt modelId="{5215C9E6-9320-42E3-9B04-513B49C1C08B}" type="pres">
      <dgm:prSet presAssocID="{57673118-F126-4355-B073-66ECE7B9A035}" presName="rootnode" presStyleCnt="0">
        <dgm:presLayoutVars>
          <dgm:chMax/>
          <dgm:chPref/>
          <dgm:dir/>
          <dgm:animLvl val="lvl"/>
        </dgm:presLayoutVars>
      </dgm:prSet>
      <dgm:spPr/>
      <dgm:t>
        <a:bodyPr/>
        <a:lstStyle/>
        <a:p>
          <a:endParaRPr lang="fr-FR"/>
        </a:p>
      </dgm:t>
    </dgm:pt>
    <dgm:pt modelId="{A0461C0D-C7A0-4149-AB62-F8A7F7F3094D}" type="pres">
      <dgm:prSet presAssocID="{D0DC6C0B-6990-4EF1-8634-A4CBE19217F7}" presName="composite" presStyleCnt="0"/>
      <dgm:spPr/>
    </dgm:pt>
    <dgm:pt modelId="{479E7408-AA93-4228-A490-236850EF5167}" type="pres">
      <dgm:prSet presAssocID="{D0DC6C0B-6990-4EF1-8634-A4CBE19217F7}" presName="bentUpArrow1" presStyleLbl="alignImgPlace1" presStyleIdx="0" presStyleCnt="3" custLinFactY="100000" custLinFactNeighborX="3123" custLinFactNeighborY="179744"/>
      <dgm:spPr>
        <a:solidFill>
          <a:schemeClr val="bg1"/>
        </a:solidFill>
      </dgm:spPr>
    </dgm:pt>
    <dgm:pt modelId="{4C0B79EC-8E15-4D63-926E-CFB19ADAEEE0}" type="pres">
      <dgm:prSet presAssocID="{D0DC6C0B-6990-4EF1-8634-A4CBE19217F7}" presName="ParentText" presStyleLbl="node1" presStyleIdx="0" presStyleCnt="4" custScaleX="94811" custLinFactNeighborX="-2545" custLinFactNeighborY="-4495">
        <dgm:presLayoutVars>
          <dgm:chMax val="1"/>
          <dgm:chPref val="1"/>
          <dgm:bulletEnabled val="1"/>
        </dgm:presLayoutVars>
      </dgm:prSet>
      <dgm:spPr/>
      <dgm:t>
        <a:bodyPr/>
        <a:lstStyle/>
        <a:p>
          <a:endParaRPr lang="fr-FR"/>
        </a:p>
      </dgm:t>
    </dgm:pt>
    <dgm:pt modelId="{0111B6C0-4C98-41A5-9750-99B6CB386906}" type="pres">
      <dgm:prSet presAssocID="{D0DC6C0B-6990-4EF1-8634-A4CBE19217F7}" presName="ChildText" presStyleLbl="revTx" presStyleIdx="0" presStyleCnt="4" custScaleX="384848" custLinFactX="54986" custLinFactNeighborX="100000" custLinFactNeighborY="-21014">
        <dgm:presLayoutVars>
          <dgm:chMax val="0"/>
          <dgm:chPref val="0"/>
          <dgm:bulletEnabled val="1"/>
        </dgm:presLayoutVars>
      </dgm:prSet>
      <dgm:spPr/>
      <dgm:t>
        <a:bodyPr/>
        <a:lstStyle/>
        <a:p>
          <a:endParaRPr lang="fr-FR"/>
        </a:p>
      </dgm:t>
    </dgm:pt>
    <dgm:pt modelId="{7BC88C95-4010-4F2B-B43B-2CFFB55D3997}" type="pres">
      <dgm:prSet presAssocID="{19032D69-9890-4024-965D-854089013224}" presName="sibTrans" presStyleCnt="0"/>
      <dgm:spPr/>
    </dgm:pt>
    <dgm:pt modelId="{2A6B622F-50FB-4BA6-B452-035C168C4CC1}" type="pres">
      <dgm:prSet presAssocID="{56B273E6-7A0D-4145-860E-7D1AED3E1500}" presName="composite" presStyleCnt="0"/>
      <dgm:spPr/>
    </dgm:pt>
    <dgm:pt modelId="{8A1B59F5-A343-4DCD-B29B-D8D5EF3C5505}" type="pres">
      <dgm:prSet presAssocID="{56B273E6-7A0D-4145-860E-7D1AED3E1500}" presName="bentUpArrow1" presStyleLbl="alignImgPlace1" presStyleIdx="1" presStyleCnt="3" custLinFactX="-57752" custLinFactNeighborX="-100000" custLinFactNeighborY="-2184"/>
      <dgm:spPr>
        <a:solidFill>
          <a:schemeClr val="bg1">
            <a:lumMod val="75000"/>
          </a:schemeClr>
        </a:solidFill>
      </dgm:spPr>
    </dgm:pt>
    <dgm:pt modelId="{64AEE180-5BB6-4320-8A5B-436E32E52FA9}" type="pres">
      <dgm:prSet presAssocID="{56B273E6-7A0D-4145-860E-7D1AED3E1500}" presName="ParentText" presStyleLbl="node1" presStyleIdx="1" presStyleCnt="4" custScaleX="94913" custLinFactX="-40336" custLinFactNeighborX="-100000" custLinFactNeighborY="-3982">
        <dgm:presLayoutVars>
          <dgm:chMax val="1"/>
          <dgm:chPref val="1"/>
          <dgm:bulletEnabled val="1"/>
        </dgm:presLayoutVars>
      </dgm:prSet>
      <dgm:spPr/>
      <dgm:t>
        <a:bodyPr/>
        <a:lstStyle/>
        <a:p>
          <a:endParaRPr lang="fr-FR"/>
        </a:p>
      </dgm:t>
    </dgm:pt>
    <dgm:pt modelId="{5D6E1FA6-9C85-4684-9084-B58647ED5C64}" type="pres">
      <dgm:prSet presAssocID="{56B273E6-7A0D-4145-860E-7D1AED3E1500}" presName="ChildText" presStyleLbl="revTx" presStyleIdx="1" presStyleCnt="4" custScaleX="394443" custLinFactNeighborX="-21974" custLinFactNeighborY="-20222">
        <dgm:presLayoutVars>
          <dgm:chMax val="0"/>
          <dgm:chPref val="0"/>
          <dgm:bulletEnabled val="1"/>
        </dgm:presLayoutVars>
      </dgm:prSet>
      <dgm:spPr/>
      <dgm:t>
        <a:bodyPr/>
        <a:lstStyle/>
        <a:p>
          <a:endParaRPr lang="fr-FR"/>
        </a:p>
      </dgm:t>
    </dgm:pt>
    <dgm:pt modelId="{B8C4122D-B6CB-44E6-B7A4-7CCA17347177}" type="pres">
      <dgm:prSet presAssocID="{E15FCD21-85E3-4589-9D71-2355DA06D3E4}" presName="sibTrans" presStyleCnt="0"/>
      <dgm:spPr/>
    </dgm:pt>
    <dgm:pt modelId="{DB443E3E-CE97-4428-82E0-507454EB53DF}" type="pres">
      <dgm:prSet presAssocID="{AF8E4410-21B6-4631-80FE-0A2C4FD190F7}" presName="composite" presStyleCnt="0"/>
      <dgm:spPr/>
    </dgm:pt>
    <dgm:pt modelId="{F94FA294-0195-46B1-A02F-DF79EEFF53E5}" type="pres">
      <dgm:prSet presAssocID="{AF8E4410-21B6-4631-80FE-0A2C4FD190F7}" presName="bentUpArrow1" presStyleLbl="alignImgPlace1" presStyleIdx="2" presStyleCnt="3" custLinFactX="-89373" custLinFactNeighborX="-100000" custLinFactNeighborY="11990"/>
      <dgm:spPr>
        <a:solidFill>
          <a:schemeClr val="bg1">
            <a:lumMod val="75000"/>
          </a:schemeClr>
        </a:solidFill>
      </dgm:spPr>
    </dgm:pt>
    <dgm:pt modelId="{93F278EE-3B07-43D9-AB46-DF1A68872040}" type="pres">
      <dgm:prSet presAssocID="{AF8E4410-21B6-4631-80FE-0A2C4FD190F7}" presName="ParentText" presStyleLbl="node1" presStyleIdx="2" presStyleCnt="4" custLinFactX="-55983" custLinFactNeighborX="-100000" custLinFactNeighborY="1903">
        <dgm:presLayoutVars>
          <dgm:chMax val="1"/>
          <dgm:chPref val="1"/>
          <dgm:bulletEnabled val="1"/>
        </dgm:presLayoutVars>
      </dgm:prSet>
      <dgm:spPr/>
      <dgm:t>
        <a:bodyPr/>
        <a:lstStyle/>
        <a:p>
          <a:endParaRPr lang="fr-FR"/>
        </a:p>
      </dgm:t>
    </dgm:pt>
    <dgm:pt modelId="{CF5D3183-9ADD-4DA1-8C7D-05FBAA01F2A9}" type="pres">
      <dgm:prSet presAssocID="{AF8E4410-21B6-4631-80FE-0A2C4FD190F7}" presName="ChildText" presStyleLbl="revTx" presStyleIdx="2" presStyleCnt="4" custScaleX="310640" custScaleY="129944" custLinFactNeighborX="-86641" custLinFactNeighborY="-8946">
        <dgm:presLayoutVars>
          <dgm:chMax val="0"/>
          <dgm:chPref val="0"/>
          <dgm:bulletEnabled val="1"/>
        </dgm:presLayoutVars>
      </dgm:prSet>
      <dgm:spPr/>
      <dgm:t>
        <a:bodyPr/>
        <a:lstStyle/>
        <a:p>
          <a:endParaRPr lang="fr-FR"/>
        </a:p>
      </dgm:t>
    </dgm:pt>
    <dgm:pt modelId="{03F2F5D7-931D-4DA0-B67A-8C65373647D2}" type="pres">
      <dgm:prSet presAssocID="{95B7FD03-5270-4BF9-8846-874A6BDC408F}" presName="sibTrans" presStyleCnt="0"/>
      <dgm:spPr/>
    </dgm:pt>
    <dgm:pt modelId="{5C1B62F3-D495-4D61-8D74-DC252E96CC8B}" type="pres">
      <dgm:prSet presAssocID="{F6A86E7E-C7B5-4D92-A612-5BCE41B19E60}" presName="composite" presStyleCnt="0"/>
      <dgm:spPr/>
    </dgm:pt>
    <dgm:pt modelId="{1FD94866-7441-4C0F-B82C-A52F843FB4E9}" type="pres">
      <dgm:prSet presAssocID="{F6A86E7E-C7B5-4D92-A612-5BCE41B19E60}" presName="ParentText" presStyleLbl="node1" presStyleIdx="3" presStyleCnt="4" custLinFactX="-83017" custLinFactNeighborX="-100000" custLinFactNeighborY="34100">
        <dgm:presLayoutVars>
          <dgm:chMax val="1"/>
          <dgm:chPref val="1"/>
          <dgm:bulletEnabled val="1"/>
        </dgm:presLayoutVars>
      </dgm:prSet>
      <dgm:spPr/>
      <dgm:t>
        <a:bodyPr/>
        <a:lstStyle/>
        <a:p>
          <a:endParaRPr lang="fr-FR"/>
        </a:p>
      </dgm:t>
    </dgm:pt>
    <dgm:pt modelId="{845C6149-1470-4FAC-9144-73F2DE723E50}" type="pres">
      <dgm:prSet presAssocID="{F6A86E7E-C7B5-4D92-A612-5BCE41B19E60}" presName="FinalChildText" presStyleLbl="revTx" presStyleIdx="3" presStyleCnt="4" custScaleX="179582" custLinFactX="-78092" custLinFactNeighborX="-100000" custLinFactNeighborY="59525">
        <dgm:presLayoutVars>
          <dgm:chMax val="0"/>
          <dgm:chPref val="0"/>
          <dgm:bulletEnabled val="1"/>
        </dgm:presLayoutVars>
      </dgm:prSet>
      <dgm:spPr/>
      <dgm:t>
        <a:bodyPr/>
        <a:lstStyle/>
        <a:p>
          <a:endParaRPr lang="fr-FR"/>
        </a:p>
      </dgm:t>
    </dgm:pt>
  </dgm:ptLst>
  <dgm:cxnLst>
    <dgm:cxn modelId="{FD921357-58D9-4C74-973A-2F44B3C4B8A3}" srcId="{F6A86E7E-C7B5-4D92-A612-5BCE41B19E60}" destId="{39C7F1F8-0926-4CEF-B8F3-C1452C8AF79C}" srcOrd="0" destOrd="0" parTransId="{5E67AA5C-727E-4680-8CDF-7CEFE3062DF3}" sibTransId="{19100ACB-6C13-4266-B290-E7A86EDEE55A}"/>
    <dgm:cxn modelId="{9DD18C0B-BBD8-4C67-B1A7-AB7930CC2335}" type="presOf" srcId="{AF8E4410-21B6-4631-80FE-0A2C4FD190F7}" destId="{93F278EE-3B07-43D9-AB46-DF1A68872040}" srcOrd="0" destOrd="0" presId="urn:microsoft.com/office/officeart/2005/8/layout/StepDownProcess"/>
    <dgm:cxn modelId="{53BBE01D-E44A-4AAE-BC03-4442D0B5F44D}" srcId="{57673118-F126-4355-B073-66ECE7B9A035}" destId="{56B273E6-7A0D-4145-860E-7D1AED3E1500}" srcOrd="1" destOrd="0" parTransId="{F10A1583-F084-4AB3-8AC6-652ECD18A90C}" sibTransId="{E15FCD21-85E3-4589-9D71-2355DA06D3E4}"/>
    <dgm:cxn modelId="{4BC8EF4D-5212-4AC7-8A59-330863AD7CDA}" type="presOf" srcId="{BE246CD2-A458-47B0-B7CE-DFC0F17920AC}" destId="{CF5D3183-9ADD-4DA1-8C7D-05FBAA01F2A9}" srcOrd="0" destOrd="0" presId="urn:microsoft.com/office/officeart/2005/8/layout/StepDownProcess"/>
    <dgm:cxn modelId="{4971D9C4-C39E-42A3-8FD2-8EC2B3726991}" type="presOf" srcId="{D0DC6C0B-6990-4EF1-8634-A4CBE19217F7}" destId="{4C0B79EC-8E15-4D63-926E-CFB19ADAEEE0}" srcOrd="0" destOrd="0" presId="urn:microsoft.com/office/officeart/2005/8/layout/StepDownProcess"/>
    <dgm:cxn modelId="{D376449A-1FC3-4898-8EB3-7B08C32CBCE0}" type="presOf" srcId="{39C7F1F8-0926-4CEF-B8F3-C1452C8AF79C}" destId="{845C6149-1470-4FAC-9144-73F2DE723E50}" srcOrd="0" destOrd="0" presId="urn:microsoft.com/office/officeart/2005/8/layout/StepDownProcess"/>
    <dgm:cxn modelId="{90FCD860-33A2-4C0A-95BE-A7D4570981D0}" type="presOf" srcId="{DE949898-01C1-47BA-A27E-67DB8A96A245}" destId="{5D6E1FA6-9C85-4684-9084-B58647ED5C64}" srcOrd="0" destOrd="1" presId="urn:microsoft.com/office/officeart/2005/8/layout/StepDownProcess"/>
    <dgm:cxn modelId="{6E10BAE1-70F4-41E3-A0A5-F0ACBC35CF2D}" type="presOf" srcId="{F6A86E7E-C7B5-4D92-A612-5BCE41B19E60}" destId="{1FD94866-7441-4C0F-B82C-A52F843FB4E9}" srcOrd="0" destOrd="0" presId="urn:microsoft.com/office/officeart/2005/8/layout/StepDownProcess"/>
    <dgm:cxn modelId="{14EB43EA-0EF9-42AF-98AC-BCE3474EBA9A}" srcId="{56B273E6-7A0D-4145-860E-7D1AED3E1500}" destId="{DE949898-01C1-47BA-A27E-67DB8A96A245}" srcOrd="1" destOrd="0" parTransId="{7739FE63-0FA2-462B-BB0D-B377360200E2}" sibTransId="{886FE166-6FCB-49DD-8E63-5D2DEEE43E33}"/>
    <dgm:cxn modelId="{75C81DB2-FB83-45C4-A1DF-EE8155D2CC59}" srcId="{57673118-F126-4355-B073-66ECE7B9A035}" destId="{F6A86E7E-C7B5-4D92-A612-5BCE41B19E60}" srcOrd="3" destOrd="0" parTransId="{BC37B117-7109-4EF8-8801-7EF89A20015A}" sibTransId="{C1D02737-388E-4A2D-89A4-0A46A25D1EA7}"/>
    <dgm:cxn modelId="{02B356A9-E245-422F-AE81-EB358DD901CC}" type="presOf" srcId="{CA03E300-961C-419A-9C21-EDA3C905238D}" destId="{0111B6C0-4C98-41A5-9750-99B6CB386906}" srcOrd="0" destOrd="1" presId="urn:microsoft.com/office/officeart/2005/8/layout/StepDownProcess"/>
    <dgm:cxn modelId="{B8E5148E-E537-4B8E-A5EA-8DB0251DFD0D}" type="presOf" srcId="{BF0DD2BE-2B9D-4A4D-901E-688578ACD9EE}" destId="{5D6E1FA6-9C85-4684-9084-B58647ED5C64}" srcOrd="0" destOrd="0" presId="urn:microsoft.com/office/officeart/2005/8/layout/StepDownProcess"/>
    <dgm:cxn modelId="{E679FF51-1144-48F0-AF7C-AA8B61A08A62}" srcId="{D0DC6C0B-6990-4EF1-8634-A4CBE19217F7}" destId="{5543A800-11B4-4B74-8160-D2A007E88AE3}" srcOrd="0" destOrd="0" parTransId="{3F24C9A8-B2CA-47AB-99FA-902817AB6A6D}" sibTransId="{46D928DD-5B01-4A14-8142-1CE272504EF2}"/>
    <dgm:cxn modelId="{7316A9D8-860B-45F6-A51D-A8E706136EC3}" type="presOf" srcId="{48B8393D-87A2-4692-91BB-CAE1C73C5F07}" destId="{5D6E1FA6-9C85-4684-9084-B58647ED5C64}" srcOrd="0" destOrd="2" presId="urn:microsoft.com/office/officeart/2005/8/layout/StepDownProcess"/>
    <dgm:cxn modelId="{ACE3227D-B598-48E0-854F-D71FE8887E2D}" srcId="{AF8E4410-21B6-4631-80FE-0A2C4FD190F7}" destId="{BE246CD2-A458-47B0-B7CE-DFC0F17920AC}" srcOrd="0" destOrd="0" parTransId="{1F618FAD-125C-4825-A245-9024F2A359F6}" sibTransId="{5CBC02B5-808E-481B-B1D9-F9D4AF34CACF}"/>
    <dgm:cxn modelId="{03A92FCF-B8A9-4B73-B00E-9FE9194774AF}" type="presOf" srcId="{2A6F99A5-D491-4C2E-AF15-6E6A43EDD77E}" destId="{0111B6C0-4C98-41A5-9750-99B6CB386906}" srcOrd="0" destOrd="2" presId="urn:microsoft.com/office/officeart/2005/8/layout/StepDownProcess"/>
    <dgm:cxn modelId="{4EB3CD16-6556-4919-A5FA-C9F37C706F98}" srcId="{56B273E6-7A0D-4145-860E-7D1AED3E1500}" destId="{48B8393D-87A2-4692-91BB-CAE1C73C5F07}" srcOrd="2" destOrd="0" parTransId="{504368EB-764A-4A0A-8F41-80793F4B70C6}" sibTransId="{384E8B5C-312E-4408-8FA9-AFBC328E1BB6}"/>
    <dgm:cxn modelId="{9BD1991C-6A11-428E-BF27-E252200133B4}" srcId="{D0DC6C0B-6990-4EF1-8634-A4CBE19217F7}" destId="{2A6F99A5-D491-4C2E-AF15-6E6A43EDD77E}" srcOrd="2" destOrd="0" parTransId="{F1AE485F-960E-4039-967B-FA92BBAF4AC8}" sibTransId="{90501871-9E9F-4EF1-AD16-EB306B0B253D}"/>
    <dgm:cxn modelId="{F824BAC5-5B2B-450E-902C-4F5AF8BA8772}" srcId="{57673118-F126-4355-B073-66ECE7B9A035}" destId="{AF8E4410-21B6-4631-80FE-0A2C4FD190F7}" srcOrd="2" destOrd="0" parTransId="{D39FE2DF-0B52-4747-82F5-289A83696BFF}" sibTransId="{95B7FD03-5270-4BF9-8846-874A6BDC408F}"/>
    <dgm:cxn modelId="{39E60C4F-CB0F-4269-A862-B40CA6165C54}" srcId="{57673118-F126-4355-B073-66ECE7B9A035}" destId="{D0DC6C0B-6990-4EF1-8634-A4CBE19217F7}" srcOrd="0" destOrd="0" parTransId="{EF38459C-5C28-4648-A0D5-99C8C89F1642}" sibTransId="{19032D69-9890-4024-965D-854089013224}"/>
    <dgm:cxn modelId="{264FA142-6D08-4535-B002-395B3DADCDBD}" type="presOf" srcId="{5543A800-11B4-4B74-8160-D2A007E88AE3}" destId="{0111B6C0-4C98-41A5-9750-99B6CB386906}" srcOrd="0" destOrd="0" presId="urn:microsoft.com/office/officeart/2005/8/layout/StepDownProcess"/>
    <dgm:cxn modelId="{6F9C43CB-9D33-4E3D-86F1-B929AB592209}" type="presOf" srcId="{57673118-F126-4355-B073-66ECE7B9A035}" destId="{5215C9E6-9320-42E3-9B04-513B49C1C08B}" srcOrd="0" destOrd="0" presId="urn:microsoft.com/office/officeart/2005/8/layout/StepDownProcess"/>
    <dgm:cxn modelId="{949A997E-CAF4-4CB0-946A-C17A95C2212D}" type="presOf" srcId="{4C0AFBD3-F55E-41D3-ACC2-D4D9EC67B4C0}" destId="{CF5D3183-9ADD-4DA1-8C7D-05FBAA01F2A9}" srcOrd="0" destOrd="1" presId="urn:microsoft.com/office/officeart/2005/8/layout/StepDownProcess"/>
    <dgm:cxn modelId="{6F3887AF-2F58-4B92-9FA6-84F7C6E22998}" srcId="{AF8E4410-21B6-4631-80FE-0A2C4FD190F7}" destId="{4C0AFBD3-F55E-41D3-ACC2-D4D9EC67B4C0}" srcOrd="1" destOrd="0" parTransId="{9E616494-D8A5-40F7-968D-6BE2CCBF2332}" sibTransId="{C467003E-C074-4D5F-A88B-E9FA1FB14CDE}"/>
    <dgm:cxn modelId="{624B3052-3218-4C16-8609-9E7D149E4EB0}" srcId="{D0DC6C0B-6990-4EF1-8634-A4CBE19217F7}" destId="{CA03E300-961C-419A-9C21-EDA3C905238D}" srcOrd="1" destOrd="0" parTransId="{B66E33E5-8FC9-4468-B2D7-0BF5E844593E}" sibTransId="{B3B0CD95-B7BD-4B71-9B7E-2C43627D5B08}"/>
    <dgm:cxn modelId="{7E556FF9-EE08-49A7-B45C-578E7BF15D94}" type="presOf" srcId="{56B273E6-7A0D-4145-860E-7D1AED3E1500}" destId="{64AEE180-5BB6-4320-8A5B-436E32E52FA9}" srcOrd="0" destOrd="0" presId="urn:microsoft.com/office/officeart/2005/8/layout/StepDownProcess"/>
    <dgm:cxn modelId="{DCBA7C5C-4823-47E9-850D-FAAD130273B5}" srcId="{56B273E6-7A0D-4145-860E-7D1AED3E1500}" destId="{BF0DD2BE-2B9D-4A4D-901E-688578ACD9EE}" srcOrd="0" destOrd="0" parTransId="{773FF8E6-BA52-4C50-8299-B69AEBC27232}" sibTransId="{2452CEB7-6664-4261-951A-0BBCDE9C0076}"/>
    <dgm:cxn modelId="{94A00453-FCF6-4A32-B006-082794D083C4}" type="presParOf" srcId="{5215C9E6-9320-42E3-9B04-513B49C1C08B}" destId="{A0461C0D-C7A0-4149-AB62-F8A7F7F3094D}" srcOrd="0" destOrd="0" presId="urn:microsoft.com/office/officeart/2005/8/layout/StepDownProcess"/>
    <dgm:cxn modelId="{85D51BFE-6409-4738-9735-2E69D18C333E}" type="presParOf" srcId="{A0461C0D-C7A0-4149-AB62-F8A7F7F3094D}" destId="{479E7408-AA93-4228-A490-236850EF5167}" srcOrd="0" destOrd="0" presId="urn:microsoft.com/office/officeart/2005/8/layout/StepDownProcess"/>
    <dgm:cxn modelId="{AA23B54C-6848-455F-9F66-BF75FA496FEC}" type="presParOf" srcId="{A0461C0D-C7A0-4149-AB62-F8A7F7F3094D}" destId="{4C0B79EC-8E15-4D63-926E-CFB19ADAEEE0}" srcOrd="1" destOrd="0" presId="urn:microsoft.com/office/officeart/2005/8/layout/StepDownProcess"/>
    <dgm:cxn modelId="{EE79B4E4-EA25-4C36-82EB-0E5A98CDB0EE}" type="presParOf" srcId="{A0461C0D-C7A0-4149-AB62-F8A7F7F3094D}" destId="{0111B6C0-4C98-41A5-9750-99B6CB386906}" srcOrd="2" destOrd="0" presId="urn:microsoft.com/office/officeart/2005/8/layout/StepDownProcess"/>
    <dgm:cxn modelId="{735424BC-CBAC-4C65-8CA8-47BE873F9F19}" type="presParOf" srcId="{5215C9E6-9320-42E3-9B04-513B49C1C08B}" destId="{7BC88C95-4010-4F2B-B43B-2CFFB55D3997}" srcOrd="1" destOrd="0" presId="urn:microsoft.com/office/officeart/2005/8/layout/StepDownProcess"/>
    <dgm:cxn modelId="{8AA68E5D-DCB0-4AC5-9F89-3A08425BDE47}" type="presParOf" srcId="{5215C9E6-9320-42E3-9B04-513B49C1C08B}" destId="{2A6B622F-50FB-4BA6-B452-035C168C4CC1}" srcOrd="2" destOrd="0" presId="urn:microsoft.com/office/officeart/2005/8/layout/StepDownProcess"/>
    <dgm:cxn modelId="{7F877BAD-EBAB-4E5E-BBF4-B93DE51CD8DB}" type="presParOf" srcId="{2A6B622F-50FB-4BA6-B452-035C168C4CC1}" destId="{8A1B59F5-A343-4DCD-B29B-D8D5EF3C5505}" srcOrd="0" destOrd="0" presId="urn:microsoft.com/office/officeart/2005/8/layout/StepDownProcess"/>
    <dgm:cxn modelId="{B49D391B-C96A-494C-84F6-0DA0DF12F46B}" type="presParOf" srcId="{2A6B622F-50FB-4BA6-B452-035C168C4CC1}" destId="{64AEE180-5BB6-4320-8A5B-436E32E52FA9}" srcOrd="1" destOrd="0" presId="urn:microsoft.com/office/officeart/2005/8/layout/StepDownProcess"/>
    <dgm:cxn modelId="{8D564589-9D49-44BF-8B9D-53BE4C0215E2}" type="presParOf" srcId="{2A6B622F-50FB-4BA6-B452-035C168C4CC1}" destId="{5D6E1FA6-9C85-4684-9084-B58647ED5C64}" srcOrd="2" destOrd="0" presId="urn:microsoft.com/office/officeart/2005/8/layout/StepDownProcess"/>
    <dgm:cxn modelId="{13F089A7-31DB-4096-AF04-3A73B31F4D14}" type="presParOf" srcId="{5215C9E6-9320-42E3-9B04-513B49C1C08B}" destId="{B8C4122D-B6CB-44E6-B7A4-7CCA17347177}" srcOrd="3" destOrd="0" presId="urn:microsoft.com/office/officeart/2005/8/layout/StepDownProcess"/>
    <dgm:cxn modelId="{FFC4DF56-E129-48B1-B6AB-61A041D60F06}" type="presParOf" srcId="{5215C9E6-9320-42E3-9B04-513B49C1C08B}" destId="{DB443E3E-CE97-4428-82E0-507454EB53DF}" srcOrd="4" destOrd="0" presId="urn:microsoft.com/office/officeart/2005/8/layout/StepDownProcess"/>
    <dgm:cxn modelId="{93136B3B-479D-4BE1-BB13-77FD168C1CD1}" type="presParOf" srcId="{DB443E3E-CE97-4428-82E0-507454EB53DF}" destId="{F94FA294-0195-46B1-A02F-DF79EEFF53E5}" srcOrd="0" destOrd="0" presId="urn:microsoft.com/office/officeart/2005/8/layout/StepDownProcess"/>
    <dgm:cxn modelId="{5F6CF3DE-101C-4092-9A8C-7113104FBEEC}" type="presParOf" srcId="{DB443E3E-CE97-4428-82E0-507454EB53DF}" destId="{93F278EE-3B07-43D9-AB46-DF1A68872040}" srcOrd="1" destOrd="0" presId="urn:microsoft.com/office/officeart/2005/8/layout/StepDownProcess"/>
    <dgm:cxn modelId="{EA70E376-1D05-4E5A-95FD-F591167E591B}" type="presParOf" srcId="{DB443E3E-CE97-4428-82E0-507454EB53DF}" destId="{CF5D3183-9ADD-4DA1-8C7D-05FBAA01F2A9}" srcOrd="2" destOrd="0" presId="urn:microsoft.com/office/officeart/2005/8/layout/StepDownProcess"/>
    <dgm:cxn modelId="{E0A4E017-34FB-44EF-B9E0-8BECA5320791}" type="presParOf" srcId="{5215C9E6-9320-42E3-9B04-513B49C1C08B}" destId="{03F2F5D7-931D-4DA0-B67A-8C65373647D2}" srcOrd="5" destOrd="0" presId="urn:microsoft.com/office/officeart/2005/8/layout/StepDownProcess"/>
    <dgm:cxn modelId="{3FA29077-4A85-4964-BF23-B51B82356794}" type="presParOf" srcId="{5215C9E6-9320-42E3-9B04-513B49C1C08B}" destId="{5C1B62F3-D495-4D61-8D74-DC252E96CC8B}" srcOrd="6" destOrd="0" presId="urn:microsoft.com/office/officeart/2005/8/layout/StepDownProcess"/>
    <dgm:cxn modelId="{D88BAA50-005B-4C80-8B32-A340F96D724F}" type="presParOf" srcId="{5C1B62F3-D495-4D61-8D74-DC252E96CC8B}" destId="{1FD94866-7441-4C0F-B82C-A52F843FB4E9}" srcOrd="0" destOrd="0" presId="urn:microsoft.com/office/officeart/2005/8/layout/StepDownProcess"/>
    <dgm:cxn modelId="{721EE7B1-98F5-4EB3-84B9-B94B2953B35F}" type="presParOf" srcId="{5C1B62F3-D495-4D61-8D74-DC252E96CC8B}" destId="{845C6149-1470-4FAC-9144-73F2DE723E5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043BF-37AB-4D8B-B632-D377F0488D49}" type="doc">
      <dgm:prSet loTypeId="urn:microsoft.com/office/officeart/2005/8/layout/hProcess9" loCatId="process" qsTypeId="urn:microsoft.com/office/officeart/2005/8/quickstyle/simple1" qsCatId="simple" csTypeId="urn:microsoft.com/office/officeart/2005/8/colors/colorful2" csCatId="colorful" phldr="1"/>
      <dgm:spPr/>
    </dgm:pt>
    <dgm:pt modelId="{D638993A-9795-4763-9665-8A6863C43A52}">
      <dgm:prSet phldrT="[Texte]"/>
      <dgm:spPr>
        <a:xfrm>
          <a:off x="3616" y="1481137"/>
          <a:ext cx="1581224" cy="1974850"/>
        </a:xfrm>
        <a:solidFill>
          <a:srgbClr val="598C8C">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fr-FR" b="1" dirty="0">
              <a:solidFill>
                <a:sysClr val="window" lastClr="FFFFFF"/>
              </a:solidFill>
              <a:latin typeface="Gill Sans MT"/>
              <a:ea typeface="+mn-ea"/>
              <a:cs typeface="+mn-cs"/>
            </a:rPr>
            <a:t>Lot n°1</a:t>
          </a:r>
        </a:p>
        <a:p>
          <a:r>
            <a:rPr lang="fr-FR" b="1" dirty="0">
              <a:solidFill>
                <a:sysClr val="window" lastClr="FFFFFF"/>
              </a:solidFill>
              <a:latin typeface="Gill Sans MT"/>
              <a:ea typeface="+mn-ea"/>
              <a:cs typeface="+mn-cs"/>
            </a:rPr>
            <a:t>Calcul des jours de CP</a:t>
          </a:r>
        </a:p>
        <a:p>
          <a:r>
            <a:rPr lang="fr-FR" b="1" dirty="0">
              <a:solidFill>
                <a:sysClr val="window" lastClr="FFFFFF"/>
              </a:solidFill>
              <a:latin typeface="Gill Sans MT"/>
              <a:ea typeface="+mn-ea"/>
              <a:cs typeface="+mn-cs"/>
            </a:rPr>
            <a:t>Modification du calcul de l’ancienneté</a:t>
          </a:r>
        </a:p>
        <a:p>
          <a:r>
            <a:rPr lang="fr-FR" b="1" dirty="0">
              <a:solidFill>
                <a:sysClr val="window" lastClr="FFFFFF"/>
              </a:solidFill>
              <a:latin typeface="Gill Sans MT"/>
              <a:ea typeface="+mn-ea"/>
              <a:cs typeface="+mn-cs"/>
            </a:rPr>
            <a:t>Gestion des événements</a:t>
          </a:r>
        </a:p>
        <a:p>
          <a:r>
            <a:rPr lang="fr-FR" b="1" dirty="0">
              <a:solidFill>
                <a:sysClr val="window" lastClr="FFFFFF"/>
              </a:solidFill>
              <a:latin typeface="Gill Sans MT"/>
              <a:ea typeface="+mn-ea"/>
              <a:cs typeface="+mn-cs"/>
            </a:rPr>
            <a:t>Calcul du supplément familial</a:t>
          </a:r>
        </a:p>
        <a:p>
          <a:r>
            <a:rPr lang="fr-FR" b="1" dirty="0">
              <a:solidFill>
                <a:sysClr val="window" lastClr="FFFFFF"/>
              </a:solidFill>
              <a:latin typeface="Gill Sans MT"/>
              <a:ea typeface="+mn-ea"/>
              <a:cs typeface="+mn-cs"/>
            </a:rPr>
            <a:t>Calcul des droits maladie</a:t>
          </a:r>
        </a:p>
        <a:p>
          <a:endParaRPr lang="fr-FR" b="1" dirty="0">
            <a:solidFill>
              <a:sysClr val="window" lastClr="FFFFFF"/>
            </a:solidFill>
            <a:latin typeface="Gill Sans MT"/>
            <a:ea typeface="+mn-ea"/>
            <a:cs typeface="+mn-cs"/>
          </a:endParaRPr>
        </a:p>
      </dgm:t>
    </dgm:pt>
    <dgm:pt modelId="{50DD40D9-6970-467F-8FD4-558CFE48B74A}" type="parTrans" cxnId="{F7D6FA03-977E-41BD-A85C-DE14DE27E0B1}">
      <dgm:prSet/>
      <dgm:spPr/>
      <dgm:t>
        <a:bodyPr/>
        <a:lstStyle/>
        <a:p>
          <a:endParaRPr lang="fr-FR"/>
        </a:p>
      </dgm:t>
    </dgm:pt>
    <dgm:pt modelId="{7E4DBF2D-59B3-4CB5-9662-A77C4FE275AB}" type="sibTrans" cxnId="{F7D6FA03-977E-41BD-A85C-DE14DE27E0B1}">
      <dgm:prSet/>
      <dgm:spPr/>
      <dgm:t>
        <a:bodyPr/>
        <a:lstStyle/>
        <a:p>
          <a:endParaRPr lang="fr-FR"/>
        </a:p>
      </dgm:t>
    </dgm:pt>
    <dgm:pt modelId="{9542299F-1641-4EBA-8EDF-05C6C0545575}">
      <dgm:prSet phldrT="[Texte]"/>
      <dgm:spPr>
        <a:xfrm>
          <a:off x="3324187" y="1481137"/>
          <a:ext cx="1581224" cy="1974850"/>
        </a:xfrm>
        <a:solidFill>
          <a:srgbClr val="598C8C">
            <a:hueOff val="2828560"/>
            <a:satOff val="15787"/>
            <a:lumOff val="-2059"/>
            <a:alphaOff val="0"/>
          </a:srgbClr>
        </a:solidFill>
        <a:ln w="19050" cap="flat" cmpd="sng" algn="ctr">
          <a:solidFill>
            <a:sysClr val="window" lastClr="FFFFFF">
              <a:hueOff val="0"/>
              <a:satOff val="0"/>
              <a:lumOff val="0"/>
              <a:alphaOff val="0"/>
            </a:sysClr>
          </a:solidFill>
          <a:prstDash val="solid"/>
        </a:ln>
        <a:effectLst/>
      </dgm:spPr>
      <dgm:t>
        <a:bodyPr/>
        <a:lstStyle/>
        <a:p>
          <a:r>
            <a:rPr lang="fr-FR" b="1" dirty="0">
              <a:solidFill>
                <a:sysClr val="window" lastClr="FFFFFF"/>
              </a:solidFill>
              <a:latin typeface="Gill Sans MT"/>
              <a:ea typeface="+mn-ea"/>
              <a:cs typeface="+mn-cs"/>
            </a:rPr>
            <a:t>Lot n°3 (en cours)</a:t>
          </a:r>
        </a:p>
        <a:p>
          <a:r>
            <a:rPr lang="fr-FR" b="1" dirty="0">
              <a:solidFill>
                <a:sysClr val="window" lastClr="FFFFFF"/>
              </a:solidFill>
              <a:latin typeface="Gill Sans MT"/>
              <a:ea typeface="+mn-ea"/>
              <a:cs typeface="+mn-cs"/>
            </a:rPr>
            <a:t>Création d’un outil de planning</a:t>
          </a:r>
        </a:p>
        <a:p>
          <a:r>
            <a:rPr lang="fr-FR" b="1" dirty="0">
              <a:solidFill>
                <a:sysClr val="window" lastClr="FFFFFF"/>
              </a:solidFill>
              <a:latin typeface="Gill Sans MT"/>
              <a:ea typeface="+mn-ea"/>
              <a:cs typeface="+mn-cs"/>
            </a:rPr>
            <a:t>Création d’un calendrier de suivi des événements</a:t>
          </a:r>
        </a:p>
      </dgm:t>
    </dgm:pt>
    <dgm:pt modelId="{DD1D6E56-31A8-4E02-8167-3FE5E76C40B5}" type="parTrans" cxnId="{DE247D5E-C62C-4940-9163-67E9B155C3E7}">
      <dgm:prSet/>
      <dgm:spPr/>
      <dgm:t>
        <a:bodyPr/>
        <a:lstStyle/>
        <a:p>
          <a:endParaRPr lang="fr-FR"/>
        </a:p>
      </dgm:t>
    </dgm:pt>
    <dgm:pt modelId="{7D638DA0-AFF1-4CCC-AD20-9C58BC8A7E79}" type="sibTrans" cxnId="{DE247D5E-C62C-4940-9163-67E9B155C3E7}">
      <dgm:prSet/>
      <dgm:spPr/>
      <dgm:t>
        <a:bodyPr/>
        <a:lstStyle/>
        <a:p>
          <a:endParaRPr lang="fr-FR"/>
        </a:p>
      </dgm:t>
    </dgm:pt>
    <dgm:pt modelId="{C5E5EE57-D56C-4A1A-8941-83F80DD83B1C}">
      <dgm:prSet phldrT="[Texte]"/>
      <dgm:spPr>
        <a:xfrm>
          <a:off x="4984473" y="1481137"/>
          <a:ext cx="1581224" cy="1974850"/>
        </a:xfrm>
        <a:solidFill>
          <a:srgbClr val="598C8C">
            <a:hueOff val="4242840"/>
            <a:satOff val="23680"/>
            <a:lumOff val="-3088"/>
            <a:alphaOff val="0"/>
          </a:srgbClr>
        </a:solidFill>
        <a:ln w="19050" cap="flat" cmpd="sng" algn="ctr">
          <a:solidFill>
            <a:sysClr val="window" lastClr="FFFFFF">
              <a:hueOff val="0"/>
              <a:satOff val="0"/>
              <a:lumOff val="0"/>
              <a:alphaOff val="0"/>
            </a:sysClr>
          </a:solidFill>
          <a:prstDash val="solid"/>
        </a:ln>
        <a:effectLst/>
      </dgm:spPr>
      <dgm:t>
        <a:bodyPr/>
        <a:lstStyle/>
        <a:p>
          <a:r>
            <a:rPr lang="fr-FR" b="1" dirty="0">
              <a:solidFill>
                <a:sysClr val="window" lastClr="FFFFFF"/>
              </a:solidFill>
              <a:latin typeface="Gill Sans MT"/>
              <a:ea typeface="+mn-ea"/>
              <a:cs typeface="+mn-cs"/>
            </a:rPr>
            <a:t>Lot n°4 (à venir)</a:t>
          </a:r>
        </a:p>
        <a:p>
          <a:r>
            <a:rPr lang="fr-FR" b="1" dirty="0">
              <a:solidFill>
                <a:sysClr val="window" lastClr="FFFFFF"/>
              </a:solidFill>
              <a:latin typeface="Gill Sans MT"/>
              <a:ea typeface="+mn-ea"/>
              <a:cs typeface="+mn-cs"/>
            </a:rPr>
            <a:t>Intégration d’outils RH, notamment dans le domaine de la formation professionnelle</a:t>
          </a:r>
        </a:p>
      </dgm:t>
    </dgm:pt>
    <dgm:pt modelId="{1CD2F54D-97C2-4410-8D76-12C6681C7AF5}" type="parTrans" cxnId="{8C814742-EBFF-4FED-9067-61EC8A785D5A}">
      <dgm:prSet/>
      <dgm:spPr/>
      <dgm:t>
        <a:bodyPr/>
        <a:lstStyle/>
        <a:p>
          <a:endParaRPr lang="fr-FR"/>
        </a:p>
      </dgm:t>
    </dgm:pt>
    <dgm:pt modelId="{11052DD4-32DD-462A-A13D-EFBE64AF96CB}" type="sibTrans" cxnId="{8C814742-EBFF-4FED-9067-61EC8A785D5A}">
      <dgm:prSet/>
      <dgm:spPr/>
      <dgm:t>
        <a:bodyPr/>
        <a:lstStyle/>
        <a:p>
          <a:endParaRPr lang="fr-FR"/>
        </a:p>
      </dgm:t>
    </dgm:pt>
    <dgm:pt modelId="{9E0435F4-9EE8-4B6B-B650-CB37A7173653}">
      <dgm:prSet phldrT="[Texte]"/>
      <dgm:spPr>
        <a:xfrm>
          <a:off x="1663902" y="1481137"/>
          <a:ext cx="1581224" cy="1974850"/>
        </a:xfrm>
        <a:solidFill>
          <a:srgbClr val="598C8C">
            <a:hueOff val="1414280"/>
            <a:satOff val="7893"/>
            <a:lumOff val="-1029"/>
            <a:alphaOff val="0"/>
          </a:srgbClr>
        </a:solidFill>
        <a:ln w="19050" cap="flat" cmpd="sng" algn="ctr">
          <a:solidFill>
            <a:sysClr val="window" lastClr="FFFFFF">
              <a:hueOff val="0"/>
              <a:satOff val="0"/>
              <a:lumOff val="0"/>
              <a:alphaOff val="0"/>
            </a:sysClr>
          </a:solidFill>
          <a:prstDash val="solid"/>
        </a:ln>
        <a:effectLst/>
      </dgm:spPr>
      <dgm:t>
        <a:bodyPr/>
        <a:lstStyle/>
        <a:p>
          <a:r>
            <a:rPr lang="fr-FR" b="1" dirty="0">
              <a:solidFill>
                <a:sysClr val="window" lastClr="FFFFFF"/>
              </a:solidFill>
              <a:latin typeface="Gill Sans MT"/>
              <a:ea typeface="+mn-ea"/>
              <a:cs typeface="+mn-cs"/>
            </a:rPr>
            <a:t>Lot n°2</a:t>
          </a:r>
        </a:p>
        <a:p>
          <a:r>
            <a:rPr lang="fr-FR" b="1" dirty="0">
              <a:solidFill>
                <a:sysClr val="window" lastClr="FFFFFF"/>
              </a:solidFill>
              <a:latin typeface="Gill Sans MT"/>
              <a:ea typeface="+mn-ea"/>
              <a:cs typeface="+mn-cs"/>
            </a:rPr>
            <a:t>Création d’un coffre fort numérique</a:t>
          </a:r>
        </a:p>
      </dgm:t>
    </dgm:pt>
    <dgm:pt modelId="{D4C3E4A5-B30C-4333-8D11-53D6F809CDFB}" type="parTrans" cxnId="{E1213A69-8208-4EDD-9FEE-8BC8EC5E00BF}">
      <dgm:prSet/>
      <dgm:spPr/>
      <dgm:t>
        <a:bodyPr/>
        <a:lstStyle/>
        <a:p>
          <a:endParaRPr lang="fr-FR"/>
        </a:p>
      </dgm:t>
    </dgm:pt>
    <dgm:pt modelId="{36713638-3795-4015-8111-F166F19AB5BC}" type="sibTrans" cxnId="{E1213A69-8208-4EDD-9FEE-8BC8EC5E00BF}">
      <dgm:prSet/>
      <dgm:spPr/>
      <dgm:t>
        <a:bodyPr/>
        <a:lstStyle/>
        <a:p>
          <a:endParaRPr lang="fr-FR"/>
        </a:p>
      </dgm:t>
    </dgm:pt>
    <dgm:pt modelId="{CB21960F-0580-4D7C-975C-7C1E24EE1476}" type="pres">
      <dgm:prSet presAssocID="{E92043BF-37AB-4D8B-B632-D377F0488D49}" presName="CompostProcess" presStyleCnt="0">
        <dgm:presLayoutVars>
          <dgm:dir/>
          <dgm:resizeHandles val="exact"/>
        </dgm:presLayoutVars>
      </dgm:prSet>
      <dgm:spPr/>
    </dgm:pt>
    <dgm:pt modelId="{1B5D4A4F-5DD8-4A3B-AECF-1E8735030379}" type="pres">
      <dgm:prSet presAssocID="{E92043BF-37AB-4D8B-B632-D377F0488D49}" presName="arrow" presStyleLbl="bgShp" presStyleIdx="0" presStyleCnt="1" custScaleX="117647" custLinFactNeighborX="-3497"/>
      <dgm:spPr>
        <a:xfrm>
          <a:off x="617219" y="0"/>
          <a:ext cx="6995160" cy="4937125"/>
        </a:xfrm>
        <a:prstGeom prst="rightArrow">
          <a:avLst/>
        </a:prstGeom>
        <a:solidFill>
          <a:schemeClr val="accent3"/>
        </a:solidFill>
        <a:ln>
          <a:noFill/>
        </a:ln>
        <a:effectLst/>
      </dgm:spPr>
    </dgm:pt>
    <dgm:pt modelId="{7B1259EE-A987-428A-80AF-E1B230A6DC19}" type="pres">
      <dgm:prSet presAssocID="{E92043BF-37AB-4D8B-B632-D377F0488D49}" presName="linearProcess" presStyleCnt="0"/>
      <dgm:spPr/>
    </dgm:pt>
    <dgm:pt modelId="{9F89F131-8087-4BE0-95C0-BF7DDF356708}" type="pres">
      <dgm:prSet presAssocID="{D638993A-9795-4763-9665-8A6863C43A52}" presName="textNode" presStyleLbl="node1" presStyleIdx="0" presStyleCnt="4">
        <dgm:presLayoutVars>
          <dgm:bulletEnabled val="1"/>
        </dgm:presLayoutVars>
      </dgm:prSet>
      <dgm:spPr>
        <a:prstGeom prst="roundRect">
          <a:avLst/>
        </a:prstGeom>
      </dgm:spPr>
      <dgm:t>
        <a:bodyPr/>
        <a:lstStyle/>
        <a:p>
          <a:endParaRPr lang="fr-FR"/>
        </a:p>
      </dgm:t>
    </dgm:pt>
    <dgm:pt modelId="{FE3D2B4C-FEF7-4DF1-AD90-EC30FE6ABA1A}" type="pres">
      <dgm:prSet presAssocID="{7E4DBF2D-59B3-4CB5-9662-A77C4FE275AB}" presName="sibTrans" presStyleCnt="0"/>
      <dgm:spPr/>
    </dgm:pt>
    <dgm:pt modelId="{7E549CEB-A118-47FE-8337-7C89D6099B60}" type="pres">
      <dgm:prSet presAssocID="{9E0435F4-9EE8-4B6B-B650-CB37A7173653}" presName="textNode" presStyleLbl="node1" presStyleIdx="1" presStyleCnt="4">
        <dgm:presLayoutVars>
          <dgm:bulletEnabled val="1"/>
        </dgm:presLayoutVars>
      </dgm:prSet>
      <dgm:spPr>
        <a:prstGeom prst="roundRect">
          <a:avLst/>
        </a:prstGeom>
      </dgm:spPr>
      <dgm:t>
        <a:bodyPr/>
        <a:lstStyle/>
        <a:p>
          <a:endParaRPr lang="fr-FR"/>
        </a:p>
      </dgm:t>
    </dgm:pt>
    <dgm:pt modelId="{C0A25B26-959E-4C46-83BD-ABAB2800CB86}" type="pres">
      <dgm:prSet presAssocID="{36713638-3795-4015-8111-F166F19AB5BC}" presName="sibTrans" presStyleCnt="0"/>
      <dgm:spPr/>
    </dgm:pt>
    <dgm:pt modelId="{9417BECD-FDDF-4422-A1B3-3BCC8054F630}" type="pres">
      <dgm:prSet presAssocID="{9542299F-1641-4EBA-8EDF-05C6C0545575}" presName="textNode" presStyleLbl="node1" presStyleIdx="2" presStyleCnt="4">
        <dgm:presLayoutVars>
          <dgm:bulletEnabled val="1"/>
        </dgm:presLayoutVars>
      </dgm:prSet>
      <dgm:spPr>
        <a:prstGeom prst="roundRect">
          <a:avLst/>
        </a:prstGeom>
      </dgm:spPr>
      <dgm:t>
        <a:bodyPr/>
        <a:lstStyle/>
        <a:p>
          <a:endParaRPr lang="fr-FR"/>
        </a:p>
      </dgm:t>
    </dgm:pt>
    <dgm:pt modelId="{48AB803D-277D-4B07-B746-A2BE06899E3D}" type="pres">
      <dgm:prSet presAssocID="{7D638DA0-AFF1-4CCC-AD20-9C58BC8A7E79}" presName="sibTrans" presStyleCnt="0"/>
      <dgm:spPr/>
    </dgm:pt>
    <dgm:pt modelId="{E58D1190-1937-4CA3-9E9A-A5CF2B648098}" type="pres">
      <dgm:prSet presAssocID="{C5E5EE57-D56C-4A1A-8941-83F80DD83B1C}" presName="textNode" presStyleLbl="node1" presStyleIdx="3" presStyleCnt="4">
        <dgm:presLayoutVars>
          <dgm:bulletEnabled val="1"/>
        </dgm:presLayoutVars>
      </dgm:prSet>
      <dgm:spPr>
        <a:prstGeom prst="roundRect">
          <a:avLst/>
        </a:prstGeom>
      </dgm:spPr>
      <dgm:t>
        <a:bodyPr/>
        <a:lstStyle/>
        <a:p>
          <a:endParaRPr lang="fr-FR"/>
        </a:p>
      </dgm:t>
    </dgm:pt>
  </dgm:ptLst>
  <dgm:cxnLst>
    <dgm:cxn modelId="{369CB75F-CA6F-4BFC-A6C6-3C98C70A278A}" type="presOf" srcId="{9542299F-1641-4EBA-8EDF-05C6C0545575}" destId="{9417BECD-FDDF-4422-A1B3-3BCC8054F630}" srcOrd="0" destOrd="0" presId="urn:microsoft.com/office/officeart/2005/8/layout/hProcess9"/>
    <dgm:cxn modelId="{F9C73844-F61D-4CDF-8C57-0C00BCB61206}" type="presOf" srcId="{D638993A-9795-4763-9665-8A6863C43A52}" destId="{9F89F131-8087-4BE0-95C0-BF7DDF356708}" srcOrd="0" destOrd="0" presId="urn:microsoft.com/office/officeart/2005/8/layout/hProcess9"/>
    <dgm:cxn modelId="{8C814742-EBFF-4FED-9067-61EC8A785D5A}" srcId="{E92043BF-37AB-4D8B-B632-D377F0488D49}" destId="{C5E5EE57-D56C-4A1A-8941-83F80DD83B1C}" srcOrd="3" destOrd="0" parTransId="{1CD2F54D-97C2-4410-8D76-12C6681C7AF5}" sibTransId="{11052DD4-32DD-462A-A13D-EFBE64AF96CB}"/>
    <dgm:cxn modelId="{F7D6FA03-977E-41BD-A85C-DE14DE27E0B1}" srcId="{E92043BF-37AB-4D8B-B632-D377F0488D49}" destId="{D638993A-9795-4763-9665-8A6863C43A52}" srcOrd="0" destOrd="0" parTransId="{50DD40D9-6970-467F-8FD4-558CFE48B74A}" sibTransId="{7E4DBF2D-59B3-4CB5-9662-A77C4FE275AB}"/>
    <dgm:cxn modelId="{0D72E9AF-1E18-4C8E-AC5F-4D0C04A05BB5}" type="presOf" srcId="{9E0435F4-9EE8-4B6B-B650-CB37A7173653}" destId="{7E549CEB-A118-47FE-8337-7C89D6099B60}" srcOrd="0" destOrd="0" presId="urn:microsoft.com/office/officeart/2005/8/layout/hProcess9"/>
    <dgm:cxn modelId="{DE247D5E-C62C-4940-9163-67E9B155C3E7}" srcId="{E92043BF-37AB-4D8B-B632-D377F0488D49}" destId="{9542299F-1641-4EBA-8EDF-05C6C0545575}" srcOrd="2" destOrd="0" parTransId="{DD1D6E56-31A8-4E02-8167-3FE5E76C40B5}" sibTransId="{7D638DA0-AFF1-4CCC-AD20-9C58BC8A7E79}"/>
    <dgm:cxn modelId="{DC2E35F6-574F-447A-8FEC-EFEAEB5DD3DD}" type="presOf" srcId="{C5E5EE57-D56C-4A1A-8941-83F80DD83B1C}" destId="{E58D1190-1937-4CA3-9E9A-A5CF2B648098}" srcOrd="0" destOrd="0" presId="urn:microsoft.com/office/officeart/2005/8/layout/hProcess9"/>
    <dgm:cxn modelId="{FC232E6F-FBE6-4DB6-BC98-6D25D37CB625}" type="presOf" srcId="{E92043BF-37AB-4D8B-B632-D377F0488D49}" destId="{CB21960F-0580-4D7C-975C-7C1E24EE1476}" srcOrd="0" destOrd="0" presId="urn:microsoft.com/office/officeart/2005/8/layout/hProcess9"/>
    <dgm:cxn modelId="{E1213A69-8208-4EDD-9FEE-8BC8EC5E00BF}" srcId="{E92043BF-37AB-4D8B-B632-D377F0488D49}" destId="{9E0435F4-9EE8-4B6B-B650-CB37A7173653}" srcOrd="1" destOrd="0" parTransId="{D4C3E4A5-B30C-4333-8D11-53D6F809CDFB}" sibTransId="{36713638-3795-4015-8111-F166F19AB5BC}"/>
    <dgm:cxn modelId="{B0A9E294-9475-4A12-A7A3-820132FF16D1}" type="presParOf" srcId="{CB21960F-0580-4D7C-975C-7C1E24EE1476}" destId="{1B5D4A4F-5DD8-4A3B-AECF-1E8735030379}" srcOrd="0" destOrd="0" presId="urn:microsoft.com/office/officeart/2005/8/layout/hProcess9"/>
    <dgm:cxn modelId="{341FF2CC-446E-4DC0-95A4-0C487EE8D51E}" type="presParOf" srcId="{CB21960F-0580-4D7C-975C-7C1E24EE1476}" destId="{7B1259EE-A987-428A-80AF-E1B230A6DC19}" srcOrd="1" destOrd="0" presId="urn:microsoft.com/office/officeart/2005/8/layout/hProcess9"/>
    <dgm:cxn modelId="{8A78CEEC-960C-49D8-A063-0FCC7CB88D39}" type="presParOf" srcId="{7B1259EE-A987-428A-80AF-E1B230A6DC19}" destId="{9F89F131-8087-4BE0-95C0-BF7DDF356708}" srcOrd="0" destOrd="0" presId="urn:microsoft.com/office/officeart/2005/8/layout/hProcess9"/>
    <dgm:cxn modelId="{DD9A58D9-78F8-4B38-9268-8367667A2EA5}" type="presParOf" srcId="{7B1259EE-A987-428A-80AF-E1B230A6DC19}" destId="{FE3D2B4C-FEF7-4DF1-AD90-EC30FE6ABA1A}" srcOrd="1" destOrd="0" presId="urn:microsoft.com/office/officeart/2005/8/layout/hProcess9"/>
    <dgm:cxn modelId="{54D7031E-3542-4340-8023-849EE30E8926}" type="presParOf" srcId="{7B1259EE-A987-428A-80AF-E1B230A6DC19}" destId="{7E549CEB-A118-47FE-8337-7C89D6099B60}" srcOrd="2" destOrd="0" presId="urn:microsoft.com/office/officeart/2005/8/layout/hProcess9"/>
    <dgm:cxn modelId="{B212051F-20E3-462A-86F3-3EC08997A596}" type="presParOf" srcId="{7B1259EE-A987-428A-80AF-E1B230A6DC19}" destId="{C0A25B26-959E-4C46-83BD-ABAB2800CB86}" srcOrd="3" destOrd="0" presId="urn:microsoft.com/office/officeart/2005/8/layout/hProcess9"/>
    <dgm:cxn modelId="{646287DA-35AD-4159-8036-706CF1B7C780}" type="presParOf" srcId="{7B1259EE-A987-428A-80AF-E1B230A6DC19}" destId="{9417BECD-FDDF-4422-A1B3-3BCC8054F630}" srcOrd="4" destOrd="0" presId="urn:microsoft.com/office/officeart/2005/8/layout/hProcess9"/>
    <dgm:cxn modelId="{605BBAE1-B26E-49DB-B185-DA7B75645305}" type="presParOf" srcId="{7B1259EE-A987-428A-80AF-E1B230A6DC19}" destId="{48AB803D-277D-4B07-B746-A2BE06899E3D}" srcOrd="5" destOrd="0" presId="urn:microsoft.com/office/officeart/2005/8/layout/hProcess9"/>
    <dgm:cxn modelId="{B310E304-7932-4A54-9207-533F07E307ED}" type="presParOf" srcId="{7B1259EE-A987-428A-80AF-E1B230A6DC19}" destId="{E58D1190-1937-4CA3-9E9A-A5CF2B64809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61FA63-88B9-42BC-9DE5-3B70E2CF8918}" type="doc">
      <dgm:prSet loTypeId="urn:microsoft.com/office/officeart/2005/8/layout/vList4" loCatId="picture" qsTypeId="urn:microsoft.com/office/officeart/2005/8/quickstyle/simple1" qsCatId="simple" csTypeId="urn:microsoft.com/office/officeart/2005/8/colors/accent6_1" csCatId="accent6" phldr="1"/>
      <dgm:spPr/>
      <dgm:t>
        <a:bodyPr/>
        <a:lstStyle/>
        <a:p>
          <a:endParaRPr lang="fr-FR"/>
        </a:p>
      </dgm:t>
    </dgm:pt>
    <dgm:pt modelId="{9DE0BA42-9299-49AC-A17C-83462CF5A0C5}">
      <dgm:prSet phldrT="[Texte]"/>
      <dgm:spPr/>
      <dgm:t>
        <a:bodyPr/>
        <a:lstStyle/>
        <a:p>
          <a:r>
            <a:rPr lang="fr-FR" dirty="0"/>
            <a:t>Mettre en place les dispositions de la Convention collective</a:t>
          </a:r>
        </a:p>
      </dgm:t>
    </dgm:pt>
    <dgm:pt modelId="{53FDF01A-8E19-41BC-8AB6-A96EC600F084}" type="parTrans" cxnId="{E43E66A6-FA0F-49AD-ABCF-DE2438DAB837}">
      <dgm:prSet/>
      <dgm:spPr/>
      <dgm:t>
        <a:bodyPr/>
        <a:lstStyle/>
        <a:p>
          <a:endParaRPr lang="fr-FR"/>
        </a:p>
      </dgm:t>
    </dgm:pt>
    <dgm:pt modelId="{791BDDCC-2195-4B08-AB37-79F515B0F454}" type="sibTrans" cxnId="{E43E66A6-FA0F-49AD-ABCF-DE2438DAB837}">
      <dgm:prSet/>
      <dgm:spPr/>
      <dgm:t>
        <a:bodyPr/>
        <a:lstStyle/>
        <a:p>
          <a:endParaRPr lang="fr-FR"/>
        </a:p>
      </dgm:t>
    </dgm:pt>
    <dgm:pt modelId="{B9193D53-C620-4677-9FB7-E7110E68287C}">
      <dgm:prSet phldrT="[Texte]"/>
      <dgm:spPr/>
      <dgm:t>
        <a:bodyPr/>
        <a:lstStyle/>
        <a:p>
          <a:r>
            <a:rPr lang="fr-FR" dirty="0"/>
            <a:t>Conserver les documents relatifs à chaque salarié</a:t>
          </a:r>
        </a:p>
      </dgm:t>
    </dgm:pt>
    <dgm:pt modelId="{73C35E75-5D29-417D-9453-A8CBD602A94D}" type="parTrans" cxnId="{CA2A7447-0531-4EDD-AD1E-714C4194059B}">
      <dgm:prSet/>
      <dgm:spPr/>
      <dgm:t>
        <a:bodyPr/>
        <a:lstStyle/>
        <a:p>
          <a:endParaRPr lang="fr-FR"/>
        </a:p>
      </dgm:t>
    </dgm:pt>
    <dgm:pt modelId="{79B285AA-3088-4F21-9152-737988B129DE}" type="sibTrans" cxnId="{CA2A7447-0531-4EDD-AD1E-714C4194059B}">
      <dgm:prSet/>
      <dgm:spPr/>
      <dgm:t>
        <a:bodyPr/>
        <a:lstStyle/>
        <a:p>
          <a:endParaRPr lang="fr-FR"/>
        </a:p>
      </dgm:t>
    </dgm:pt>
    <dgm:pt modelId="{D8D512CF-C5C6-4D75-8E4E-157AA55E2EA2}">
      <dgm:prSet/>
      <dgm:spPr/>
      <dgm:t>
        <a:bodyPr/>
        <a:lstStyle/>
        <a:p>
          <a:r>
            <a:rPr lang="fr-FR" dirty="0"/>
            <a:t>Gérer les calendriers individuels</a:t>
          </a:r>
        </a:p>
      </dgm:t>
    </dgm:pt>
    <dgm:pt modelId="{774F7657-E84C-404C-BA73-4E872385E0D0}" type="parTrans" cxnId="{B5B72FF4-8380-45C4-B175-D0D645698B9B}">
      <dgm:prSet/>
      <dgm:spPr/>
      <dgm:t>
        <a:bodyPr/>
        <a:lstStyle/>
        <a:p>
          <a:endParaRPr lang="fr-FR"/>
        </a:p>
      </dgm:t>
    </dgm:pt>
    <dgm:pt modelId="{AF82B1E2-4BD1-4364-ACDD-B5B74968D395}" type="sibTrans" cxnId="{B5B72FF4-8380-45C4-B175-D0D645698B9B}">
      <dgm:prSet/>
      <dgm:spPr/>
      <dgm:t>
        <a:bodyPr/>
        <a:lstStyle/>
        <a:p>
          <a:endParaRPr lang="fr-FR"/>
        </a:p>
      </dgm:t>
    </dgm:pt>
    <dgm:pt modelId="{7F5C3A07-8E20-46AD-A876-F4DB131A3CA2}" type="pres">
      <dgm:prSet presAssocID="{4E61FA63-88B9-42BC-9DE5-3B70E2CF8918}" presName="linear" presStyleCnt="0">
        <dgm:presLayoutVars>
          <dgm:dir/>
          <dgm:resizeHandles val="exact"/>
        </dgm:presLayoutVars>
      </dgm:prSet>
      <dgm:spPr/>
      <dgm:t>
        <a:bodyPr/>
        <a:lstStyle/>
        <a:p>
          <a:endParaRPr lang="fr-FR"/>
        </a:p>
      </dgm:t>
    </dgm:pt>
    <dgm:pt modelId="{A528D4A6-A2D4-49DD-B66B-631E95048ADA}" type="pres">
      <dgm:prSet presAssocID="{9DE0BA42-9299-49AC-A17C-83462CF5A0C5}" presName="comp" presStyleCnt="0"/>
      <dgm:spPr/>
    </dgm:pt>
    <dgm:pt modelId="{8F081D81-E241-4AD7-ADDA-592160643141}" type="pres">
      <dgm:prSet presAssocID="{9DE0BA42-9299-49AC-A17C-83462CF5A0C5}" presName="box" presStyleLbl="node1" presStyleIdx="0" presStyleCnt="3"/>
      <dgm:spPr/>
      <dgm:t>
        <a:bodyPr/>
        <a:lstStyle/>
        <a:p>
          <a:endParaRPr lang="fr-FR"/>
        </a:p>
      </dgm:t>
    </dgm:pt>
    <dgm:pt modelId="{CF2AE768-9196-4A08-93A4-049715373F97}" type="pres">
      <dgm:prSet presAssocID="{9DE0BA42-9299-49AC-A17C-83462CF5A0C5}" presName="img" presStyleLbl="fgImgPlace1" presStyleIdx="0" presStyleCnt="3" custScaleX="93294"/>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dgm:spPr>
    </dgm:pt>
    <dgm:pt modelId="{06D10871-EF52-40DB-9CAE-DBB278841DB2}" type="pres">
      <dgm:prSet presAssocID="{9DE0BA42-9299-49AC-A17C-83462CF5A0C5}" presName="text" presStyleLbl="node1" presStyleIdx="0" presStyleCnt="3">
        <dgm:presLayoutVars>
          <dgm:bulletEnabled val="1"/>
        </dgm:presLayoutVars>
      </dgm:prSet>
      <dgm:spPr/>
      <dgm:t>
        <a:bodyPr/>
        <a:lstStyle/>
        <a:p>
          <a:endParaRPr lang="fr-FR"/>
        </a:p>
      </dgm:t>
    </dgm:pt>
    <dgm:pt modelId="{0063A556-C07A-4B72-B6A4-D78D1D7D1820}" type="pres">
      <dgm:prSet presAssocID="{791BDDCC-2195-4B08-AB37-79F515B0F454}" presName="spacer" presStyleCnt="0"/>
      <dgm:spPr/>
    </dgm:pt>
    <dgm:pt modelId="{CDC320B2-7007-4857-9338-1462834C578D}" type="pres">
      <dgm:prSet presAssocID="{B9193D53-C620-4677-9FB7-E7110E68287C}" presName="comp" presStyleCnt="0"/>
      <dgm:spPr/>
    </dgm:pt>
    <dgm:pt modelId="{6D93583B-AD54-4952-9435-9329B2691983}" type="pres">
      <dgm:prSet presAssocID="{B9193D53-C620-4677-9FB7-E7110E68287C}" presName="box" presStyleLbl="node1" presStyleIdx="1" presStyleCnt="3"/>
      <dgm:spPr/>
      <dgm:t>
        <a:bodyPr/>
        <a:lstStyle/>
        <a:p>
          <a:endParaRPr lang="fr-FR"/>
        </a:p>
      </dgm:t>
    </dgm:pt>
    <dgm:pt modelId="{FB18DE9E-87E9-4852-AC74-A62BFD9B467E}" type="pres">
      <dgm:prSet presAssocID="{B9193D53-C620-4677-9FB7-E7110E68287C}" presName="img" presStyleLbl="fgImgPlace1" presStyleIdx="1" presStyleCnt="3" custScaleX="76628"/>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dgm:spPr>
    </dgm:pt>
    <dgm:pt modelId="{03239A39-0551-4463-B42E-0222D068CE80}" type="pres">
      <dgm:prSet presAssocID="{B9193D53-C620-4677-9FB7-E7110E68287C}" presName="text" presStyleLbl="node1" presStyleIdx="1" presStyleCnt="3">
        <dgm:presLayoutVars>
          <dgm:bulletEnabled val="1"/>
        </dgm:presLayoutVars>
      </dgm:prSet>
      <dgm:spPr/>
      <dgm:t>
        <a:bodyPr/>
        <a:lstStyle/>
        <a:p>
          <a:endParaRPr lang="fr-FR"/>
        </a:p>
      </dgm:t>
    </dgm:pt>
    <dgm:pt modelId="{1C7F0EA8-266A-4FD5-88F8-7FF65253382C}" type="pres">
      <dgm:prSet presAssocID="{79B285AA-3088-4F21-9152-737988B129DE}" presName="spacer" presStyleCnt="0"/>
      <dgm:spPr/>
    </dgm:pt>
    <dgm:pt modelId="{308ECACA-C539-4F60-9AD4-56F560E39CB8}" type="pres">
      <dgm:prSet presAssocID="{D8D512CF-C5C6-4D75-8E4E-157AA55E2EA2}" presName="comp" presStyleCnt="0"/>
      <dgm:spPr/>
    </dgm:pt>
    <dgm:pt modelId="{20B419AD-4C16-4707-8CDC-9E1EA23060BA}" type="pres">
      <dgm:prSet presAssocID="{D8D512CF-C5C6-4D75-8E4E-157AA55E2EA2}" presName="box" presStyleLbl="node1" presStyleIdx="2" presStyleCnt="3"/>
      <dgm:spPr/>
      <dgm:t>
        <a:bodyPr/>
        <a:lstStyle/>
        <a:p>
          <a:endParaRPr lang="fr-FR"/>
        </a:p>
      </dgm:t>
    </dgm:pt>
    <dgm:pt modelId="{8C96E74E-CFCE-4D0D-98DA-359FC7327803}" type="pres">
      <dgm:prSet presAssocID="{D8D512CF-C5C6-4D75-8E4E-157AA55E2EA2}" presName="img" presStyleLbl="fgImgPlace1" presStyleIdx="2" presStyleCnt="3" custScaleX="76628"/>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8A159888-548E-4E52-BCE3-73A5ED852CB0}" type="pres">
      <dgm:prSet presAssocID="{D8D512CF-C5C6-4D75-8E4E-157AA55E2EA2}" presName="text" presStyleLbl="node1" presStyleIdx="2" presStyleCnt="3">
        <dgm:presLayoutVars>
          <dgm:bulletEnabled val="1"/>
        </dgm:presLayoutVars>
      </dgm:prSet>
      <dgm:spPr/>
      <dgm:t>
        <a:bodyPr/>
        <a:lstStyle/>
        <a:p>
          <a:endParaRPr lang="fr-FR"/>
        </a:p>
      </dgm:t>
    </dgm:pt>
  </dgm:ptLst>
  <dgm:cxnLst>
    <dgm:cxn modelId="{30ABA49F-9ABE-4114-9239-24A65EEF96DC}" type="presOf" srcId="{D8D512CF-C5C6-4D75-8E4E-157AA55E2EA2}" destId="{20B419AD-4C16-4707-8CDC-9E1EA23060BA}" srcOrd="0" destOrd="0" presId="urn:microsoft.com/office/officeart/2005/8/layout/vList4"/>
    <dgm:cxn modelId="{99349AEC-3725-44DE-BCFF-60C3B0DC70E4}" type="presOf" srcId="{D8D512CF-C5C6-4D75-8E4E-157AA55E2EA2}" destId="{8A159888-548E-4E52-BCE3-73A5ED852CB0}" srcOrd="1" destOrd="0" presId="urn:microsoft.com/office/officeart/2005/8/layout/vList4"/>
    <dgm:cxn modelId="{4A4CA56E-52D0-4280-BA38-D50B57D2288A}" type="presOf" srcId="{9DE0BA42-9299-49AC-A17C-83462CF5A0C5}" destId="{06D10871-EF52-40DB-9CAE-DBB278841DB2}" srcOrd="1" destOrd="0" presId="urn:microsoft.com/office/officeart/2005/8/layout/vList4"/>
    <dgm:cxn modelId="{CA2A7447-0531-4EDD-AD1E-714C4194059B}" srcId="{4E61FA63-88B9-42BC-9DE5-3B70E2CF8918}" destId="{B9193D53-C620-4677-9FB7-E7110E68287C}" srcOrd="1" destOrd="0" parTransId="{73C35E75-5D29-417D-9453-A8CBD602A94D}" sibTransId="{79B285AA-3088-4F21-9152-737988B129DE}"/>
    <dgm:cxn modelId="{77E25D8B-4FC8-4D6D-9136-904D2A2FD70D}" type="presOf" srcId="{9DE0BA42-9299-49AC-A17C-83462CF5A0C5}" destId="{8F081D81-E241-4AD7-ADDA-592160643141}" srcOrd="0" destOrd="0" presId="urn:microsoft.com/office/officeart/2005/8/layout/vList4"/>
    <dgm:cxn modelId="{A4590391-1B7A-4C3F-A22A-48BCA49E7217}" type="presOf" srcId="{4E61FA63-88B9-42BC-9DE5-3B70E2CF8918}" destId="{7F5C3A07-8E20-46AD-A876-F4DB131A3CA2}" srcOrd="0" destOrd="0" presId="urn:microsoft.com/office/officeart/2005/8/layout/vList4"/>
    <dgm:cxn modelId="{E43E66A6-FA0F-49AD-ABCF-DE2438DAB837}" srcId="{4E61FA63-88B9-42BC-9DE5-3B70E2CF8918}" destId="{9DE0BA42-9299-49AC-A17C-83462CF5A0C5}" srcOrd="0" destOrd="0" parTransId="{53FDF01A-8E19-41BC-8AB6-A96EC600F084}" sibTransId="{791BDDCC-2195-4B08-AB37-79F515B0F454}"/>
    <dgm:cxn modelId="{E34AAE7D-C3BF-4A76-A2B7-DDE4E61B32C8}" type="presOf" srcId="{B9193D53-C620-4677-9FB7-E7110E68287C}" destId="{03239A39-0551-4463-B42E-0222D068CE80}" srcOrd="1" destOrd="0" presId="urn:microsoft.com/office/officeart/2005/8/layout/vList4"/>
    <dgm:cxn modelId="{B5B72FF4-8380-45C4-B175-D0D645698B9B}" srcId="{4E61FA63-88B9-42BC-9DE5-3B70E2CF8918}" destId="{D8D512CF-C5C6-4D75-8E4E-157AA55E2EA2}" srcOrd="2" destOrd="0" parTransId="{774F7657-E84C-404C-BA73-4E872385E0D0}" sibTransId="{AF82B1E2-4BD1-4364-ACDD-B5B74968D395}"/>
    <dgm:cxn modelId="{5493273A-12DF-4A6E-BC06-8F273C2E65E8}" type="presOf" srcId="{B9193D53-C620-4677-9FB7-E7110E68287C}" destId="{6D93583B-AD54-4952-9435-9329B2691983}" srcOrd="0" destOrd="0" presId="urn:microsoft.com/office/officeart/2005/8/layout/vList4"/>
    <dgm:cxn modelId="{8620EA55-2334-42EA-89FE-9873FFB7E13C}" type="presParOf" srcId="{7F5C3A07-8E20-46AD-A876-F4DB131A3CA2}" destId="{A528D4A6-A2D4-49DD-B66B-631E95048ADA}" srcOrd="0" destOrd="0" presId="urn:microsoft.com/office/officeart/2005/8/layout/vList4"/>
    <dgm:cxn modelId="{3DB6B9CE-24FD-47D8-AAD5-BDD2B8715CDE}" type="presParOf" srcId="{A528D4A6-A2D4-49DD-B66B-631E95048ADA}" destId="{8F081D81-E241-4AD7-ADDA-592160643141}" srcOrd="0" destOrd="0" presId="urn:microsoft.com/office/officeart/2005/8/layout/vList4"/>
    <dgm:cxn modelId="{3ACCD0E6-013E-4DF8-84E7-452FC72C013F}" type="presParOf" srcId="{A528D4A6-A2D4-49DD-B66B-631E95048ADA}" destId="{CF2AE768-9196-4A08-93A4-049715373F97}" srcOrd="1" destOrd="0" presId="urn:microsoft.com/office/officeart/2005/8/layout/vList4"/>
    <dgm:cxn modelId="{FE17B9DF-FE2E-48FE-AE3C-EE40614748CC}" type="presParOf" srcId="{A528D4A6-A2D4-49DD-B66B-631E95048ADA}" destId="{06D10871-EF52-40DB-9CAE-DBB278841DB2}" srcOrd="2" destOrd="0" presId="urn:microsoft.com/office/officeart/2005/8/layout/vList4"/>
    <dgm:cxn modelId="{8515FC7E-99A6-4B6D-942F-3A030E1248C9}" type="presParOf" srcId="{7F5C3A07-8E20-46AD-A876-F4DB131A3CA2}" destId="{0063A556-C07A-4B72-B6A4-D78D1D7D1820}" srcOrd="1" destOrd="0" presId="urn:microsoft.com/office/officeart/2005/8/layout/vList4"/>
    <dgm:cxn modelId="{B3ECDEFE-4535-4A8C-B9D0-9D5B61ED4071}" type="presParOf" srcId="{7F5C3A07-8E20-46AD-A876-F4DB131A3CA2}" destId="{CDC320B2-7007-4857-9338-1462834C578D}" srcOrd="2" destOrd="0" presId="urn:microsoft.com/office/officeart/2005/8/layout/vList4"/>
    <dgm:cxn modelId="{A2D4A843-D9B5-4107-977C-735423DD11E9}" type="presParOf" srcId="{CDC320B2-7007-4857-9338-1462834C578D}" destId="{6D93583B-AD54-4952-9435-9329B2691983}" srcOrd="0" destOrd="0" presId="urn:microsoft.com/office/officeart/2005/8/layout/vList4"/>
    <dgm:cxn modelId="{DA675BC8-1327-4860-BA71-6B2DC41F696C}" type="presParOf" srcId="{CDC320B2-7007-4857-9338-1462834C578D}" destId="{FB18DE9E-87E9-4852-AC74-A62BFD9B467E}" srcOrd="1" destOrd="0" presId="urn:microsoft.com/office/officeart/2005/8/layout/vList4"/>
    <dgm:cxn modelId="{C61AAD6C-5755-44CC-B709-45842A8019C4}" type="presParOf" srcId="{CDC320B2-7007-4857-9338-1462834C578D}" destId="{03239A39-0551-4463-B42E-0222D068CE80}" srcOrd="2" destOrd="0" presId="urn:microsoft.com/office/officeart/2005/8/layout/vList4"/>
    <dgm:cxn modelId="{539335CC-1EEB-4F86-90E8-B26304A60BAA}" type="presParOf" srcId="{7F5C3A07-8E20-46AD-A876-F4DB131A3CA2}" destId="{1C7F0EA8-266A-4FD5-88F8-7FF65253382C}" srcOrd="3" destOrd="0" presId="urn:microsoft.com/office/officeart/2005/8/layout/vList4"/>
    <dgm:cxn modelId="{A06CD1AC-F38F-4D2C-A5CF-60B05353506B}" type="presParOf" srcId="{7F5C3A07-8E20-46AD-A876-F4DB131A3CA2}" destId="{308ECACA-C539-4F60-9AD4-56F560E39CB8}" srcOrd="4" destOrd="0" presId="urn:microsoft.com/office/officeart/2005/8/layout/vList4"/>
    <dgm:cxn modelId="{E919239D-8EBB-487A-A085-7A2ED7C416AA}" type="presParOf" srcId="{308ECACA-C539-4F60-9AD4-56F560E39CB8}" destId="{20B419AD-4C16-4707-8CDC-9E1EA23060BA}" srcOrd="0" destOrd="0" presId="urn:microsoft.com/office/officeart/2005/8/layout/vList4"/>
    <dgm:cxn modelId="{5C34E442-FF54-4596-AB17-D15935DF4E8F}" type="presParOf" srcId="{308ECACA-C539-4F60-9AD4-56F560E39CB8}" destId="{8C96E74E-CFCE-4D0D-98DA-359FC7327803}" srcOrd="1" destOrd="0" presId="urn:microsoft.com/office/officeart/2005/8/layout/vList4"/>
    <dgm:cxn modelId="{C47AD1EF-3534-411A-94FB-01B86D8BEC52}" type="presParOf" srcId="{308ECACA-C539-4F60-9AD4-56F560E39CB8}" destId="{8A159888-548E-4E52-BCE3-73A5ED852CB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D676C-1A02-440F-8667-16F10CBBD724}">
      <dsp:nvSpPr>
        <dsp:cNvPr id="0" name=""/>
        <dsp:cNvSpPr/>
      </dsp:nvSpPr>
      <dsp:spPr>
        <a:xfrm>
          <a:off x="3888206" y="0"/>
          <a:ext cx="972051" cy="664431"/>
        </a:xfrm>
        <a:prstGeom prst="trapezoid">
          <a:avLst>
            <a:gd name="adj" fmla="val 73149"/>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UE</a:t>
          </a:r>
        </a:p>
      </dsp:txBody>
      <dsp:txXfrm>
        <a:off x="3888206" y="0"/>
        <a:ext cx="972051" cy="664431"/>
      </dsp:txXfrm>
    </dsp:sp>
    <dsp:sp modelId="{2D8947CA-8698-403D-8C45-3714EAD26657}">
      <dsp:nvSpPr>
        <dsp:cNvPr id="0" name=""/>
        <dsp:cNvSpPr/>
      </dsp:nvSpPr>
      <dsp:spPr>
        <a:xfrm>
          <a:off x="3402180" y="664431"/>
          <a:ext cx="1944103" cy="664431"/>
        </a:xfrm>
        <a:prstGeom prst="trapezoid">
          <a:avLst>
            <a:gd name="adj" fmla="val 73149"/>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Constitution</a:t>
          </a:r>
        </a:p>
      </dsp:txBody>
      <dsp:txXfrm>
        <a:off x="3742398" y="664431"/>
        <a:ext cx="1263667" cy="664431"/>
      </dsp:txXfrm>
    </dsp:sp>
    <dsp:sp modelId="{6DE75E23-1EFB-4040-BD6C-95E660994530}">
      <dsp:nvSpPr>
        <dsp:cNvPr id="0" name=""/>
        <dsp:cNvSpPr/>
      </dsp:nvSpPr>
      <dsp:spPr>
        <a:xfrm>
          <a:off x="2916154" y="1328862"/>
          <a:ext cx="2916154" cy="664431"/>
        </a:xfrm>
        <a:prstGeom prst="trapezoid">
          <a:avLst>
            <a:gd name="adj" fmla="val 73149"/>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Loi</a:t>
          </a:r>
        </a:p>
      </dsp:txBody>
      <dsp:txXfrm>
        <a:off x="3426481" y="1328862"/>
        <a:ext cx="1895500" cy="664431"/>
      </dsp:txXfrm>
    </dsp:sp>
    <dsp:sp modelId="{90386652-2A12-4196-8151-45CF37B974E9}">
      <dsp:nvSpPr>
        <dsp:cNvPr id="0" name=""/>
        <dsp:cNvSpPr/>
      </dsp:nvSpPr>
      <dsp:spPr>
        <a:xfrm>
          <a:off x="2430128" y="1993294"/>
          <a:ext cx="3888206" cy="664431"/>
        </a:xfrm>
        <a:prstGeom prst="trapezoid">
          <a:avLst>
            <a:gd name="adj" fmla="val 73149"/>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Règlement</a:t>
          </a:r>
        </a:p>
      </dsp:txBody>
      <dsp:txXfrm>
        <a:off x="3110564" y="1993294"/>
        <a:ext cx="2527334" cy="664431"/>
      </dsp:txXfrm>
    </dsp:sp>
    <dsp:sp modelId="{EC4DCE1E-FC3B-47E3-B1BD-4D85AB7955F1}">
      <dsp:nvSpPr>
        <dsp:cNvPr id="0" name=""/>
        <dsp:cNvSpPr/>
      </dsp:nvSpPr>
      <dsp:spPr>
        <a:xfrm>
          <a:off x="1944103" y="2657725"/>
          <a:ext cx="4860257" cy="664431"/>
        </a:xfrm>
        <a:prstGeom prst="trapezoid">
          <a:avLst>
            <a:gd name="adj" fmla="val 73149"/>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ANI</a:t>
          </a:r>
        </a:p>
      </dsp:txBody>
      <dsp:txXfrm>
        <a:off x="2794648" y="2657725"/>
        <a:ext cx="3159167" cy="664431"/>
      </dsp:txXfrm>
    </dsp:sp>
    <dsp:sp modelId="{773DEFF2-A189-42C2-9486-10AAB4C116AF}">
      <dsp:nvSpPr>
        <dsp:cNvPr id="0" name=""/>
        <dsp:cNvSpPr/>
      </dsp:nvSpPr>
      <dsp:spPr>
        <a:xfrm>
          <a:off x="1458077" y="3322156"/>
          <a:ext cx="5832309" cy="664431"/>
        </a:xfrm>
        <a:prstGeom prst="trapezoid">
          <a:avLst>
            <a:gd name="adj" fmla="val 73149"/>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Accord interbranches / Accord ou CC de branche / statuts du chef d’établissement / Recommandation patronale </a:t>
          </a:r>
        </a:p>
      </dsp:txBody>
      <dsp:txXfrm>
        <a:off x="2478731" y="3322156"/>
        <a:ext cx="3791001" cy="664431"/>
      </dsp:txXfrm>
    </dsp:sp>
    <dsp:sp modelId="{F9D809B1-0DC1-4894-8841-0A7E2F561F4A}">
      <dsp:nvSpPr>
        <dsp:cNvPr id="0" name=""/>
        <dsp:cNvSpPr/>
      </dsp:nvSpPr>
      <dsp:spPr>
        <a:xfrm>
          <a:off x="972051" y="3986588"/>
          <a:ext cx="6804360" cy="664431"/>
        </a:xfrm>
        <a:prstGeom prst="trapezoid">
          <a:avLst>
            <a:gd name="adj" fmla="val 73149"/>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Accord d’entreprise</a:t>
          </a:r>
        </a:p>
      </dsp:txBody>
      <dsp:txXfrm>
        <a:off x="2162814" y="3986588"/>
        <a:ext cx="4422834" cy="664431"/>
      </dsp:txXfrm>
    </dsp:sp>
    <dsp:sp modelId="{B94254C1-ADF1-42E3-9CE5-6E8A35DE44C2}">
      <dsp:nvSpPr>
        <dsp:cNvPr id="0" name=""/>
        <dsp:cNvSpPr/>
      </dsp:nvSpPr>
      <dsp:spPr>
        <a:xfrm>
          <a:off x="486025" y="4651019"/>
          <a:ext cx="7776412" cy="664431"/>
        </a:xfrm>
        <a:prstGeom prst="trapezoid">
          <a:avLst>
            <a:gd name="adj" fmla="val 73149"/>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Usage</a:t>
          </a:r>
        </a:p>
      </dsp:txBody>
      <dsp:txXfrm>
        <a:off x="1846897" y="4651019"/>
        <a:ext cx="5054668" cy="664431"/>
      </dsp:txXfrm>
    </dsp:sp>
    <dsp:sp modelId="{53949AB6-C056-4E4A-9F4A-0EAE7BDB2687}">
      <dsp:nvSpPr>
        <dsp:cNvPr id="0" name=""/>
        <dsp:cNvSpPr/>
      </dsp:nvSpPr>
      <dsp:spPr>
        <a:xfrm>
          <a:off x="0" y="5315450"/>
          <a:ext cx="8748463" cy="664431"/>
        </a:xfrm>
        <a:prstGeom prst="trapezoid">
          <a:avLst>
            <a:gd name="adj" fmla="val 73149"/>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solidFill>
                <a:schemeClr val="bg1"/>
              </a:solidFill>
            </a:rPr>
            <a:t>Contrat de travail</a:t>
          </a:r>
        </a:p>
      </dsp:txBody>
      <dsp:txXfrm>
        <a:off x="1530981" y="5315450"/>
        <a:ext cx="5686501" cy="664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E7408-AA93-4228-A490-236850EF5167}">
      <dsp:nvSpPr>
        <dsp:cNvPr id="0" name=""/>
        <dsp:cNvSpPr/>
      </dsp:nvSpPr>
      <dsp:spPr>
        <a:xfrm rot="5400000">
          <a:off x="293750" y="3532017"/>
          <a:ext cx="807972" cy="919847"/>
        </a:xfrm>
        <a:prstGeom prst="bentUpArrow">
          <a:avLst>
            <a:gd name="adj1" fmla="val 32840"/>
            <a:gd name="adj2" fmla="val 25000"/>
            <a:gd name="adj3" fmla="val 35780"/>
          </a:avLst>
        </a:prstGeom>
        <a:solidFill>
          <a:schemeClr val="bg1"/>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0B79EC-8E15-4D63-926E-CFB19ADAEEE0}">
      <dsp:nvSpPr>
        <dsp:cNvPr id="0" name=""/>
        <dsp:cNvSpPr/>
      </dsp:nvSpPr>
      <dsp:spPr>
        <a:xfrm>
          <a:off x="51633" y="333315"/>
          <a:ext cx="1289571" cy="952060"/>
        </a:xfrm>
        <a:prstGeom prst="roundRect">
          <a:avLst>
            <a:gd name="adj" fmla="val 16670"/>
          </a:avLst>
        </a:prstGeom>
        <a:solidFill>
          <a:srgbClr val="FF99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t>CPF</a:t>
          </a:r>
        </a:p>
      </dsp:txBody>
      <dsp:txXfrm>
        <a:off x="98117" y="379799"/>
        <a:ext cx="1196603" cy="859092"/>
      </dsp:txXfrm>
    </dsp:sp>
    <dsp:sp modelId="{0111B6C0-4C98-41A5-9750-99B6CB386906}">
      <dsp:nvSpPr>
        <dsp:cNvPr id="0" name=""/>
        <dsp:cNvSpPr/>
      </dsp:nvSpPr>
      <dsp:spPr>
        <a:xfrm>
          <a:off x="1535378" y="305209"/>
          <a:ext cx="3807082" cy="76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a:t>A l’initiative du salarié,</a:t>
          </a:r>
        </a:p>
        <a:p>
          <a:pPr marL="114300" lvl="1" indent="-114300" algn="l" defTabSz="533400">
            <a:lnSpc>
              <a:spcPct val="90000"/>
            </a:lnSpc>
            <a:spcBef>
              <a:spcPct val="0"/>
            </a:spcBef>
            <a:spcAft>
              <a:spcPct val="15000"/>
            </a:spcAft>
            <a:buChar char="••"/>
          </a:pPr>
          <a:r>
            <a:rPr lang="fr-FR" sz="1200" kern="1200" dirty="0"/>
            <a:t>Formations s’inscrivant dans les priorités définies par les partenaires sociaux,</a:t>
          </a:r>
        </a:p>
        <a:p>
          <a:pPr marL="114300" lvl="1" indent="-114300" algn="l" defTabSz="533400">
            <a:lnSpc>
              <a:spcPct val="90000"/>
            </a:lnSpc>
            <a:spcBef>
              <a:spcPct val="0"/>
            </a:spcBef>
            <a:spcAft>
              <a:spcPct val="15000"/>
            </a:spcAft>
            <a:buChar char="••"/>
          </a:pPr>
          <a:r>
            <a:rPr lang="fr-FR" sz="1200" kern="1200" dirty="0"/>
            <a:t>Elaboration de la liste de l’Interbranches.</a:t>
          </a:r>
        </a:p>
      </dsp:txBody>
      <dsp:txXfrm>
        <a:off x="1535378" y="305209"/>
        <a:ext cx="3807082" cy="769497"/>
      </dsp:txXfrm>
    </dsp:sp>
    <dsp:sp modelId="{8A1B59F5-A343-4DCD-B29B-D8D5EF3C5505}">
      <dsp:nvSpPr>
        <dsp:cNvPr id="0" name=""/>
        <dsp:cNvSpPr/>
      </dsp:nvSpPr>
      <dsp:spPr>
        <a:xfrm rot="5400000">
          <a:off x="688803" y="2323596"/>
          <a:ext cx="807972" cy="919847"/>
        </a:xfrm>
        <a:prstGeom prst="bentUpArrow">
          <a:avLst>
            <a:gd name="adj1" fmla="val 32840"/>
            <a:gd name="adj2" fmla="val 25000"/>
            <a:gd name="adj3" fmla="val 35780"/>
          </a:avLst>
        </a:prstGeom>
        <a:solidFill>
          <a:schemeClr val="bg1">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EE180-5BB6-4320-8A5B-436E32E52FA9}">
      <dsp:nvSpPr>
        <dsp:cNvPr id="0" name=""/>
        <dsp:cNvSpPr/>
      </dsp:nvSpPr>
      <dsp:spPr>
        <a:xfrm>
          <a:off x="51634" y="1407678"/>
          <a:ext cx="1290958" cy="952060"/>
        </a:xfrm>
        <a:prstGeom prst="roundRect">
          <a:avLst>
            <a:gd name="adj" fmla="val 16670"/>
          </a:avLst>
        </a:prstGeom>
        <a:solidFill>
          <a:srgbClr val="00B0F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t>PP</a:t>
          </a:r>
        </a:p>
      </dsp:txBody>
      <dsp:txXfrm>
        <a:off x="98118" y="1454162"/>
        <a:ext cx="1197990" cy="859092"/>
      </dsp:txXfrm>
    </dsp:sp>
    <dsp:sp modelId="{5D6E1FA6-9C85-4684-9084-B58647ED5C64}">
      <dsp:nvSpPr>
        <dsp:cNvPr id="0" name=""/>
        <dsp:cNvSpPr/>
      </dsp:nvSpPr>
      <dsp:spPr>
        <a:xfrm>
          <a:off x="1612213" y="1380781"/>
          <a:ext cx="3901999" cy="76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 </a:t>
          </a:r>
          <a:r>
            <a:rPr lang="fr-FR" sz="1200" b="1" kern="1200" dirty="0"/>
            <a:t>A l’initiative de l’employeur,</a:t>
          </a:r>
        </a:p>
        <a:p>
          <a:pPr marL="114300" lvl="1" indent="-114300" algn="l" defTabSz="533400">
            <a:lnSpc>
              <a:spcPct val="90000"/>
            </a:lnSpc>
            <a:spcBef>
              <a:spcPct val="0"/>
            </a:spcBef>
            <a:spcAft>
              <a:spcPct val="15000"/>
            </a:spcAft>
            <a:buChar char="••"/>
          </a:pPr>
          <a:r>
            <a:rPr lang="fr-FR" sz="1200" kern="1200" dirty="0"/>
            <a:t> Formations s’inscrivant dans les priorités définies par les partenaires sociaux,</a:t>
          </a:r>
        </a:p>
        <a:p>
          <a:pPr marL="114300" lvl="1" indent="-114300" algn="l" defTabSz="533400">
            <a:lnSpc>
              <a:spcPct val="90000"/>
            </a:lnSpc>
            <a:spcBef>
              <a:spcPct val="0"/>
            </a:spcBef>
            <a:spcAft>
              <a:spcPct val="15000"/>
            </a:spcAft>
            <a:buChar char="••"/>
          </a:pPr>
          <a:r>
            <a:rPr lang="fr-FR" sz="1200" kern="1200" dirty="0"/>
            <a:t> Définition des priorités en lien avec celles du CPF.</a:t>
          </a:r>
        </a:p>
      </dsp:txBody>
      <dsp:txXfrm>
        <a:off x="1612213" y="1380781"/>
        <a:ext cx="3901999" cy="769497"/>
      </dsp:txXfrm>
    </dsp:sp>
    <dsp:sp modelId="{F94FA294-0195-46B1-A02F-DF79EEFF53E5}">
      <dsp:nvSpPr>
        <dsp:cNvPr id="0" name=""/>
        <dsp:cNvSpPr/>
      </dsp:nvSpPr>
      <dsp:spPr>
        <a:xfrm rot="5400000">
          <a:off x="2129109" y="3532004"/>
          <a:ext cx="807972" cy="919847"/>
        </a:xfrm>
        <a:prstGeom prst="bentUpArrow">
          <a:avLst>
            <a:gd name="adj1" fmla="val 32840"/>
            <a:gd name="adj2" fmla="val 25000"/>
            <a:gd name="adj3" fmla="val 35780"/>
          </a:avLst>
        </a:prstGeom>
        <a:solidFill>
          <a:schemeClr val="bg1">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278EE-3B07-43D9-AB46-DF1A68872040}">
      <dsp:nvSpPr>
        <dsp:cNvPr id="0" name=""/>
        <dsp:cNvSpPr/>
      </dsp:nvSpPr>
      <dsp:spPr>
        <a:xfrm>
          <a:off x="1535386" y="2557593"/>
          <a:ext cx="1360149" cy="952060"/>
        </a:xfrm>
        <a:prstGeom prst="roundRect">
          <a:avLst>
            <a:gd name="adj" fmla="val 16670"/>
          </a:avLst>
        </a:prstGeom>
        <a:solidFill>
          <a:srgbClr val="00B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t>Plan de Formation de l’établissement</a:t>
          </a:r>
        </a:p>
      </dsp:txBody>
      <dsp:txXfrm>
        <a:off x="1581870" y="2604077"/>
        <a:ext cx="1267181" cy="859092"/>
      </dsp:txXfrm>
    </dsp:sp>
    <dsp:sp modelId="{CF5D3183-9ADD-4DA1-8C7D-05FBAA01F2A9}">
      <dsp:nvSpPr>
        <dsp:cNvPr id="0" name=""/>
        <dsp:cNvSpPr/>
      </dsp:nvSpPr>
      <dsp:spPr>
        <a:xfrm>
          <a:off x="3118177" y="2446227"/>
          <a:ext cx="3072984" cy="99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Représente 50 % des versement de la collecte au titre du Plan, 50 % au titre des actions collectives,</a:t>
          </a:r>
        </a:p>
        <a:p>
          <a:pPr marL="114300" lvl="1" indent="-114300" algn="l" defTabSz="533400">
            <a:lnSpc>
              <a:spcPct val="90000"/>
            </a:lnSpc>
            <a:spcBef>
              <a:spcPct val="0"/>
            </a:spcBef>
            <a:spcAft>
              <a:spcPct val="15000"/>
            </a:spcAft>
            <a:buChar char="••"/>
          </a:pPr>
          <a:r>
            <a:rPr lang="fr-FR" sz="1200" kern="1200" dirty="0"/>
            <a:t>Formations s’inscrivant dans les priorités définies par les partenaires sociaux.</a:t>
          </a:r>
        </a:p>
      </dsp:txBody>
      <dsp:txXfrm>
        <a:off x="3118177" y="2446227"/>
        <a:ext cx="3072984" cy="999915"/>
      </dsp:txXfrm>
    </dsp:sp>
    <dsp:sp modelId="{1FD94866-7441-4C0F-B82C-A52F843FB4E9}">
      <dsp:nvSpPr>
        <dsp:cNvPr id="0" name=""/>
        <dsp:cNvSpPr/>
      </dsp:nvSpPr>
      <dsp:spPr>
        <a:xfrm>
          <a:off x="2995083" y="3933606"/>
          <a:ext cx="1360149" cy="952060"/>
        </a:xfrm>
        <a:prstGeom prst="roundRect">
          <a:avLst>
            <a:gd name="adj" fmla="val 16670"/>
          </a:avLst>
        </a:prstGeom>
        <a:solidFill>
          <a:srgbClr val="7030A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t>Investissement direct</a:t>
          </a:r>
        </a:p>
        <a:p>
          <a:pPr lvl="0" algn="ctr" defTabSz="622300">
            <a:lnSpc>
              <a:spcPct val="90000"/>
            </a:lnSpc>
            <a:spcBef>
              <a:spcPct val="0"/>
            </a:spcBef>
            <a:spcAft>
              <a:spcPct val="35000"/>
            </a:spcAft>
          </a:pPr>
          <a:r>
            <a:rPr lang="fr-FR" sz="1400" kern="1200" dirty="0"/>
            <a:t>(fonds propres)</a:t>
          </a:r>
        </a:p>
      </dsp:txBody>
      <dsp:txXfrm>
        <a:off x="3041567" y="3980090"/>
        <a:ext cx="1267181" cy="859092"/>
      </dsp:txXfrm>
    </dsp:sp>
    <dsp:sp modelId="{845C6149-1470-4FAC-9144-73F2DE723E50}">
      <dsp:nvSpPr>
        <dsp:cNvPr id="0" name=""/>
        <dsp:cNvSpPr/>
      </dsp:nvSpPr>
      <dsp:spPr>
        <a:xfrm>
          <a:off x="4689144" y="4157797"/>
          <a:ext cx="1776502" cy="76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Cas des actions de formations  non prises en charges par les dispositifs. </a:t>
          </a:r>
        </a:p>
      </dsp:txBody>
      <dsp:txXfrm>
        <a:off x="4689144" y="4157797"/>
        <a:ext cx="1776502" cy="769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D4A4F-5DD8-4A3B-AECF-1E8735030379}">
      <dsp:nvSpPr>
        <dsp:cNvPr id="0" name=""/>
        <dsp:cNvSpPr/>
      </dsp:nvSpPr>
      <dsp:spPr>
        <a:xfrm>
          <a:off x="0" y="0"/>
          <a:ext cx="8613054" cy="5544616"/>
        </a:xfrm>
        <a:prstGeom prst="rightArrow">
          <a:avLst/>
        </a:prstGeom>
        <a:solidFill>
          <a:schemeClr val="accent3"/>
        </a:solidFill>
        <a:ln>
          <a:noFill/>
        </a:ln>
        <a:effectLst/>
      </dsp:spPr>
      <dsp:style>
        <a:lnRef idx="0">
          <a:scrgbClr r="0" g="0" b="0"/>
        </a:lnRef>
        <a:fillRef idx="1">
          <a:scrgbClr r="0" g="0" b="0"/>
        </a:fillRef>
        <a:effectRef idx="0">
          <a:scrgbClr r="0" g="0" b="0"/>
        </a:effectRef>
        <a:fontRef idx="minor"/>
      </dsp:style>
    </dsp:sp>
    <dsp:sp modelId="{9F89F131-8087-4BE0-95C0-BF7DDF356708}">
      <dsp:nvSpPr>
        <dsp:cNvPr id="0" name=""/>
        <dsp:cNvSpPr/>
      </dsp:nvSpPr>
      <dsp:spPr>
        <a:xfrm>
          <a:off x="4310" y="1663384"/>
          <a:ext cx="2073358" cy="2217846"/>
        </a:xfrm>
        <a:prstGeom prst="roundRect">
          <a:avLst/>
        </a:prstGeom>
        <a:solidFill>
          <a:srgbClr val="598C8C">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Lot n°1</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Calcul des jours de CP</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Modification du calcul de l’ancienneté</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Gestion des événements</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Calcul du supplément familial</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Calcul des droits maladie</a:t>
          </a:r>
        </a:p>
        <a:p>
          <a:pPr lvl="0" algn="ctr" defTabSz="488950">
            <a:lnSpc>
              <a:spcPct val="90000"/>
            </a:lnSpc>
            <a:spcBef>
              <a:spcPct val="0"/>
            </a:spcBef>
            <a:spcAft>
              <a:spcPct val="35000"/>
            </a:spcAft>
          </a:pPr>
          <a:endParaRPr lang="fr-FR" sz="1100" b="1" kern="1200" dirty="0">
            <a:solidFill>
              <a:sysClr val="window" lastClr="FFFFFF"/>
            </a:solidFill>
            <a:latin typeface="Gill Sans MT"/>
            <a:ea typeface="+mn-ea"/>
            <a:cs typeface="+mn-cs"/>
          </a:endParaRPr>
        </a:p>
      </dsp:txBody>
      <dsp:txXfrm>
        <a:off x="105523" y="1764597"/>
        <a:ext cx="1870932" cy="2015420"/>
      </dsp:txXfrm>
    </dsp:sp>
    <dsp:sp modelId="{7E549CEB-A118-47FE-8337-7C89D6099B60}">
      <dsp:nvSpPr>
        <dsp:cNvPr id="0" name=""/>
        <dsp:cNvSpPr/>
      </dsp:nvSpPr>
      <dsp:spPr>
        <a:xfrm>
          <a:off x="2181337" y="1663384"/>
          <a:ext cx="2073358" cy="2217846"/>
        </a:xfrm>
        <a:prstGeom prst="roundRect">
          <a:avLst/>
        </a:prstGeom>
        <a:solidFill>
          <a:srgbClr val="598C8C">
            <a:hueOff val="1414280"/>
            <a:satOff val="7893"/>
            <a:lumOff val="-1029"/>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Lot n°2</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Création d’un coffre fort numérique</a:t>
          </a:r>
        </a:p>
      </dsp:txBody>
      <dsp:txXfrm>
        <a:off x="2282550" y="1764597"/>
        <a:ext cx="1870932" cy="2015420"/>
      </dsp:txXfrm>
    </dsp:sp>
    <dsp:sp modelId="{9417BECD-FDDF-4422-A1B3-3BCC8054F630}">
      <dsp:nvSpPr>
        <dsp:cNvPr id="0" name=""/>
        <dsp:cNvSpPr/>
      </dsp:nvSpPr>
      <dsp:spPr>
        <a:xfrm>
          <a:off x="4358363" y="1663384"/>
          <a:ext cx="2073358" cy="2217846"/>
        </a:xfrm>
        <a:prstGeom prst="roundRect">
          <a:avLst/>
        </a:prstGeom>
        <a:solidFill>
          <a:srgbClr val="598C8C">
            <a:hueOff val="2828560"/>
            <a:satOff val="15787"/>
            <a:lumOff val="-2059"/>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Lot n°3 (en cours)</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Création d’un outil de planning</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Création d’un calendrier de suivi des événements</a:t>
          </a:r>
        </a:p>
      </dsp:txBody>
      <dsp:txXfrm>
        <a:off x="4459576" y="1764597"/>
        <a:ext cx="1870932" cy="2015420"/>
      </dsp:txXfrm>
    </dsp:sp>
    <dsp:sp modelId="{E58D1190-1937-4CA3-9E9A-A5CF2B648098}">
      <dsp:nvSpPr>
        <dsp:cNvPr id="0" name=""/>
        <dsp:cNvSpPr/>
      </dsp:nvSpPr>
      <dsp:spPr>
        <a:xfrm>
          <a:off x="6535389" y="1663384"/>
          <a:ext cx="2073358" cy="2217846"/>
        </a:xfrm>
        <a:prstGeom prst="roundRect">
          <a:avLst/>
        </a:prstGeom>
        <a:solidFill>
          <a:srgbClr val="598C8C">
            <a:hueOff val="4242840"/>
            <a:satOff val="23680"/>
            <a:lumOff val="-3088"/>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Lot n°4 (à venir)</a:t>
          </a:r>
        </a:p>
        <a:p>
          <a:pPr lvl="0" algn="ctr" defTabSz="488950">
            <a:lnSpc>
              <a:spcPct val="90000"/>
            </a:lnSpc>
            <a:spcBef>
              <a:spcPct val="0"/>
            </a:spcBef>
            <a:spcAft>
              <a:spcPct val="35000"/>
            </a:spcAft>
          </a:pPr>
          <a:r>
            <a:rPr lang="fr-FR" sz="1100" b="1" kern="1200" dirty="0">
              <a:solidFill>
                <a:sysClr val="window" lastClr="FFFFFF"/>
              </a:solidFill>
              <a:latin typeface="Gill Sans MT"/>
              <a:ea typeface="+mn-ea"/>
              <a:cs typeface="+mn-cs"/>
            </a:rPr>
            <a:t>Intégration d’outils RH, notamment dans le domaine de la formation professionnelle</a:t>
          </a:r>
        </a:p>
      </dsp:txBody>
      <dsp:txXfrm>
        <a:off x="6636602" y="1764597"/>
        <a:ext cx="1870932" cy="2015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81D81-E241-4AD7-ADDA-592160643141}">
      <dsp:nvSpPr>
        <dsp:cNvPr id="0" name=""/>
        <dsp:cNvSpPr/>
      </dsp:nvSpPr>
      <dsp:spPr>
        <a:xfrm>
          <a:off x="0" y="0"/>
          <a:ext cx="8463855" cy="1299519"/>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r-FR" sz="3600" kern="1200" dirty="0"/>
            <a:t>Mettre en place les dispositions de la Convention collective</a:t>
          </a:r>
        </a:p>
      </dsp:txBody>
      <dsp:txXfrm>
        <a:off x="1822722" y="0"/>
        <a:ext cx="6641132" cy="1299519"/>
      </dsp:txXfrm>
    </dsp:sp>
    <dsp:sp modelId="{CF2AE768-9196-4A08-93A4-049715373F97}">
      <dsp:nvSpPr>
        <dsp:cNvPr id="0" name=""/>
        <dsp:cNvSpPr/>
      </dsp:nvSpPr>
      <dsp:spPr>
        <a:xfrm>
          <a:off x="186710" y="129951"/>
          <a:ext cx="1579253" cy="1039615"/>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38100" cap="flat" cmpd="sng" algn="ctr">
          <a:noFill/>
          <a:prstDash val="solid"/>
        </a:ln>
        <a:effectLst/>
      </dsp:spPr>
      <dsp:style>
        <a:lnRef idx="2">
          <a:scrgbClr r="0" g="0" b="0"/>
        </a:lnRef>
        <a:fillRef idx="1">
          <a:scrgbClr r="0" g="0" b="0"/>
        </a:fillRef>
        <a:effectRef idx="0">
          <a:scrgbClr r="0" g="0" b="0"/>
        </a:effectRef>
        <a:fontRef idx="minor"/>
      </dsp:style>
    </dsp:sp>
    <dsp:sp modelId="{6D93583B-AD54-4952-9435-9329B2691983}">
      <dsp:nvSpPr>
        <dsp:cNvPr id="0" name=""/>
        <dsp:cNvSpPr/>
      </dsp:nvSpPr>
      <dsp:spPr>
        <a:xfrm>
          <a:off x="0" y="1429471"/>
          <a:ext cx="8463855" cy="1299519"/>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r-FR" sz="3600" kern="1200" dirty="0"/>
            <a:t>Conserver les documents relatifs à chaque salarié</a:t>
          </a:r>
        </a:p>
      </dsp:txBody>
      <dsp:txXfrm>
        <a:off x="1822722" y="1429471"/>
        <a:ext cx="6641132" cy="1299519"/>
      </dsp:txXfrm>
    </dsp:sp>
    <dsp:sp modelId="{FB18DE9E-87E9-4852-AC74-A62BFD9B467E}">
      <dsp:nvSpPr>
        <dsp:cNvPr id="0" name=""/>
        <dsp:cNvSpPr/>
      </dsp:nvSpPr>
      <dsp:spPr>
        <a:xfrm>
          <a:off x="327769" y="1559423"/>
          <a:ext cx="1297136" cy="1039615"/>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w="38100" cap="flat" cmpd="sng" algn="ctr">
          <a:noFill/>
          <a:prstDash val="solid"/>
        </a:ln>
        <a:effectLst/>
      </dsp:spPr>
      <dsp:style>
        <a:lnRef idx="2">
          <a:scrgbClr r="0" g="0" b="0"/>
        </a:lnRef>
        <a:fillRef idx="1">
          <a:scrgbClr r="0" g="0" b="0"/>
        </a:fillRef>
        <a:effectRef idx="0">
          <a:scrgbClr r="0" g="0" b="0"/>
        </a:effectRef>
        <a:fontRef idx="minor"/>
      </dsp:style>
    </dsp:sp>
    <dsp:sp modelId="{20B419AD-4C16-4707-8CDC-9E1EA23060BA}">
      <dsp:nvSpPr>
        <dsp:cNvPr id="0" name=""/>
        <dsp:cNvSpPr/>
      </dsp:nvSpPr>
      <dsp:spPr>
        <a:xfrm>
          <a:off x="0" y="2858942"/>
          <a:ext cx="8463855" cy="1299519"/>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r-FR" sz="3600" kern="1200" dirty="0"/>
            <a:t>Gérer les calendriers individuels</a:t>
          </a:r>
        </a:p>
      </dsp:txBody>
      <dsp:txXfrm>
        <a:off x="1822722" y="2858942"/>
        <a:ext cx="6641132" cy="1299519"/>
      </dsp:txXfrm>
    </dsp:sp>
    <dsp:sp modelId="{8C96E74E-CFCE-4D0D-98DA-359FC7327803}">
      <dsp:nvSpPr>
        <dsp:cNvPr id="0" name=""/>
        <dsp:cNvSpPr/>
      </dsp:nvSpPr>
      <dsp:spPr>
        <a:xfrm>
          <a:off x="327769" y="2988894"/>
          <a:ext cx="1297136" cy="1039615"/>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381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0.07246</cdr:x>
      <cdr:y>0.92022</cdr:y>
    </cdr:from>
    <cdr:to>
      <cdr:x>0.62609</cdr:x>
      <cdr:y>1</cdr:y>
    </cdr:to>
    <cdr:sp macro="" textlink="">
      <cdr:nvSpPr>
        <cdr:cNvPr id="2" name="ZoneTexte 1"/>
        <cdr:cNvSpPr txBox="1"/>
      </cdr:nvSpPr>
      <cdr:spPr>
        <a:xfrm xmlns:a="http://schemas.openxmlformats.org/drawingml/2006/main">
          <a:off x="662609" y="6665844"/>
          <a:ext cx="5062330" cy="577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t>* Autres: non référencés dans les outils ou avec des </a:t>
          </a:r>
          <a:r>
            <a:rPr lang="fr-FR" sz="1100"/>
            <a:t>référencements erronés</a:t>
          </a:r>
          <a:endParaRPr lang="fr-F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C2A2DD4-95A5-3F4B-9AFF-AC18A17D0656}" type="datetimeFigureOut">
              <a:rPr lang="fr-FR" smtClean="0"/>
              <a:t>06/04/2017</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F335944-8342-8C41-B4B8-934201C7C2A0}" type="slidenum">
              <a:rPr lang="fr-FR" smtClean="0"/>
              <a:t>‹#›</a:t>
            </a:fld>
            <a:endParaRPr lang="fr-FR"/>
          </a:p>
        </p:txBody>
      </p:sp>
    </p:spTree>
    <p:extLst>
      <p:ext uri="{BB962C8B-B14F-4D97-AF65-F5344CB8AC3E}">
        <p14:creationId xmlns:p14="http://schemas.microsoft.com/office/powerpoint/2010/main" val="1071130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639BDA-A305-5148-B6BA-653D57B65EBC}" type="datetimeFigureOut">
              <a:rPr lang="fr-FR" smtClean="0"/>
              <a:t>06/04/2017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DCA7275-B094-7B48-AEDD-1BF0C9DE1023}" type="slidenum">
              <a:rPr lang="fr-FR" smtClean="0"/>
              <a:t>‹#›</a:t>
            </a:fld>
            <a:endParaRPr lang="fr-FR"/>
          </a:p>
        </p:txBody>
      </p:sp>
    </p:spTree>
    <p:extLst>
      <p:ext uri="{BB962C8B-B14F-4D97-AF65-F5344CB8AC3E}">
        <p14:creationId xmlns:p14="http://schemas.microsoft.com/office/powerpoint/2010/main" val="28001220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DCA7275-B094-7B48-AEDD-1BF0C9DE1023}" type="slidenum">
              <a:rPr lang="fr-FR" smtClean="0"/>
              <a:t>2</a:t>
            </a:fld>
            <a:endParaRPr lang="fr-FR"/>
          </a:p>
        </p:txBody>
      </p:sp>
    </p:spTree>
    <p:extLst>
      <p:ext uri="{BB962C8B-B14F-4D97-AF65-F5344CB8AC3E}">
        <p14:creationId xmlns:p14="http://schemas.microsoft.com/office/powerpoint/2010/main" val="66064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fr-FR"/>
          </a:p>
        </p:txBody>
      </p:sp>
      <p:sp>
        <p:nvSpPr>
          <p:cNvPr id="4" name="Espace réservé du numéro de diapositive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CE5EF6-5A14-4B4F-912B-9FD280D3443D}" type="slidenum">
              <a:rPr kumimoji="0"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322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6275" y="808038"/>
            <a:ext cx="5386388" cy="4041775"/>
          </a:xfrm>
        </p:spPr>
      </p:sp>
      <p:sp>
        <p:nvSpPr>
          <p:cNvPr id="3" name="Espace réservé des commentaires 2"/>
          <p:cNvSpPr>
            <a:spLocks noGrp="1"/>
          </p:cNvSpPr>
          <p:nvPr>
            <p:ph type="body" idx="1"/>
          </p:nvPr>
        </p:nvSpPr>
        <p:spPr/>
        <p:txBody>
          <a:bodyPr/>
          <a:lstStyle/>
          <a:p>
            <a:pPr lvl="0"/>
            <a:endParaRPr lang="fr-FR" dirty="0"/>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61</a:t>
            </a:fld>
            <a:endParaRPr lang="fr-FR"/>
          </a:p>
        </p:txBody>
      </p:sp>
    </p:spTree>
    <p:extLst>
      <p:ext uri="{BB962C8B-B14F-4D97-AF65-F5344CB8AC3E}">
        <p14:creationId xmlns:p14="http://schemas.microsoft.com/office/powerpoint/2010/main" val="224315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6275" y="808038"/>
            <a:ext cx="5386388" cy="4041775"/>
          </a:xfrm>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pPr>
              <a:defRPr/>
            </a:pPr>
            <a:r>
              <a:rPr lang="fr-FR"/>
              <a:t>Tabeau comparatif des Statuts OGEC 2007 et 2015</a:t>
            </a:r>
            <a:endParaRPr lang="fr-FR" dirty="0"/>
          </a:p>
        </p:txBody>
      </p:sp>
      <p:sp>
        <p:nvSpPr>
          <p:cNvPr id="5" name="Espace réservé du numéro de diapositive 4"/>
          <p:cNvSpPr>
            <a:spLocks noGrp="1"/>
          </p:cNvSpPr>
          <p:nvPr>
            <p:ph type="sldNum" sz="quarter" idx="11"/>
          </p:nvPr>
        </p:nvSpPr>
        <p:spPr/>
        <p:txBody>
          <a:bodyPr/>
          <a:lstStyle/>
          <a:p>
            <a:pPr>
              <a:defRPr/>
            </a:pPr>
            <a:fld id="{45E0B8DE-5D13-4E48-ABEC-A0D5979B0774}" type="slidenum">
              <a:rPr lang="fr-FR" smtClean="0"/>
              <a:pPr>
                <a:defRPr/>
              </a:pPr>
              <a:t>62</a:t>
            </a:fld>
            <a:endParaRPr lang="fr-FR"/>
          </a:p>
        </p:txBody>
      </p:sp>
    </p:spTree>
    <p:extLst>
      <p:ext uri="{BB962C8B-B14F-4D97-AF65-F5344CB8AC3E}">
        <p14:creationId xmlns:p14="http://schemas.microsoft.com/office/powerpoint/2010/main" val="155393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6275" y="808038"/>
            <a:ext cx="5386388" cy="4041775"/>
          </a:xfrm>
        </p:spPr>
      </p:sp>
      <p:sp>
        <p:nvSpPr>
          <p:cNvPr id="3" name="Espace réservé des commentaires 2"/>
          <p:cNvSpPr>
            <a:spLocks noGrp="1"/>
          </p:cNvSpPr>
          <p:nvPr>
            <p:ph type="body" idx="1"/>
          </p:nvPr>
        </p:nvSpPr>
        <p:spPr/>
        <p:txBody>
          <a:bodyPr/>
          <a:lstStyle/>
          <a:p>
            <a:pPr lvl="0"/>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pPr>
              <a:defRPr/>
            </a:pPr>
            <a:r>
              <a:rPr lang="fr-FR"/>
              <a:t>Tabeau comparatif des Statuts OGEC 2007 et 2015</a:t>
            </a:r>
            <a:endParaRPr lang="fr-FR" dirty="0"/>
          </a:p>
        </p:txBody>
      </p:sp>
      <p:sp>
        <p:nvSpPr>
          <p:cNvPr id="5" name="Espace réservé du numéro de diapositive 4"/>
          <p:cNvSpPr>
            <a:spLocks noGrp="1"/>
          </p:cNvSpPr>
          <p:nvPr>
            <p:ph type="sldNum" sz="quarter" idx="11"/>
          </p:nvPr>
        </p:nvSpPr>
        <p:spPr/>
        <p:txBody>
          <a:bodyPr/>
          <a:lstStyle/>
          <a:p>
            <a:pPr>
              <a:defRPr/>
            </a:pPr>
            <a:fld id="{45E0B8DE-5D13-4E48-ABEC-A0D5979B0774}" type="slidenum">
              <a:rPr lang="fr-FR" smtClean="0"/>
              <a:pPr>
                <a:defRPr/>
              </a:pPr>
              <a:t>63</a:t>
            </a:fld>
            <a:endParaRPr lang="fr-FR"/>
          </a:p>
        </p:txBody>
      </p:sp>
    </p:spTree>
    <p:extLst>
      <p:ext uri="{BB962C8B-B14F-4D97-AF65-F5344CB8AC3E}">
        <p14:creationId xmlns:p14="http://schemas.microsoft.com/office/powerpoint/2010/main" val="162282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6275" y="808038"/>
            <a:ext cx="5386388" cy="4041775"/>
          </a:xfrm>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pPr>
              <a:defRPr/>
            </a:pPr>
            <a:r>
              <a:rPr lang="fr-FR"/>
              <a:t>Tabeau comparatif des Statuts OGEC 2007 et 2015</a:t>
            </a:r>
            <a:endParaRPr lang="fr-FR" dirty="0"/>
          </a:p>
        </p:txBody>
      </p:sp>
      <p:sp>
        <p:nvSpPr>
          <p:cNvPr id="5" name="Espace réservé du numéro de diapositive 4"/>
          <p:cNvSpPr>
            <a:spLocks noGrp="1"/>
          </p:cNvSpPr>
          <p:nvPr>
            <p:ph type="sldNum" sz="quarter" idx="11"/>
          </p:nvPr>
        </p:nvSpPr>
        <p:spPr/>
        <p:txBody>
          <a:bodyPr/>
          <a:lstStyle/>
          <a:p>
            <a:pPr>
              <a:defRPr/>
            </a:pPr>
            <a:fld id="{45E0B8DE-5D13-4E48-ABEC-A0D5979B0774}" type="slidenum">
              <a:rPr lang="fr-FR" smtClean="0"/>
              <a:pPr>
                <a:defRPr/>
              </a:pPr>
              <a:t>64</a:t>
            </a:fld>
            <a:endParaRPr lang="fr-FR"/>
          </a:p>
        </p:txBody>
      </p:sp>
    </p:spTree>
    <p:extLst>
      <p:ext uri="{BB962C8B-B14F-4D97-AF65-F5344CB8AC3E}">
        <p14:creationId xmlns:p14="http://schemas.microsoft.com/office/powerpoint/2010/main" val="120435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pPr>
              <a:defRPr/>
            </a:pPr>
            <a:r>
              <a:rPr>
                <a:solidFill>
                  <a:prstClr val="black"/>
                </a:solidFill>
              </a:rPr>
              <a:t>Tabeau comparatif des Statuts OGEC 2007 et 2015</a:t>
            </a:r>
            <a:endParaRPr dirty="0">
              <a:solidFill>
                <a:prstClr val="black"/>
              </a:solidFill>
            </a:endParaRPr>
          </a:p>
        </p:txBody>
      </p:sp>
      <p:sp>
        <p:nvSpPr>
          <p:cNvPr id="5" name="Espace réservé du numéro de diapositive 4"/>
          <p:cNvSpPr>
            <a:spLocks noGrp="1"/>
          </p:cNvSpPr>
          <p:nvPr>
            <p:ph type="sldNum" sz="quarter" idx="11"/>
          </p:nvPr>
        </p:nvSpPr>
        <p:spPr/>
        <p:txBody>
          <a:bodyPr/>
          <a:lstStyle/>
          <a:p>
            <a:pPr>
              <a:defRPr/>
            </a:pPr>
            <a:fld id="{45E0B8DE-5D13-4E48-ABEC-A0D5979B0774}" type="slidenum">
              <a:rPr smtClean="0">
                <a:solidFill>
                  <a:prstClr val="black"/>
                </a:solidFill>
              </a:rPr>
              <a:pPr>
                <a:defRPr/>
              </a:pPr>
              <a:t>65</a:t>
            </a:fld>
            <a:endParaRPr>
              <a:solidFill>
                <a:prstClr val="black"/>
              </a:solidFill>
            </a:endParaRPr>
          </a:p>
        </p:txBody>
      </p:sp>
    </p:spTree>
    <p:extLst>
      <p:ext uri="{BB962C8B-B14F-4D97-AF65-F5344CB8AC3E}">
        <p14:creationId xmlns:p14="http://schemas.microsoft.com/office/powerpoint/2010/main" val="315669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ête">
    <p:spTree>
      <p:nvGrpSpPr>
        <p:cNvPr id="1" name=""/>
        <p:cNvGrpSpPr/>
        <p:nvPr/>
      </p:nvGrpSpPr>
      <p:grpSpPr>
        <a:xfrm>
          <a:off x="0" y="0"/>
          <a:ext cx="0" cy="0"/>
          <a:chOff x="0" y="0"/>
          <a:chExt cx="0" cy="0"/>
        </a:xfrm>
      </p:grpSpPr>
      <p:sp>
        <p:nvSpPr>
          <p:cNvPr id="8" name="Titre 1"/>
          <p:cNvSpPr txBox="1">
            <a:spLocks/>
          </p:cNvSpPr>
          <p:nvPr userDrawn="1"/>
        </p:nvSpPr>
        <p:spPr>
          <a:xfrm>
            <a:off x="-1" y="959691"/>
            <a:ext cx="9143999" cy="883296"/>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pic>
        <p:nvPicPr>
          <p:cNvPr id="6" name="Image 5"/>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l="12778" t="225" r="1416" b="3209"/>
          <a:stretch/>
        </p:blipFill>
        <p:spPr>
          <a:xfrm>
            <a:off x="0" y="0"/>
            <a:ext cx="9144000" cy="6858001"/>
          </a:xfrm>
          <a:prstGeom prst="rect">
            <a:avLst/>
          </a:prstGeom>
        </p:spPr>
      </p:pic>
      <p:sp>
        <p:nvSpPr>
          <p:cNvPr id="2" name="Title 1"/>
          <p:cNvSpPr>
            <a:spLocks noGrp="1"/>
          </p:cNvSpPr>
          <p:nvPr>
            <p:ph type="ctrTitle" hasCustomPrompt="1"/>
          </p:nvPr>
        </p:nvSpPr>
        <p:spPr>
          <a:xfrm>
            <a:off x="-1" y="970810"/>
            <a:ext cx="9144001" cy="872177"/>
          </a:xfrm>
        </p:spPr>
        <p:txBody>
          <a:bodyPr vert="horz" lIns="91440" tIns="45720" rIns="91440" bIns="45720" rtlCol="0" anchor="ctr" anchorCtr="1">
            <a:noAutofit/>
          </a:bodyPr>
          <a:lstStyle>
            <a:lvl1pPr algn="l" defTabSz="914400" rtl="0" eaLnBrk="1" latinLnBrk="0" hangingPunct="1">
              <a:spcBef>
                <a:spcPct val="0"/>
              </a:spcBef>
              <a:buNone/>
              <a:defRPr sz="3200" kern="1200" cap="all" baseline="0">
                <a:solidFill>
                  <a:schemeClr val="bg1"/>
                </a:solidFill>
                <a:effectLst/>
                <a:latin typeface="+mj-lt"/>
                <a:ea typeface="+mj-ea"/>
                <a:cs typeface="+mj-cs"/>
              </a:defRPr>
            </a:lvl1pPr>
          </a:lstStyle>
          <a:p>
            <a:r>
              <a:rPr lang="fr-FR" dirty="0"/>
              <a:t>TITRE</a:t>
            </a:r>
            <a:endParaRPr dirty="0"/>
          </a:p>
        </p:txBody>
      </p:sp>
      <p:pic>
        <p:nvPicPr>
          <p:cNvPr id="3" name="Image 2"/>
          <p:cNvPicPr>
            <a:picLocks noChangeAspect="1"/>
          </p:cNvPicPr>
          <p:nvPr userDrawn="1"/>
        </p:nvPicPr>
        <p:blipFill>
          <a:blip r:embed="rId3"/>
          <a:stretch>
            <a:fillRect/>
          </a:stretch>
        </p:blipFill>
        <p:spPr>
          <a:xfrm>
            <a:off x="2619373" y="5743575"/>
            <a:ext cx="6524625" cy="11144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B81E76-30BA-4B59-89E7-8418C3C9BBDC}" type="datetime1">
              <a:rPr lang="fr-FR" smtClean="0"/>
              <a:t>06/04/2017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6B44DF-DB4D-4E22-AE3A-E6701B3E6F55}" type="slidenum">
              <a:rPr lang="fr-FR" smtClean="0"/>
              <a:t>‹#›</a:t>
            </a:fld>
            <a:endParaRPr lang="fr-FR"/>
          </a:p>
        </p:txBody>
      </p:sp>
    </p:spTree>
    <p:extLst>
      <p:ext uri="{BB962C8B-B14F-4D97-AF65-F5344CB8AC3E}">
        <p14:creationId xmlns:p14="http://schemas.microsoft.com/office/powerpoint/2010/main" val="90085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Titre">
    <p:spTree>
      <p:nvGrpSpPr>
        <p:cNvPr id="1" name=""/>
        <p:cNvGrpSpPr/>
        <p:nvPr/>
      </p:nvGrpSpPr>
      <p:grpSpPr>
        <a:xfrm>
          <a:off x="0" y="0"/>
          <a:ext cx="0" cy="0"/>
          <a:chOff x="0" y="0"/>
          <a:chExt cx="0" cy="0"/>
        </a:xfrm>
      </p:grpSpPr>
      <p:sp>
        <p:nvSpPr>
          <p:cNvPr id="15" name="Titre 1"/>
          <p:cNvSpPr txBox="1">
            <a:spLocks/>
          </p:cNvSpPr>
          <p:nvPr userDrawn="1"/>
        </p:nvSpPr>
        <p:spPr>
          <a:xfrm>
            <a:off x="2250249" y="3621853"/>
            <a:ext cx="4666075" cy="3236148"/>
          </a:xfrm>
          <a:prstGeom prst="rect">
            <a:avLst/>
          </a:prstGeom>
          <a:solidFill>
            <a:srgbClr val="00A9C2">
              <a:alpha val="80000"/>
            </a:srgbClr>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sp>
        <p:nvSpPr>
          <p:cNvPr id="22" name="Titre 1"/>
          <p:cNvSpPr txBox="1">
            <a:spLocks/>
          </p:cNvSpPr>
          <p:nvPr userDrawn="1"/>
        </p:nvSpPr>
        <p:spPr>
          <a:xfrm>
            <a:off x="2250249" y="0"/>
            <a:ext cx="4666075" cy="1377658"/>
          </a:xfrm>
          <a:prstGeom prst="rect">
            <a:avLst/>
          </a:prstGeom>
          <a:solidFill>
            <a:srgbClr val="00A9C2">
              <a:alpha val="80000"/>
            </a:srgbClr>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pic>
        <p:nvPicPr>
          <p:cNvPr id="8" name="Image 7"/>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l="12778" t="225" r="1416" b="3209"/>
          <a:stretch/>
        </p:blipFill>
        <p:spPr>
          <a:xfrm>
            <a:off x="0" y="0"/>
            <a:ext cx="9144000" cy="6858001"/>
          </a:xfrm>
          <a:prstGeom prst="rect">
            <a:avLst/>
          </a:prstGeom>
        </p:spPr>
      </p:pic>
      <p:sp>
        <p:nvSpPr>
          <p:cNvPr id="18" name="Text Placeholder 2"/>
          <p:cNvSpPr>
            <a:spLocks noGrp="1"/>
          </p:cNvSpPr>
          <p:nvPr>
            <p:ph type="body" idx="1" hasCustomPrompt="1"/>
          </p:nvPr>
        </p:nvSpPr>
        <p:spPr>
          <a:xfrm>
            <a:off x="2250249" y="3621854"/>
            <a:ext cx="4666075" cy="3236148"/>
          </a:xfrm>
        </p:spPr>
        <p:txBody>
          <a:bodyPr lIns="144000" tIns="144000" rIns="144000" bIns="144000" anchor="t" anchorCtr="0">
            <a:normAutofit/>
          </a:bodyPr>
          <a:lstStyle>
            <a:lvl1pPr marL="0" indent="0" algn="just">
              <a:spcBef>
                <a:spcPts val="0"/>
              </a:spcBef>
              <a:buNone/>
              <a:defRPr sz="1400">
                <a:solidFill>
                  <a:schemeClr val="bg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insérer du texte</a:t>
            </a:r>
          </a:p>
        </p:txBody>
      </p:sp>
      <p:sp>
        <p:nvSpPr>
          <p:cNvPr id="28" name="Title Placeholder 1"/>
          <p:cNvSpPr>
            <a:spLocks noGrp="1"/>
          </p:cNvSpPr>
          <p:nvPr>
            <p:ph type="title"/>
          </p:nvPr>
        </p:nvSpPr>
        <p:spPr>
          <a:xfrm>
            <a:off x="2250249" y="314979"/>
            <a:ext cx="4666075" cy="1062679"/>
          </a:xfrm>
          <a:prstGeom prst="rect">
            <a:avLst/>
          </a:prstGeom>
        </p:spPr>
        <p:txBody>
          <a:bodyPr vert="horz" lIns="91440" tIns="45720" rIns="91440" bIns="45720" rtlCol="0" anchor="b" anchorCtr="0">
            <a:noAutofit/>
          </a:bodyPr>
          <a:lstStyle>
            <a:lvl1pPr>
              <a:defRPr sz="3000" cap="all">
                <a:solidFill>
                  <a:schemeClr val="bg1"/>
                </a:solidFill>
              </a:defRPr>
            </a:lvl1pPr>
          </a:lstStyle>
          <a:p>
            <a:r>
              <a:rPr lang="fr-FR" dirty="0"/>
              <a:t>PAGE TITRE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1">
    <p:spTree>
      <p:nvGrpSpPr>
        <p:cNvPr id="1" name=""/>
        <p:cNvGrpSpPr/>
        <p:nvPr/>
      </p:nvGrpSpPr>
      <p:grpSpPr>
        <a:xfrm>
          <a:off x="0" y="0"/>
          <a:ext cx="0" cy="0"/>
          <a:chOff x="0" y="0"/>
          <a:chExt cx="0" cy="0"/>
        </a:xfrm>
      </p:grpSpPr>
      <p:sp>
        <p:nvSpPr>
          <p:cNvPr id="8" name="Titre 1"/>
          <p:cNvSpPr txBox="1">
            <a:spLocks/>
          </p:cNvSpPr>
          <p:nvPr userDrawn="1"/>
        </p:nvSpPr>
        <p:spPr>
          <a:xfrm>
            <a:off x="329260" y="-1"/>
            <a:ext cx="2728148" cy="6858001"/>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sp>
        <p:nvSpPr>
          <p:cNvPr id="3" name="Text Placeholder 2"/>
          <p:cNvSpPr>
            <a:spLocks noGrp="1"/>
          </p:cNvSpPr>
          <p:nvPr>
            <p:ph type="body" idx="1" hasCustomPrompt="1"/>
          </p:nvPr>
        </p:nvSpPr>
        <p:spPr>
          <a:xfrm>
            <a:off x="329259" y="1458149"/>
            <a:ext cx="2728149" cy="4898202"/>
          </a:xfrm>
        </p:spPr>
        <p:txBody>
          <a:bodyPr lIns="144000" tIns="144000" rIns="144000" bIns="144000" anchor="t" anchorCtr="0">
            <a:normAutofit/>
          </a:bodyPr>
          <a:lstStyle>
            <a:lvl1pPr marL="0" indent="0" algn="just">
              <a:spcBef>
                <a:spcPts val="0"/>
              </a:spcBef>
              <a:buNone/>
              <a:defRPr sz="1400">
                <a:solidFill>
                  <a:schemeClr val="bg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insérer du texte</a:t>
            </a:r>
          </a:p>
        </p:txBody>
      </p:sp>
      <p:sp>
        <p:nvSpPr>
          <p:cNvPr id="13" name="Date Placeholder 3"/>
          <p:cNvSpPr txBox="1">
            <a:spLocks/>
          </p:cNvSpPr>
          <p:nvPr userDrawn="1"/>
        </p:nvSpPr>
        <p:spPr>
          <a:xfrm>
            <a:off x="329259" y="636270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2FC02C-061D-B845-B6E0-ECD102FB76E8}" type="datetimeFigureOut">
              <a:rPr lang="fr-FR" smtClean="0">
                <a:solidFill>
                  <a:schemeClr val="bg1"/>
                </a:solidFill>
              </a:rPr>
              <a:pPr/>
              <a:t>06/04/2017</a:t>
            </a:fld>
            <a:endParaRPr lang="fr-FR" dirty="0">
              <a:solidFill>
                <a:schemeClr val="bg1"/>
              </a:solidFill>
            </a:endParaRPr>
          </a:p>
        </p:txBody>
      </p:sp>
      <p:sp>
        <p:nvSpPr>
          <p:cNvPr id="14" name="Content Placeholder 2"/>
          <p:cNvSpPr>
            <a:spLocks noGrp="1"/>
          </p:cNvSpPr>
          <p:nvPr>
            <p:ph sz="half" idx="15"/>
          </p:nvPr>
        </p:nvSpPr>
        <p:spPr>
          <a:xfrm>
            <a:off x="3396074" y="1542816"/>
            <a:ext cx="5428073" cy="4628444"/>
          </a:xfrm>
        </p:spPr>
        <p:txBody>
          <a:bodyPr numCol="1"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None/>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0"/>
            <a:r>
              <a:rPr lang="fr-FR" dirty="0"/>
              <a:t>Cliquez pour modifier les styles du texte du masque</a:t>
            </a:r>
          </a:p>
          <a:p>
            <a:pPr lvl="1"/>
            <a:r>
              <a:rPr lang="fr-FR" dirty="0"/>
              <a:t>Deuxième niveau</a:t>
            </a:r>
          </a:p>
        </p:txBody>
      </p:sp>
      <p:sp>
        <p:nvSpPr>
          <p:cNvPr id="15" name="Title Placeholder 1"/>
          <p:cNvSpPr>
            <a:spLocks noGrp="1"/>
          </p:cNvSpPr>
          <p:nvPr>
            <p:ph type="title"/>
          </p:nvPr>
        </p:nvSpPr>
        <p:spPr>
          <a:xfrm>
            <a:off x="3396073" y="548680"/>
            <a:ext cx="5428073" cy="702506"/>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dirty="0"/>
              <a:t>PAGE TITRE</a:t>
            </a:r>
            <a:endParaRPr dirty="0"/>
          </a:p>
        </p:txBody>
      </p:sp>
      <p:sp>
        <p:nvSpPr>
          <p:cNvPr id="9" name="Ellipse 8"/>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6" name="Titre 1"/>
          <p:cNvSpPr txBox="1">
            <a:spLocks/>
          </p:cNvSpPr>
          <p:nvPr userDrawn="1"/>
        </p:nvSpPr>
        <p:spPr>
          <a:xfrm>
            <a:off x="329260" y="-1"/>
            <a:ext cx="1855140" cy="6858001"/>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sp>
        <p:nvSpPr>
          <p:cNvPr id="7" name="Text Placeholder 2"/>
          <p:cNvSpPr>
            <a:spLocks noGrp="1"/>
          </p:cNvSpPr>
          <p:nvPr>
            <p:ph type="body" idx="1" hasCustomPrompt="1"/>
          </p:nvPr>
        </p:nvSpPr>
        <p:spPr>
          <a:xfrm>
            <a:off x="329259" y="1458149"/>
            <a:ext cx="1855141" cy="4898202"/>
          </a:xfrm>
        </p:spPr>
        <p:txBody>
          <a:bodyPr lIns="144000" tIns="144000" rIns="144000" bIns="144000" anchor="t" anchorCtr="0">
            <a:normAutofit/>
          </a:bodyPr>
          <a:lstStyle>
            <a:lvl1pPr marL="0" indent="0" algn="just">
              <a:spcBef>
                <a:spcPts val="0"/>
              </a:spcBef>
              <a:buNone/>
              <a:defRPr sz="1400">
                <a:solidFill>
                  <a:schemeClr val="bg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insérer du texte</a:t>
            </a:r>
          </a:p>
        </p:txBody>
      </p:sp>
      <p:sp>
        <p:nvSpPr>
          <p:cNvPr id="8" name="Date Placeholder 3"/>
          <p:cNvSpPr txBox="1">
            <a:spLocks/>
          </p:cNvSpPr>
          <p:nvPr userDrawn="1"/>
        </p:nvSpPr>
        <p:spPr>
          <a:xfrm>
            <a:off x="329259" y="636270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2FC02C-061D-B845-B6E0-ECD102FB76E8}" type="datetimeFigureOut">
              <a:rPr lang="fr-FR" smtClean="0">
                <a:solidFill>
                  <a:schemeClr val="bg1"/>
                </a:solidFill>
              </a:rPr>
              <a:pPr/>
              <a:t>06/04/2017</a:t>
            </a:fld>
            <a:endParaRPr lang="fr-FR" dirty="0">
              <a:solidFill>
                <a:schemeClr val="bg1"/>
              </a:solidFill>
            </a:endParaRPr>
          </a:p>
        </p:txBody>
      </p:sp>
      <p:sp>
        <p:nvSpPr>
          <p:cNvPr id="9" name="Content Placeholder 2"/>
          <p:cNvSpPr>
            <a:spLocks noGrp="1"/>
          </p:cNvSpPr>
          <p:nvPr>
            <p:ph sz="half" idx="15"/>
          </p:nvPr>
        </p:nvSpPr>
        <p:spPr>
          <a:xfrm>
            <a:off x="2462860" y="1542816"/>
            <a:ext cx="6361288" cy="4628444"/>
          </a:xfrm>
        </p:spPr>
        <p:txBody>
          <a:bodyPr numCol="1"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None/>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0"/>
            <a:r>
              <a:rPr lang="fr-FR" dirty="0"/>
              <a:t>Cliquez pour modifier les styles du texte du masque</a:t>
            </a:r>
          </a:p>
          <a:p>
            <a:pPr lvl="1"/>
            <a:r>
              <a:rPr lang="fr-FR" dirty="0"/>
              <a:t>Deuxième niveau</a:t>
            </a:r>
          </a:p>
        </p:txBody>
      </p:sp>
      <p:sp>
        <p:nvSpPr>
          <p:cNvPr id="10" name="Title Placeholder 1"/>
          <p:cNvSpPr>
            <a:spLocks noGrp="1"/>
          </p:cNvSpPr>
          <p:nvPr>
            <p:ph type="title"/>
          </p:nvPr>
        </p:nvSpPr>
        <p:spPr>
          <a:xfrm>
            <a:off x="2462859" y="548680"/>
            <a:ext cx="6361287" cy="702506"/>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dirty="0"/>
              <a:t>PAGE TITRE</a:t>
            </a:r>
            <a:endParaRPr dirty="0"/>
          </a:p>
        </p:txBody>
      </p:sp>
      <p:sp>
        <p:nvSpPr>
          <p:cNvPr id="13" name="Ellipse 12"/>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dirty="0"/>
          </a:p>
        </p:txBody>
      </p:sp>
    </p:spTree>
    <p:extLst>
      <p:ext uri="{BB962C8B-B14F-4D97-AF65-F5344CB8AC3E}">
        <p14:creationId xmlns:p14="http://schemas.microsoft.com/office/powerpoint/2010/main" val="171820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lvl1pPr marL="0" indent="0">
              <a:buNone/>
              <a:defRPr/>
            </a:lvl1pPr>
            <a:lvl5pPr>
              <a:defRPr/>
            </a:lvl5pPr>
          </a:lstStyle>
          <a:p>
            <a:pPr lvl="0"/>
            <a:endParaRPr dirty="0"/>
          </a:p>
        </p:txBody>
      </p:sp>
      <p:sp>
        <p:nvSpPr>
          <p:cNvPr id="12"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06/04/2017</a:t>
            </a:fld>
            <a:endParaRPr lang="fr-FR" dirty="0"/>
          </a:p>
        </p:txBody>
      </p:sp>
      <p:sp>
        <p:nvSpPr>
          <p:cNvPr id="6" name="Ellipse 5"/>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exte 2 Colonnes">
    <p:spTree>
      <p:nvGrpSpPr>
        <p:cNvPr id="1" name=""/>
        <p:cNvGrpSpPr/>
        <p:nvPr/>
      </p:nvGrpSpPr>
      <p:grpSpPr>
        <a:xfrm>
          <a:off x="0" y="0"/>
          <a:ext cx="0" cy="0"/>
          <a:chOff x="0" y="0"/>
          <a:chExt cx="0" cy="0"/>
        </a:xfrm>
      </p:grpSpPr>
      <p:sp>
        <p:nvSpPr>
          <p:cNvPr id="8" name="Titre 1"/>
          <p:cNvSpPr txBox="1">
            <a:spLocks/>
          </p:cNvSpPr>
          <p:nvPr userDrawn="1"/>
        </p:nvSpPr>
        <p:spPr>
          <a:xfrm>
            <a:off x="329260" y="0"/>
            <a:ext cx="6274740" cy="423333"/>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sp>
        <p:nvSpPr>
          <p:cNvPr id="16"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06/04/2017</a:t>
            </a:fld>
            <a:endParaRPr lang="fr-FR" dirty="0"/>
          </a:p>
        </p:txBody>
      </p:sp>
      <p:sp>
        <p:nvSpPr>
          <p:cNvPr id="18" name="Content Placeholder 2"/>
          <p:cNvSpPr>
            <a:spLocks noGrp="1"/>
          </p:cNvSpPr>
          <p:nvPr>
            <p:ph sz="half" idx="15" hasCustomPrompt="1"/>
          </p:nvPr>
        </p:nvSpPr>
        <p:spPr>
          <a:xfrm>
            <a:off x="329259" y="1542816"/>
            <a:ext cx="8494889" cy="4628444"/>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a:t>
            </a:r>
          </a:p>
        </p:txBody>
      </p:sp>
      <p:sp>
        <p:nvSpPr>
          <p:cNvPr id="19" name="Title Placeholder 1"/>
          <p:cNvSpPr>
            <a:spLocks noGrp="1"/>
          </p:cNvSpPr>
          <p:nvPr>
            <p:ph type="title"/>
          </p:nvPr>
        </p:nvSpPr>
        <p:spPr>
          <a:xfrm>
            <a:off x="329259" y="548680"/>
            <a:ext cx="8494887" cy="702506"/>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dirty="0"/>
              <a:t>PAGE TITRE</a:t>
            </a:r>
            <a:endParaRPr dirty="0"/>
          </a:p>
        </p:txBody>
      </p:sp>
      <p:sp>
        <p:nvSpPr>
          <p:cNvPr id="10" name="Ellipse 9"/>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dirty="0"/>
          </a:p>
        </p:txBody>
      </p:sp>
    </p:spTree>
    <p:extLst>
      <p:ext uri="{BB962C8B-B14F-4D97-AF65-F5344CB8AC3E}">
        <p14:creationId xmlns:p14="http://schemas.microsoft.com/office/powerpoint/2010/main" val="246263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Graphique 2">
    <p:spTree>
      <p:nvGrpSpPr>
        <p:cNvPr id="1" name=""/>
        <p:cNvGrpSpPr/>
        <p:nvPr/>
      </p:nvGrpSpPr>
      <p:grpSpPr>
        <a:xfrm>
          <a:off x="0" y="0"/>
          <a:ext cx="0" cy="0"/>
          <a:chOff x="0" y="0"/>
          <a:chExt cx="0" cy="0"/>
        </a:xfrm>
      </p:grpSpPr>
      <p:sp>
        <p:nvSpPr>
          <p:cNvPr id="8" name="Titre 1"/>
          <p:cNvSpPr txBox="1">
            <a:spLocks/>
          </p:cNvSpPr>
          <p:nvPr userDrawn="1"/>
        </p:nvSpPr>
        <p:spPr>
          <a:xfrm>
            <a:off x="329260" y="0"/>
            <a:ext cx="6274740" cy="423333"/>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sp>
        <p:nvSpPr>
          <p:cNvPr id="15"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06/04/2017</a:t>
            </a:fld>
            <a:endParaRPr lang="fr-FR" dirty="0"/>
          </a:p>
        </p:txBody>
      </p:sp>
      <p:sp>
        <p:nvSpPr>
          <p:cNvPr id="12" name="Title Placeholder 1"/>
          <p:cNvSpPr>
            <a:spLocks noGrp="1"/>
          </p:cNvSpPr>
          <p:nvPr>
            <p:ph type="title" hasCustomPrompt="1"/>
          </p:nvPr>
        </p:nvSpPr>
        <p:spPr>
          <a:xfrm>
            <a:off x="329261" y="548680"/>
            <a:ext cx="8494886" cy="619720"/>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dirty="0"/>
              <a:t>PAGE TITRE</a:t>
            </a:r>
            <a:endParaRPr dirty="0"/>
          </a:p>
        </p:txBody>
      </p:sp>
      <p:sp>
        <p:nvSpPr>
          <p:cNvPr id="14" name="Content Placeholder 2"/>
          <p:cNvSpPr>
            <a:spLocks noGrp="1"/>
          </p:cNvSpPr>
          <p:nvPr>
            <p:ph sz="half" idx="16" hasCustomPrompt="1"/>
          </p:nvPr>
        </p:nvSpPr>
        <p:spPr>
          <a:xfrm>
            <a:off x="329259" y="1794823"/>
            <a:ext cx="2693341" cy="4376437"/>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 </a:t>
            </a:r>
          </a:p>
        </p:txBody>
      </p:sp>
      <p:sp>
        <p:nvSpPr>
          <p:cNvPr id="21" name="Content Placeholder 2"/>
          <p:cNvSpPr>
            <a:spLocks noGrp="1"/>
          </p:cNvSpPr>
          <p:nvPr>
            <p:ph sz="half" idx="17" hasCustomPrompt="1"/>
          </p:nvPr>
        </p:nvSpPr>
        <p:spPr>
          <a:xfrm>
            <a:off x="3238500" y="1794933"/>
            <a:ext cx="2693341" cy="4369743"/>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 </a:t>
            </a:r>
          </a:p>
        </p:txBody>
      </p:sp>
      <p:sp>
        <p:nvSpPr>
          <p:cNvPr id="22" name="Content Placeholder 2"/>
          <p:cNvSpPr>
            <a:spLocks noGrp="1"/>
          </p:cNvSpPr>
          <p:nvPr>
            <p:ph sz="half" idx="18" hasCustomPrompt="1"/>
          </p:nvPr>
        </p:nvSpPr>
        <p:spPr>
          <a:xfrm>
            <a:off x="6130807" y="1794823"/>
            <a:ext cx="2693341" cy="4376437"/>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 </a:t>
            </a:r>
          </a:p>
        </p:txBody>
      </p:sp>
      <p:sp>
        <p:nvSpPr>
          <p:cNvPr id="23" name="Titre 1"/>
          <p:cNvSpPr txBox="1">
            <a:spLocks/>
          </p:cNvSpPr>
          <p:nvPr userDrawn="1"/>
        </p:nvSpPr>
        <p:spPr>
          <a:xfrm>
            <a:off x="329259" y="1312333"/>
            <a:ext cx="2693341"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dirty="0"/>
              <a:t> </a:t>
            </a:r>
          </a:p>
        </p:txBody>
      </p:sp>
      <p:sp>
        <p:nvSpPr>
          <p:cNvPr id="24" name="Titre 1"/>
          <p:cNvSpPr txBox="1">
            <a:spLocks/>
          </p:cNvSpPr>
          <p:nvPr userDrawn="1"/>
        </p:nvSpPr>
        <p:spPr>
          <a:xfrm>
            <a:off x="3238500" y="1312333"/>
            <a:ext cx="2693341"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dirty="0"/>
              <a:t> </a:t>
            </a:r>
          </a:p>
        </p:txBody>
      </p:sp>
      <p:sp>
        <p:nvSpPr>
          <p:cNvPr id="25" name="Titre 1"/>
          <p:cNvSpPr txBox="1">
            <a:spLocks/>
          </p:cNvSpPr>
          <p:nvPr userDrawn="1"/>
        </p:nvSpPr>
        <p:spPr>
          <a:xfrm>
            <a:off x="6130807" y="1312333"/>
            <a:ext cx="2693341"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dirty="0"/>
              <a:t> </a:t>
            </a:r>
          </a:p>
        </p:txBody>
      </p:sp>
      <p:sp>
        <p:nvSpPr>
          <p:cNvPr id="2" name="ZoneTexte 1"/>
          <p:cNvSpPr txBox="1"/>
          <p:nvPr userDrawn="1"/>
        </p:nvSpPr>
        <p:spPr>
          <a:xfrm>
            <a:off x="558801" y="1312333"/>
            <a:ext cx="2175933" cy="369332"/>
          </a:xfrm>
          <a:prstGeom prst="rect">
            <a:avLst/>
          </a:prstGeom>
          <a:noFill/>
        </p:spPr>
        <p:txBody>
          <a:bodyPr wrap="square" rtlCol="0">
            <a:spAutoFit/>
          </a:bodyPr>
          <a:lstStyle/>
          <a:p>
            <a:pPr algn="ctr"/>
            <a:r>
              <a:rPr lang="fr-FR" dirty="0"/>
              <a:t>TITRE</a:t>
            </a:r>
          </a:p>
        </p:txBody>
      </p:sp>
      <p:sp>
        <p:nvSpPr>
          <p:cNvPr id="26" name="ZoneTexte 25"/>
          <p:cNvSpPr txBox="1"/>
          <p:nvPr userDrawn="1"/>
        </p:nvSpPr>
        <p:spPr>
          <a:xfrm>
            <a:off x="3488267" y="1312333"/>
            <a:ext cx="2175933" cy="369332"/>
          </a:xfrm>
          <a:prstGeom prst="rect">
            <a:avLst/>
          </a:prstGeom>
          <a:noFill/>
        </p:spPr>
        <p:txBody>
          <a:bodyPr wrap="square" rtlCol="0">
            <a:spAutoFit/>
          </a:bodyPr>
          <a:lstStyle/>
          <a:p>
            <a:pPr algn="ctr"/>
            <a:r>
              <a:rPr lang="fr-FR" dirty="0"/>
              <a:t>TITRE</a:t>
            </a:r>
          </a:p>
        </p:txBody>
      </p:sp>
      <p:sp>
        <p:nvSpPr>
          <p:cNvPr id="27" name="ZoneTexte 26"/>
          <p:cNvSpPr txBox="1"/>
          <p:nvPr userDrawn="1"/>
        </p:nvSpPr>
        <p:spPr>
          <a:xfrm>
            <a:off x="6392333" y="1312333"/>
            <a:ext cx="2175933" cy="369332"/>
          </a:xfrm>
          <a:prstGeom prst="rect">
            <a:avLst/>
          </a:prstGeom>
          <a:noFill/>
        </p:spPr>
        <p:txBody>
          <a:bodyPr wrap="square" rtlCol="0">
            <a:spAutoFit/>
          </a:bodyPr>
          <a:lstStyle/>
          <a:p>
            <a:pPr algn="ctr"/>
            <a:r>
              <a:rPr lang="fr-FR" dirty="0"/>
              <a:t>TITRE</a:t>
            </a:r>
          </a:p>
        </p:txBody>
      </p:sp>
      <p:cxnSp>
        <p:nvCxnSpPr>
          <p:cNvPr id="6" name="Connecteur droit 5"/>
          <p:cNvCxnSpPr/>
          <p:nvPr userDrawn="1"/>
        </p:nvCxnSpPr>
        <p:spPr>
          <a:xfrm>
            <a:off x="3124201" y="1794823"/>
            <a:ext cx="8467" cy="4369853"/>
          </a:xfrm>
          <a:prstGeom prst="line">
            <a:avLst/>
          </a:prstGeom>
          <a:ln w="12700" cmpd="sng">
            <a:solidFill>
              <a:schemeClr val="tx1"/>
            </a:solidFill>
          </a:ln>
        </p:spPr>
        <p:style>
          <a:lnRef idx="2">
            <a:schemeClr val="dk1"/>
          </a:lnRef>
          <a:fillRef idx="0">
            <a:schemeClr val="dk1"/>
          </a:fillRef>
          <a:effectRef idx="1">
            <a:schemeClr val="dk1"/>
          </a:effectRef>
          <a:fontRef idx="minor">
            <a:schemeClr val="tx1"/>
          </a:fontRef>
        </p:style>
      </p:cxnSp>
      <p:cxnSp>
        <p:nvCxnSpPr>
          <p:cNvPr id="29" name="Connecteur droit 28"/>
          <p:cNvCxnSpPr/>
          <p:nvPr userDrawn="1"/>
        </p:nvCxnSpPr>
        <p:spPr>
          <a:xfrm>
            <a:off x="6029206" y="1794823"/>
            <a:ext cx="8467" cy="4369853"/>
          </a:xfrm>
          <a:prstGeom prst="line">
            <a:avLst/>
          </a:prstGeom>
          <a:ln w="12700" cmpd="sng">
            <a:solidFill>
              <a:schemeClr val="tx1"/>
            </a:solidFill>
          </a:ln>
        </p:spPr>
        <p:style>
          <a:lnRef idx="2">
            <a:schemeClr val="dk1"/>
          </a:lnRef>
          <a:fillRef idx="0">
            <a:schemeClr val="dk1"/>
          </a:fillRef>
          <a:effectRef idx="1">
            <a:schemeClr val="dk1"/>
          </a:effectRef>
          <a:fontRef idx="minor">
            <a:schemeClr val="tx1"/>
          </a:fontRef>
        </p:style>
      </p:cxnSp>
      <p:sp>
        <p:nvSpPr>
          <p:cNvPr id="18" name="Ellipse 17"/>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dirty="0"/>
          </a:p>
        </p:txBody>
      </p:sp>
    </p:spTree>
    <p:extLst>
      <p:ext uri="{BB962C8B-B14F-4D97-AF65-F5344CB8AC3E}">
        <p14:creationId xmlns:p14="http://schemas.microsoft.com/office/powerpoint/2010/main" val="50969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Titre 1"/>
          <p:cNvSpPr txBox="1">
            <a:spLocks/>
          </p:cNvSpPr>
          <p:nvPr userDrawn="1"/>
        </p:nvSpPr>
        <p:spPr>
          <a:xfrm>
            <a:off x="329260" y="0"/>
            <a:ext cx="6274740" cy="423333"/>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sp>
        <p:nvSpPr>
          <p:cNvPr id="7"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06/04/2017</a:t>
            </a:fld>
            <a:endParaRPr lang="fr-FR" dirty="0"/>
          </a:p>
        </p:txBody>
      </p:sp>
      <p:sp>
        <p:nvSpPr>
          <p:cNvPr id="8" name="Title Placeholder 1"/>
          <p:cNvSpPr>
            <a:spLocks noGrp="1"/>
          </p:cNvSpPr>
          <p:nvPr>
            <p:ph type="title" hasCustomPrompt="1"/>
          </p:nvPr>
        </p:nvSpPr>
        <p:spPr>
          <a:xfrm>
            <a:off x="329261" y="548680"/>
            <a:ext cx="8494886" cy="619720"/>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dirty="0"/>
              <a:t>PAGE TITRE</a:t>
            </a:r>
            <a:endParaRPr dirty="0"/>
          </a:p>
        </p:txBody>
      </p:sp>
      <p:sp>
        <p:nvSpPr>
          <p:cNvPr id="11" name="Content Placeholder 2"/>
          <p:cNvSpPr>
            <a:spLocks noGrp="1"/>
          </p:cNvSpPr>
          <p:nvPr>
            <p:ph sz="half" idx="16" hasCustomPrompt="1"/>
          </p:nvPr>
        </p:nvSpPr>
        <p:spPr>
          <a:xfrm>
            <a:off x="329259" y="1794823"/>
            <a:ext cx="4175008" cy="4376437"/>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 </a:t>
            </a:r>
          </a:p>
        </p:txBody>
      </p:sp>
      <p:sp>
        <p:nvSpPr>
          <p:cNvPr id="14" name="Titre 1"/>
          <p:cNvSpPr txBox="1">
            <a:spLocks/>
          </p:cNvSpPr>
          <p:nvPr userDrawn="1"/>
        </p:nvSpPr>
        <p:spPr>
          <a:xfrm>
            <a:off x="329259" y="1312333"/>
            <a:ext cx="4175008"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dirty="0"/>
              <a:t> </a:t>
            </a:r>
          </a:p>
        </p:txBody>
      </p:sp>
      <p:sp>
        <p:nvSpPr>
          <p:cNvPr id="17" name="ZoneTexte 16"/>
          <p:cNvSpPr txBox="1"/>
          <p:nvPr userDrawn="1"/>
        </p:nvSpPr>
        <p:spPr>
          <a:xfrm>
            <a:off x="468959" y="1313417"/>
            <a:ext cx="3869266" cy="369332"/>
          </a:xfrm>
          <a:prstGeom prst="rect">
            <a:avLst/>
          </a:prstGeom>
          <a:noFill/>
        </p:spPr>
        <p:txBody>
          <a:bodyPr wrap="square" rtlCol="0">
            <a:spAutoFit/>
          </a:bodyPr>
          <a:lstStyle/>
          <a:p>
            <a:pPr algn="ctr"/>
            <a:r>
              <a:rPr lang="fr-FR" dirty="0"/>
              <a:t>TITRE</a:t>
            </a:r>
          </a:p>
        </p:txBody>
      </p:sp>
      <p:cxnSp>
        <p:nvCxnSpPr>
          <p:cNvPr id="20" name="Connecteur droit 19"/>
          <p:cNvCxnSpPr/>
          <p:nvPr userDrawn="1"/>
        </p:nvCxnSpPr>
        <p:spPr>
          <a:xfrm>
            <a:off x="4572000" y="1794823"/>
            <a:ext cx="8467" cy="4369853"/>
          </a:xfrm>
          <a:prstGeom prst="line">
            <a:avLst/>
          </a:prstGeom>
          <a:ln w="12700" cmpd="sng">
            <a:solidFill>
              <a:schemeClr val="tx1"/>
            </a:solidFill>
          </a:ln>
        </p:spPr>
        <p:style>
          <a:lnRef idx="2">
            <a:schemeClr val="dk1"/>
          </a:lnRef>
          <a:fillRef idx="0">
            <a:schemeClr val="dk1"/>
          </a:fillRef>
          <a:effectRef idx="1">
            <a:schemeClr val="dk1"/>
          </a:effectRef>
          <a:fontRef idx="minor">
            <a:schemeClr val="tx1"/>
          </a:fontRef>
        </p:style>
      </p:cxnSp>
      <p:sp>
        <p:nvSpPr>
          <p:cNvPr id="26" name="Content Placeholder 2"/>
          <p:cNvSpPr>
            <a:spLocks noGrp="1"/>
          </p:cNvSpPr>
          <p:nvPr>
            <p:ph sz="half" idx="17" hasCustomPrompt="1"/>
          </p:nvPr>
        </p:nvSpPr>
        <p:spPr>
          <a:xfrm>
            <a:off x="4649139" y="1794823"/>
            <a:ext cx="4175008" cy="4376437"/>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 </a:t>
            </a:r>
          </a:p>
        </p:txBody>
      </p:sp>
      <p:sp>
        <p:nvSpPr>
          <p:cNvPr id="27" name="Titre 1"/>
          <p:cNvSpPr txBox="1">
            <a:spLocks/>
          </p:cNvSpPr>
          <p:nvPr userDrawn="1"/>
        </p:nvSpPr>
        <p:spPr>
          <a:xfrm>
            <a:off x="4649139" y="1312333"/>
            <a:ext cx="4175008"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dirty="0"/>
              <a:t> </a:t>
            </a:r>
          </a:p>
        </p:txBody>
      </p:sp>
      <p:sp>
        <p:nvSpPr>
          <p:cNvPr id="28" name="ZoneTexte 27"/>
          <p:cNvSpPr txBox="1"/>
          <p:nvPr userDrawn="1"/>
        </p:nvSpPr>
        <p:spPr>
          <a:xfrm>
            <a:off x="4788839" y="1313417"/>
            <a:ext cx="3869266" cy="369332"/>
          </a:xfrm>
          <a:prstGeom prst="rect">
            <a:avLst/>
          </a:prstGeom>
          <a:noFill/>
        </p:spPr>
        <p:txBody>
          <a:bodyPr wrap="square" rtlCol="0">
            <a:spAutoFit/>
          </a:bodyPr>
          <a:lstStyle/>
          <a:p>
            <a:pPr algn="ctr"/>
            <a:r>
              <a:rPr lang="fr-FR" dirty="0"/>
              <a:t>TITRE</a:t>
            </a:r>
          </a:p>
        </p:txBody>
      </p:sp>
      <p:sp>
        <p:nvSpPr>
          <p:cNvPr id="15" name="Ellipse 14"/>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dirty="0"/>
          </a:p>
        </p:txBody>
      </p:sp>
    </p:spTree>
    <p:extLst>
      <p:ext uri="{BB962C8B-B14F-4D97-AF65-F5344CB8AC3E}">
        <p14:creationId xmlns:p14="http://schemas.microsoft.com/office/powerpoint/2010/main" val="327247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Conclusion">
    <p:spTree>
      <p:nvGrpSpPr>
        <p:cNvPr id="1" name=""/>
        <p:cNvGrpSpPr/>
        <p:nvPr/>
      </p:nvGrpSpPr>
      <p:grpSpPr>
        <a:xfrm>
          <a:off x="0" y="0"/>
          <a:ext cx="0" cy="0"/>
          <a:chOff x="0" y="0"/>
          <a:chExt cx="0" cy="0"/>
        </a:xfrm>
      </p:grpSpPr>
      <p:sp>
        <p:nvSpPr>
          <p:cNvPr id="8" name="Titre 1"/>
          <p:cNvSpPr txBox="1">
            <a:spLocks/>
          </p:cNvSpPr>
          <p:nvPr userDrawn="1"/>
        </p:nvSpPr>
        <p:spPr>
          <a:xfrm>
            <a:off x="329260" y="0"/>
            <a:ext cx="6274740" cy="423333"/>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dirty="0"/>
          </a:p>
        </p:txBody>
      </p:sp>
      <p:sp>
        <p:nvSpPr>
          <p:cNvPr id="16"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06/04/2017</a:t>
            </a:fld>
            <a:endParaRPr lang="fr-FR" dirty="0"/>
          </a:p>
        </p:txBody>
      </p:sp>
      <p:sp>
        <p:nvSpPr>
          <p:cNvPr id="7" name="Title Placeholder 1"/>
          <p:cNvSpPr>
            <a:spLocks noGrp="1"/>
          </p:cNvSpPr>
          <p:nvPr>
            <p:ph type="title"/>
          </p:nvPr>
        </p:nvSpPr>
        <p:spPr>
          <a:xfrm>
            <a:off x="329261" y="548680"/>
            <a:ext cx="8494886" cy="702506"/>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dirty="0"/>
              <a:t>PAGE TITRE</a:t>
            </a:r>
            <a:endParaRPr dirty="0"/>
          </a:p>
        </p:txBody>
      </p:sp>
      <p:sp>
        <p:nvSpPr>
          <p:cNvPr id="12" name="Content Placeholder 2"/>
          <p:cNvSpPr>
            <a:spLocks noGrp="1"/>
          </p:cNvSpPr>
          <p:nvPr>
            <p:ph sz="half" idx="16" hasCustomPrompt="1"/>
          </p:nvPr>
        </p:nvSpPr>
        <p:spPr>
          <a:xfrm>
            <a:off x="329258" y="1752489"/>
            <a:ext cx="8466665" cy="1109244"/>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 </a:t>
            </a:r>
          </a:p>
        </p:txBody>
      </p:sp>
      <p:sp>
        <p:nvSpPr>
          <p:cNvPr id="14" name="Titre 1"/>
          <p:cNvSpPr txBox="1">
            <a:spLocks/>
          </p:cNvSpPr>
          <p:nvPr userDrawn="1"/>
        </p:nvSpPr>
        <p:spPr>
          <a:xfrm>
            <a:off x="329258" y="1312333"/>
            <a:ext cx="8494889"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dirty="0"/>
              <a:t> </a:t>
            </a:r>
          </a:p>
        </p:txBody>
      </p:sp>
      <p:sp>
        <p:nvSpPr>
          <p:cNvPr id="15" name="ZoneTexte 14"/>
          <p:cNvSpPr txBox="1"/>
          <p:nvPr userDrawn="1"/>
        </p:nvSpPr>
        <p:spPr>
          <a:xfrm>
            <a:off x="341954" y="1313417"/>
            <a:ext cx="3869266" cy="369332"/>
          </a:xfrm>
          <a:prstGeom prst="rect">
            <a:avLst/>
          </a:prstGeom>
          <a:noFill/>
        </p:spPr>
        <p:txBody>
          <a:bodyPr wrap="square" rtlCol="0">
            <a:spAutoFit/>
          </a:bodyPr>
          <a:lstStyle/>
          <a:p>
            <a:pPr algn="l"/>
            <a:r>
              <a:rPr lang="fr-FR" dirty="0"/>
              <a:t>TITRE</a:t>
            </a:r>
          </a:p>
        </p:txBody>
      </p:sp>
      <p:sp>
        <p:nvSpPr>
          <p:cNvPr id="32" name="Content Placeholder 2"/>
          <p:cNvSpPr>
            <a:spLocks noGrp="1"/>
          </p:cNvSpPr>
          <p:nvPr>
            <p:ph sz="half" idx="17" hasCustomPrompt="1"/>
          </p:nvPr>
        </p:nvSpPr>
        <p:spPr>
          <a:xfrm>
            <a:off x="329258" y="3392317"/>
            <a:ext cx="8466665" cy="1109244"/>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 </a:t>
            </a:r>
          </a:p>
        </p:txBody>
      </p:sp>
      <p:sp>
        <p:nvSpPr>
          <p:cNvPr id="33" name="Titre 1"/>
          <p:cNvSpPr txBox="1">
            <a:spLocks/>
          </p:cNvSpPr>
          <p:nvPr userDrawn="1"/>
        </p:nvSpPr>
        <p:spPr>
          <a:xfrm>
            <a:off x="329258" y="2952161"/>
            <a:ext cx="8494889"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dirty="0"/>
              <a:t> </a:t>
            </a:r>
          </a:p>
        </p:txBody>
      </p:sp>
      <p:sp>
        <p:nvSpPr>
          <p:cNvPr id="34" name="ZoneTexte 33"/>
          <p:cNvSpPr txBox="1"/>
          <p:nvPr userDrawn="1"/>
        </p:nvSpPr>
        <p:spPr>
          <a:xfrm>
            <a:off x="341954" y="2953245"/>
            <a:ext cx="3869266" cy="369332"/>
          </a:xfrm>
          <a:prstGeom prst="rect">
            <a:avLst/>
          </a:prstGeom>
          <a:noFill/>
        </p:spPr>
        <p:txBody>
          <a:bodyPr wrap="square" rtlCol="0">
            <a:spAutoFit/>
          </a:bodyPr>
          <a:lstStyle/>
          <a:p>
            <a:pPr algn="l"/>
            <a:r>
              <a:rPr lang="fr-FR" dirty="0"/>
              <a:t>TITRE</a:t>
            </a:r>
          </a:p>
        </p:txBody>
      </p:sp>
      <p:sp>
        <p:nvSpPr>
          <p:cNvPr id="35" name="Content Placeholder 2"/>
          <p:cNvSpPr>
            <a:spLocks noGrp="1"/>
          </p:cNvSpPr>
          <p:nvPr>
            <p:ph sz="half" idx="18" hasCustomPrompt="1"/>
          </p:nvPr>
        </p:nvSpPr>
        <p:spPr>
          <a:xfrm>
            <a:off x="329258" y="5043317"/>
            <a:ext cx="8466665" cy="1109244"/>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dirty="0"/>
              <a:t>Deuxième niveau </a:t>
            </a:r>
          </a:p>
        </p:txBody>
      </p:sp>
      <p:sp>
        <p:nvSpPr>
          <p:cNvPr id="36" name="Titre 1"/>
          <p:cNvSpPr txBox="1">
            <a:spLocks/>
          </p:cNvSpPr>
          <p:nvPr userDrawn="1"/>
        </p:nvSpPr>
        <p:spPr>
          <a:xfrm>
            <a:off x="329258" y="4603161"/>
            <a:ext cx="8494889"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dirty="0"/>
              <a:t> </a:t>
            </a:r>
          </a:p>
        </p:txBody>
      </p:sp>
      <p:sp>
        <p:nvSpPr>
          <p:cNvPr id="37" name="ZoneTexte 36"/>
          <p:cNvSpPr txBox="1"/>
          <p:nvPr userDrawn="1"/>
        </p:nvSpPr>
        <p:spPr>
          <a:xfrm>
            <a:off x="341954" y="4604245"/>
            <a:ext cx="3869266" cy="369332"/>
          </a:xfrm>
          <a:prstGeom prst="rect">
            <a:avLst/>
          </a:prstGeom>
          <a:noFill/>
        </p:spPr>
        <p:txBody>
          <a:bodyPr wrap="square" rtlCol="0">
            <a:spAutoFit/>
          </a:bodyPr>
          <a:lstStyle/>
          <a:p>
            <a:pPr algn="l"/>
            <a:r>
              <a:rPr lang="fr-FR" dirty="0"/>
              <a:t>TITRE</a:t>
            </a:r>
          </a:p>
        </p:txBody>
      </p:sp>
      <p:sp>
        <p:nvSpPr>
          <p:cNvPr id="17" name="Ellipse 16"/>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dirty="0"/>
          </a:p>
        </p:txBody>
      </p:sp>
    </p:spTree>
    <p:extLst>
      <p:ext uri="{BB962C8B-B14F-4D97-AF65-F5344CB8AC3E}">
        <p14:creationId xmlns:p14="http://schemas.microsoft.com/office/powerpoint/2010/main" val="661489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lang="fr-FR" dirty="0"/>
              <a:t>PAGE TITRE</a:t>
            </a:r>
            <a:endParaRPr dirty="0"/>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7A2FC02C-061D-B845-B6E0-ECD102FB76E8}" type="datetimeFigureOut">
              <a:rPr lang="fr-FR" smtClean="0"/>
              <a:t>06/04/2017</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7C35424C-6189-B84E-AA34-B4392CC1D0C0}"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82" r:id="rId4"/>
    <p:sldLayoutId id="2147483662" r:id="rId5"/>
    <p:sldLayoutId id="2147483676" r:id="rId6"/>
    <p:sldLayoutId id="2147483678" r:id="rId7"/>
    <p:sldLayoutId id="2147483681" r:id="rId8"/>
    <p:sldLayoutId id="2147483680" r:id="rId9"/>
    <p:sldLayoutId id="2147483684" r:id="rId10"/>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assemblee-nationale.fr/14/ta/ta0786.asp"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1" Type="http://schemas.openxmlformats.org/officeDocument/2006/relationships/slide" Target="slide59.xml"/><Relationship Id="rId12" Type="http://schemas.openxmlformats.org/officeDocument/2006/relationships/slide" Target="slide67.xml"/><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slide" Target="slide3.xml"/><Relationship Id="rId4" Type="http://schemas.openxmlformats.org/officeDocument/2006/relationships/slide" Target="slide9.xml"/><Relationship Id="rId5" Type="http://schemas.openxmlformats.org/officeDocument/2006/relationships/slide" Target="slide16.xml"/><Relationship Id="rId6" Type="http://schemas.openxmlformats.org/officeDocument/2006/relationships/slide" Target="slide26.xml"/><Relationship Id="rId7" Type="http://schemas.openxmlformats.org/officeDocument/2006/relationships/slide" Target="slide37.xml"/><Relationship Id="rId8" Type="http://schemas.openxmlformats.org/officeDocument/2006/relationships/slide" Target="slide52.xml"/><Relationship Id="rId9" Type="http://schemas.openxmlformats.org/officeDocument/2006/relationships/slide" Target="slide55.xml"/><Relationship Id="rId10" Type="http://schemas.openxmlformats.org/officeDocument/2006/relationships/slide" Target="slide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hyperlink" Target="http://www.fnogec.org/politique-sociale/actualites/catalogue-formation-les-actions-collectives" TargetMode="External"/><Relationship Id="rId4" Type="http://schemas.openxmlformats.org/officeDocument/2006/relationships/image" Target="../media/image12.pn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hyperlink" Target="http://www.collegeemployeur.org/?p=48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spaceformation.opcalia.com/" TargetMode="Externa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diagramData" Target="../diagrams/data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collegeemployeur.org/?p=615" TargetMode="External"/><Relationship Id="rId3"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hyperlink" Target="mailto:a-delgove@collegeemployeur.org" TargetMode="External"/><Relationship Id="rId4" Type="http://schemas.openxmlformats.org/officeDocument/2006/relationships/hyperlink" Target="mailto:formation@branche-eep.org" TargetMode="External"/><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hyperlink" Target="http://www.collegeemployeur.org/?p=427"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hyperlink" Target="mailto:sante@branche-eep.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fnogec.org/politique-sociale/outils-et-modeles/Outils/penibilite-declaration-dads-avant-le-31-janvier-2016" TargetMode="External"/><Relationship Id="rId3" Type="http://schemas.openxmlformats.org/officeDocument/2006/relationships/hyperlink" Target="http://www.preventionpenibilite.fr/employeur/declarer/mes-demarches.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0.tmp"/></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1.tmp"/></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tmp"/></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solidFill>
            <a:srgbClr val="00A9AD"/>
          </a:solidFill>
        </p:spPr>
        <p:txBody>
          <a:bodyPr anchor="ctr" anchorCtr="0"/>
          <a:lstStyle/>
          <a:p>
            <a:pPr algn="ctr"/>
            <a:r>
              <a:rPr lang="fr-FR" b="1" dirty="0"/>
              <a:t>« Rentrée sociale Septembre 2016 »</a:t>
            </a:r>
          </a:p>
        </p:txBody>
      </p:sp>
      <p:pic>
        <p:nvPicPr>
          <p:cNvPr id="6" name="Image 5"/>
          <p:cNvPicPr>
            <a:picLocks noChangeAspect="1"/>
          </p:cNvPicPr>
          <p:nvPr/>
        </p:nvPicPr>
        <p:blipFill>
          <a:blip r:embed="rId2"/>
          <a:stretch>
            <a:fillRect/>
          </a:stretch>
        </p:blipFill>
        <p:spPr>
          <a:xfrm>
            <a:off x="2619375" y="5743575"/>
            <a:ext cx="6524625" cy="1114425"/>
          </a:xfrm>
          <a:prstGeom prst="rect">
            <a:avLst/>
          </a:prstGeom>
        </p:spPr>
      </p:pic>
    </p:spTree>
    <p:extLst>
      <p:ext uri="{BB962C8B-B14F-4D97-AF65-F5344CB8AC3E}">
        <p14:creationId xmlns:p14="http://schemas.microsoft.com/office/powerpoint/2010/main" val="428802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29259" y="1266420"/>
            <a:ext cx="1855141" cy="4898202"/>
          </a:xfrm>
        </p:spPr>
        <p:txBody>
          <a:bodyPr>
            <a:normAutofit/>
          </a:bodyPr>
          <a:lstStyle/>
          <a:p>
            <a:pPr algn="l"/>
            <a:r>
              <a:rPr lang="fr-FR" sz="1800" dirty="0"/>
              <a:t>Dérogation par accord d’entreprise sauf sur ce qui relève de l’ordre public </a:t>
            </a:r>
          </a:p>
        </p:txBody>
      </p:sp>
      <p:sp>
        <p:nvSpPr>
          <p:cNvPr id="3" name="Espace réservé du contenu 2"/>
          <p:cNvSpPr>
            <a:spLocks noGrp="1"/>
          </p:cNvSpPr>
          <p:nvPr>
            <p:ph sz="half" idx="15"/>
          </p:nvPr>
        </p:nvSpPr>
        <p:spPr>
          <a:xfrm>
            <a:off x="2462860" y="1135625"/>
            <a:ext cx="6361288" cy="5604387"/>
          </a:xfrm>
        </p:spPr>
        <p:txBody>
          <a:bodyPr>
            <a:noAutofit/>
          </a:bodyPr>
          <a:lstStyle/>
          <a:p>
            <a:r>
              <a:rPr lang="fr-FR" sz="2000" cap="none" dirty="0"/>
              <a:t>La loi El </a:t>
            </a:r>
            <a:r>
              <a:rPr lang="fr-FR" sz="2000" cap="none" dirty="0" err="1"/>
              <a:t>Khomri</a:t>
            </a:r>
            <a:r>
              <a:rPr lang="fr-FR" sz="2000" cap="none" dirty="0"/>
              <a:t>, nouvelle étape :</a:t>
            </a:r>
          </a:p>
          <a:p>
            <a:pPr marL="342900" indent="-342900">
              <a:spcBef>
                <a:spcPts val="600"/>
              </a:spcBef>
              <a:buFontTx/>
              <a:buChar char="-"/>
            </a:pPr>
            <a:r>
              <a:rPr lang="fr-FR" sz="2000" cap="none" dirty="0"/>
              <a:t>Le principe de la </a:t>
            </a:r>
            <a:r>
              <a:rPr lang="fr-FR" sz="2000" b="1" cap="none" dirty="0"/>
              <a:t>dérogation possible </a:t>
            </a:r>
            <a:r>
              <a:rPr lang="fr-FR" sz="2000" cap="none" dirty="0"/>
              <a:t>au texte de niveau supérieur (loi ou accord de branche) est réaffirmé:</a:t>
            </a:r>
          </a:p>
          <a:p>
            <a:pPr>
              <a:spcBef>
                <a:spcPts val="600"/>
              </a:spcBef>
            </a:pPr>
            <a:r>
              <a:rPr lang="fr-FR" sz="1400" cap="none" dirty="0"/>
              <a:t>	Attention contrairement à ce que l’on a pu lire, le principe n’est 	pas généralisé. Ces dérogations demeurent limitativement énumérées</a:t>
            </a:r>
            <a:r>
              <a:rPr lang="fr-FR" sz="1400" dirty="0"/>
              <a:t> …</a:t>
            </a:r>
            <a:endParaRPr lang="fr-FR" sz="1400" cap="none" dirty="0"/>
          </a:p>
          <a:p>
            <a:pPr marL="342900" indent="-342900">
              <a:buFontTx/>
              <a:buChar char="-"/>
            </a:pPr>
            <a:r>
              <a:rPr lang="fr-FR" sz="2000" cap="none" dirty="0"/>
              <a:t>La loi Fixe ce qui ressort de </a:t>
            </a:r>
            <a:r>
              <a:rPr lang="fr-FR" sz="2000" b="1" cap="none" dirty="0"/>
              <a:t>l’ordre public </a:t>
            </a:r>
            <a:r>
              <a:rPr lang="fr-FR" sz="2000" cap="none" dirty="0"/>
              <a:t>et qui ne peut être modifié par accord collectif</a:t>
            </a:r>
          </a:p>
          <a:p>
            <a:pPr marL="342900" indent="-342900">
              <a:buFontTx/>
              <a:buChar char="-"/>
            </a:pPr>
            <a:endParaRPr lang="fr-FR" sz="2000" cap="none" dirty="0"/>
          </a:p>
          <a:p>
            <a:r>
              <a:rPr lang="fr-FR" sz="2000" cap="none" dirty="0"/>
              <a:t>La loi est rédigée par thématique et par section, elle est fondée sur cette articulation entre l’ordre public (ce qui ne peut être modifié par accord d’entreprise) et les éléments qui peuvent être fixés par l’accord: </a:t>
            </a:r>
          </a:p>
          <a:p>
            <a:r>
              <a:rPr lang="fr-FR" sz="2000" cap="none" dirty="0">
                <a:solidFill>
                  <a:schemeClr val="bg2">
                    <a:lumMod val="75000"/>
                  </a:schemeClr>
                </a:solidFill>
                <a:hlinkClick r:id="rId2"/>
              </a:rPr>
              <a:t>http://www.assemblee-nationale.fr/14/ta/ta0786.asp</a:t>
            </a:r>
            <a:r>
              <a:rPr lang="fr-FR" sz="2000" cap="none" dirty="0">
                <a:solidFill>
                  <a:schemeClr val="bg2">
                    <a:lumMod val="75000"/>
                  </a:schemeClr>
                </a:solidFill>
              </a:rPr>
              <a:t> </a:t>
            </a:r>
          </a:p>
        </p:txBody>
      </p:sp>
      <p:sp>
        <p:nvSpPr>
          <p:cNvPr id="4" name="Titre 3"/>
          <p:cNvSpPr>
            <a:spLocks noGrp="1"/>
          </p:cNvSpPr>
          <p:nvPr>
            <p:ph type="title"/>
          </p:nvPr>
        </p:nvSpPr>
        <p:spPr>
          <a:xfrm>
            <a:off x="2462859" y="32486"/>
            <a:ext cx="6361287" cy="702506"/>
          </a:xfrm>
        </p:spPr>
        <p:txBody>
          <a:bodyPr/>
          <a:lstStyle/>
          <a:p>
            <a:r>
              <a:rPr lang="fr-FR" sz="2800" b="1" dirty="0"/>
              <a:t>Les apports de la loi el </a:t>
            </a:r>
            <a:r>
              <a:rPr lang="fr-FR" sz="2800" b="1" dirty="0" err="1"/>
              <a:t>khomri</a:t>
            </a:r>
            <a:endParaRPr lang="fr-FR" sz="2800" b="1" dirty="0"/>
          </a:p>
        </p:txBody>
      </p:sp>
    </p:spTree>
    <p:extLst>
      <p:ext uri="{BB962C8B-B14F-4D97-AF65-F5344CB8AC3E}">
        <p14:creationId xmlns:p14="http://schemas.microsoft.com/office/powerpoint/2010/main" val="35182278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p:txBody>
          <a:bodyPr/>
          <a:lstStyle/>
          <a:p>
            <a:endParaRPr lang="fr-FR" dirty="0"/>
          </a:p>
          <a:p>
            <a:endParaRPr lang="fr-FR" dirty="0"/>
          </a:p>
        </p:txBody>
      </p:sp>
      <p:sp>
        <p:nvSpPr>
          <p:cNvPr id="2" name="Espace réservé du contenu 1"/>
          <p:cNvSpPr>
            <a:spLocks noGrp="1"/>
          </p:cNvSpPr>
          <p:nvPr>
            <p:ph sz="half" idx="15"/>
          </p:nvPr>
        </p:nvSpPr>
        <p:spPr>
          <a:xfrm>
            <a:off x="2462860" y="1542815"/>
            <a:ext cx="6361288" cy="4813535"/>
          </a:xfrm>
        </p:spPr>
        <p:txBody>
          <a:bodyPr numCol="1">
            <a:normAutofit lnSpcReduction="10000"/>
          </a:bodyPr>
          <a:lstStyle/>
          <a:p>
            <a:pPr>
              <a:buNone/>
            </a:pPr>
            <a:r>
              <a:rPr lang="fr-FR" b="1" cap="none" dirty="0"/>
              <a:t>Jurisprudence constante !</a:t>
            </a:r>
          </a:p>
          <a:p>
            <a:pPr>
              <a:buNone/>
            </a:pPr>
            <a:r>
              <a:rPr lang="fr-FR" cap="none" dirty="0"/>
              <a:t>Si les statuts attribuent la compétence à une personne ou imposent une procédure particulière (accord du conseil d’administration par exemple), le manquement à cette règle, insusceptible de régularisation ultérieure, rend le licenciement sans cause réelle et sérieuse</a:t>
            </a:r>
          </a:p>
          <a:p>
            <a:pPr marL="342900" indent="-342900">
              <a:buFontTx/>
              <a:buChar char="-"/>
            </a:pPr>
            <a:r>
              <a:rPr lang="fr-FR" cap="none" dirty="0"/>
              <a:t>Attention aux statuts</a:t>
            </a:r>
          </a:p>
          <a:p>
            <a:pPr marL="342900" indent="-342900">
              <a:buFontTx/>
              <a:buChar char="-"/>
            </a:pPr>
            <a:r>
              <a:rPr lang="fr-FR" cap="none" dirty="0"/>
              <a:t>Délégation générale</a:t>
            </a:r>
          </a:p>
          <a:p>
            <a:pPr marL="342900" indent="-342900">
              <a:buFontTx/>
              <a:buChar char="-"/>
            </a:pPr>
            <a:r>
              <a:rPr lang="fr-FR" cap="none" dirty="0"/>
              <a:t>Délégation spécifique </a:t>
            </a:r>
          </a:p>
        </p:txBody>
      </p:sp>
      <p:sp>
        <p:nvSpPr>
          <p:cNvPr id="3" name="Titre 2"/>
          <p:cNvSpPr>
            <a:spLocks noGrp="1"/>
          </p:cNvSpPr>
          <p:nvPr>
            <p:ph type="title"/>
          </p:nvPr>
        </p:nvSpPr>
        <p:spPr>
          <a:xfrm>
            <a:off x="2462859" y="17738"/>
            <a:ext cx="6361287" cy="702506"/>
          </a:xfrm>
        </p:spPr>
        <p:txBody>
          <a:bodyPr/>
          <a:lstStyle/>
          <a:p>
            <a:r>
              <a:rPr lang="fr-FR" sz="2800" b="1" cap="none" dirty="0"/>
              <a:t>FORMALISME LICENCIEMENT</a:t>
            </a:r>
          </a:p>
        </p:txBody>
      </p:sp>
    </p:spTree>
    <p:extLst>
      <p:ext uri="{BB962C8B-B14F-4D97-AF65-F5344CB8AC3E}">
        <p14:creationId xmlns:p14="http://schemas.microsoft.com/office/powerpoint/2010/main" val="21008921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numCol="1">
            <a:normAutofit/>
          </a:bodyPr>
          <a:lstStyle/>
          <a:p>
            <a:pPr algn="l">
              <a:buNone/>
            </a:pPr>
            <a:r>
              <a:rPr lang="fr-FR" cap="none" dirty="0">
                <a:solidFill>
                  <a:schemeClr val="accent6">
                    <a:lumMod val="50000"/>
                  </a:schemeClr>
                </a:solidFill>
                <a:latin typeface="+mj-lt"/>
                <a:cs typeface="Arial" panose="020B0604020202020204" pitchFamily="34" charset="0"/>
              </a:rPr>
              <a:t>Approbation préalable du conseil d’administration au regard des possibles conséquences lourdes sur le plan humain, financier et organisationnel.</a:t>
            </a:r>
          </a:p>
          <a:p>
            <a:pPr algn="l"/>
            <a:endParaRPr lang="fr-FR" cap="none" dirty="0">
              <a:solidFill>
                <a:schemeClr val="accent6">
                  <a:lumMod val="50000"/>
                </a:schemeClr>
              </a:solidFill>
              <a:latin typeface="+mj-lt"/>
              <a:cs typeface="Arial" panose="020B0604020202020204" pitchFamily="34" charset="0"/>
            </a:endParaRPr>
          </a:p>
          <a:p>
            <a:pPr algn="l">
              <a:buNone/>
            </a:pPr>
            <a:r>
              <a:rPr lang="fr-FR" cap="none" dirty="0">
                <a:solidFill>
                  <a:schemeClr val="accent6">
                    <a:lumMod val="50000"/>
                  </a:schemeClr>
                </a:solidFill>
                <a:latin typeface="+mj-lt"/>
                <a:cs typeface="Arial" panose="020B0604020202020204" pitchFamily="34" charset="0"/>
              </a:rPr>
              <a:t>Il faut veiller à établir les délégations et organisations liées aux situations d’urgence ou difficiles pour éviter toute improvisation et limiter les risques de défaut de procédure.</a:t>
            </a:r>
          </a:p>
          <a:p>
            <a:endParaRPr lang="fr-FR" dirty="0">
              <a:solidFill>
                <a:schemeClr val="accent6">
                  <a:lumMod val="50000"/>
                </a:schemeClr>
              </a:solidFill>
              <a:latin typeface="Arial" panose="020B0604020202020204" pitchFamily="34" charset="0"/>
              <a:cs typeface="Arial" panose="020B0604020202020204" pitchFamily="34" charset="0"/>
            </a:endParaRPr>
          </a:p>
          <a:p>
            <a:endParaRPr lang="fr-FR" dirty="0">
              <a:solidFill>
                <a:srgbClr val="FF0000"/>
              </a:solidFill>
              <a:latin typeface="Arial" panose="020B0604020202020204" pitchFamily="34" charset="0"/>
              <a:cs typeface="Arial" panose="020B0604020202020204" pitchFamily="34" charset="0"/>
            </a:endParaRPr>
          </a:p>
          <a:p>
            <a:endParaRPr lang="fr-FR" dirty="0"/>
          </a:p>
        </p:txBody>
      </p:sp>
      <p:sp>
        <p:nvSpPr>
          <p:cNvPr id="4" name="Titre 3"/>
          <p:cNvSpPr>
            <a:spLocks noGrp="1"/>
          </p:cNvSpPr>
          <p:nvPr>
            <p:ph type="title"/>
          </p:nvPr>
        </p:nvSpPr>
        <p:spPr>
          <a:xfrm>
            <a:off x="2462859" y="32486"/>
            <a:ext cx="6361287" cy="702506"/>
          </a:xfrm>
        </p:spPr>
        <p:txBody>
          <a:bodyPr/>
          <a:lstStyle/>
          <a:p>
            <a:r>
              <a:rPr lang="fr-FR" sz="2800" b="1" cap="none" dirty="0"/>
              <a:t>LE LICENCIEMENT</a:t>
            </a:r>
          </a:p>
        </p:txBody>
      </p:sp>
    </p:spTree>
    <p:extLst>
      <p:ext uri="{BB962C8B-B14F-4D97-AF65-F5344CB8AC3E}">
        <p14:creationId xmlns:p14="http://schemas.microsoft.com/office/powerpoint/2010/main" val="31694099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5"/>
          </p:nvPr>
        </p:nvSpPr>
        <p:spPr>
          <a:xfrm>
            <a:off x="329259" y="1118450"/>
            <a:ext cx="8494889" cy="5592065"/>
          </a:xfrm>
        </p:spPr>
        <p:txBody>
          <a:bodyPr numCol="2">
            <a:noAutofit/>
          </a:bodyPr>
          <a:lstStyle/>
          <a:p>
            <a:pPr>
              <a:spcBef>
                <a:spcPts val="600"/>
              </a:spcBef>
              <a:buNone/>
            </a:pPr>
            <a:r>
              <a:rPr lang="fr-FR" sz="1400" b="1" cap="none" dirty="0"/>
              <a:t>Modèle délégation de pouvoir en matière de représentation du personnel</a:t>
            </a:r>
            <a:r>
              <a:rPr lang="fr-FR" sz="1400" cap="none" dirty="0"/>
              <a:t> :</a:t>
            </a:r>
          </a:p>
          <a:p>
            <a:pPr>
              <a:spcBef>
                <a:spcPts val="600"/>
              </a:spcBef>
              <a:buNone/>
            </a:pPr>
            <a:r>
              <a:rPr lang="fr-FR" sz="1400" cap="none" dirty="0"/>
              <a:t>L’OGEC &lt;&gt;, représentée par Monsieur (ou Madame) &lt;&gt;, ayant la qualité de président,  délègue, à Monsieur (ou Madame) &lt;&gt;, ayant qualité de chef d’établissement  tous pouvoirs de façon effective pour assurer les relations avec les représentants du personnel telles que définies par le Code du travail.</a:t>
            </a:r>
          </a:p>
          <a:p>
            <a:pPr>
              <a:spcBef>
                <a:spcPts val="600"/>
              </a:spcBef>
              <a:buNone/>
            </a:pPr>
            <a:r>
              <a:rPr lang="fr-FR" sz="1400" cap="none" dirty="0"/>
              <a:t>Monsieur (ou Madame) &lt;&gt;, investi officiellement par l’OGEC &lt;&gt; de l'autorité nécessaire pour l'exercice de sa responsabilité envers les représentants du personnel, devra notamment :</a:t>
            </a:r>
          </a:p>
          <a:p>
            <a:pPr marL="342900" lvl="0" indent="-342900">
              <a:spcBef>
                <a:spcPts val="600"/>
              </a:spcBef>
              <a:buFontTx/>
              <a:buChar char="-"/>
            </a:pPr>
            <a:r>
              <a:rPr lang="fr-FR" sz="1400" cap="none" dirty="0"/>
              <a:t>organiser les élections des représentants du personnel ; </a:t>
            </a:r>
          </a:p>
          <a:p>
            <a:pPr marL="342900" lvl="0" indent="-342900">
              <a:spcBef>
                <a:spcPts val="600"/>
              </a:spcBef>
              <a:buFontTx/>
              <a:buChar char="-"/>
            </a:pPr>
            <a:r>
              <a:rPr lang="fr-FR" sz="1400" cap="none" dirty="0"/>
              <a:t>Convoquer les réunions , établir l’ordre du jour (conjointement avec le secrétaire) </a:t>
            </a:r>
          </a:p>
          <a:p>
            <a:pPr marL="342900" lvl="0" indent="-342900">
              <a:spcBef>
                <a:spcPts val="600"/>
              </a:spcBef>
              <a:buFontTx/>
              <a:buChar char="-"/>
            </a:pPr>
            <a:r>
              <a:rPr lang="fr-FR" sz="1400" cap="none" dirty="0"/>
              <a:t>présider &lt;&lt;&gt;&gt;</a:t>
            </a:r>
          </a:p>
          <a:p>
            <a:pPr marL="342900" lvl="0" indent="-342900">
              <a:spcBef>
                <a:spcPts val="600"/>
              </a:spcBef>
              <a:buFontTx/>
              <a:buChar char="-"/>
            </a:pPr>
            <a:r>
              <a:rPr lang="fr-FR" sz="1400" cap="none" dirty="0"/>
              <a:t>de façon générale assurer la tenue des différentes réunions de travail avec les diverses instances représentatives du personnel ;</a:t>
            </a:r>
          </a:p>
          <a:p>
            <a:pPr marL="342900" lvl="0" indent="-342900">
              <a:spcBef>
                <a:spcPts val="600"/>
              </a:spcBef>
              <a:buFontTx/>
              <a:buChar char="-"/>
            </a:pPr>
            <a:r>
              <a:rPr lang="fr-FR" sz="1400" cap="none" dirty="0"/>
              <a:t>contrôler, le cas échéant, a posteriori, l'utilisation des crédits d'heures des représentants du personnel.</a:t>
            </a:r>
          </a:p>
          <a:p>
            <a:pPr lvl="0">
              <a:spcBef>
                <a:spcPts val="600"/>
              </a:spcBef>
              <a:buNone/>
            </a:pPr>
            <a:r>
              <a:rPr lang="fr-FR" sz="1400" cap="none" dirty="0"/>
              <a:t>Cette énumération n'est pas limitative.</a:t>
            </a:r>
          </a:p>
          <a:p>
            <a:pPr>
              <a:spcBef>
                <a:spcPts val="600"/>
              </a:spcBef>
              <a:buNone/>
            </a:pPr>
            <a:r>
              <a:rPr lang="fr-FR" sz="1400" cap="none" dirty="0"/>
              <a:t>Monsieur (ou Madame) &lt;&gt; est tenu de veiller à la bonne application des dispositions du Code du travail, et devra prendre toutes les mesures utiles pour l'accomplissement de sa mission, étant entendu que l’OGEC &lt;&gt; met à sa disposition tous les moyens nécessaires, notamment &lt;…&gt;.</a:t>
            </a:r>
          </a:p>
          <a:p>
            <a:pPr>
              <a:spcBef>
                <a:spcPts val="600"/>
              </a:spcBef>
              <a:buNone/>
            </a:pPr>
            <a:r>
              <a:rPr lang="fr-FR" sz="1400" cap="none" dirty="0"/>
              <a:t>L'inobservation des dispositions relatives aux représentants du personnel peut être dans certains cas constitutive du délit d'entrave et faire l'objet de sanctions pénales.</a:t>
            </a:r>
          </a:p>
          <a:p>
            <a:pPr>
              <a:spcBef>
                <a:spcPts val="600"/>
              </a:spcBef>
              <a:buNone/>
            </a:pPr>
            <a:r>
              <a:rPr lang="fr-FR" sz="1400" cap="none" dirty="0"/>
              <a:t>Monsieur (ou Madame) &lt;&gt; déclare expressément accepter la délégation de pouvoirs qui lui est confiée par l’OGEC &lt;&gt; dans ce domaine, en toute connaissance de cause.</a:t>
            </a:r>
          </a:p>
          <a:p>
            <a:pPr>
              <a:spcBef>
                <a:spcPts val="600"/>
              </a:spcBef>
              <a:buNone/>
            </a:pPr>
            <a:r>
              <a:rPr lang="fr-FR" sz="1400" cap="none" dirty="0"/>
              <a:t>Il déclare être prévenu que sa responsabilité pénale peut être mise en cause en cas de faute de sa part.</a:t>
            </a:r>
          </a:p>
          <a:p>
            <a:pPr>
              <a:spcBef>
                <a:spcPts val="600"/>
              </a:spcBef>
              <a:buNone/>
            </a:pPr>
            <a:r>
              <a:rPr lang="fr-FR" sz="1400" cap="none" dirty="0"/>
              <a:t>La délégation de pouvoirs de Monsieur (ou Madame) &lt;&gt; sera valable pour &lt; préciser la durée&gt;. </a:t>
            </a:r>
          </a:p>
          <a:p>
            <a:pPr>
              <a:spcBef>
                <a:spcPts val="600"/>
              </a:spcBef>
            </a:pPr>
            <a:endParaRPr lang="fr-FR" sz="1400" cap="none" dirty="0"/>
          </a:p>
        </p:txBody>
      </p:sp>
      <p:sp>
        <p:nvSpPr>
          <p:cNvPr id="5" name="Titre 4"/>
          <p:cNvSpPr>
            <a:spLocks noGrp="1"/>
          </p:cNvSpPr>
          <p:nvPr>
            <p:ph type="title"/>
          </p:nvPr>
        </p:nvSpPr>
        <p:spPr>
          <a:xfrm>
            <a:off x="329259" y="415945"/>
            <a:ext cx="8494887" cy="702506"/>
          </a:xfrm>
        </p:spPr>
        <p:txBody>
          <a:bodyPr/>
          <a:lstStyle/>
          <a:p>
            <a:r>
              <a:rPr lang="fr-FR" sz="2800" b="1" cap="none" dirty="0"/>
              <a:t>FORMALISME IRP</a:t>
            </a:r>
          </a:p>
        </p:txBody>
      </p:sp>
    </p:spTree>
    <p:extLst>
      <p:ext uri="{BB962C8B-B14F-4D97-AF65-F5344CB8AC3E}">
        <p14:creationId xmlns:p14="http://schemas.microsoft.com/office/powerpoint/2010/main" val="366729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l"/>
            <a:r>
              <a:rPr lang="fr-FR" sz="1800" dirty="0"/>
              <a:t>La « branche » doit lister les sujets qui ne peuvent pas être modifiés par accord d’entreprise </a:t>
            </a:r>
          </a:p>
          <a:p>
            <a:pPr algn="l"/>
            <a:r>
              <a:rPr lang="fr-FR" sz="1800" dirty="0"/>
              <a:t>Ce sera le « </a:t>
            </a:r>
            <a:r>
              <a:rPr lang="fr-FR" sz="1800" b="1" dirty="0"/>
              <a:t>socle social </a:t>
            </a:r>
          </a:p>
          <a:p>
            <a:pPr algn="l"/>
            <a:r>
              <a:rPr lang="fr-FR" sz="1800" b="1" dirty="0"/>
              <a:t>conventionnel </a:t>
            </a:r>
            <a:r>
              <a:rPr lang="fr-FR" sz="1800" dirty="0"/>
              <a:t>»</a:t>
            </a:r>
          </a:p>
          <a:p>
            <a:pPr algn="l"/>
            <a:endParaRPr lang="fr-FR" sz="1800" dirty="0"/>
          </a:p>
          <a:p>
            <a:pPr algn="l"/>
            <a:endParaRPr lang="fr-FR" sz="1800" dirty="0"/>
          </a:p>
        </p:txBody>
      </p:sp>
      <p:sp>
        <p:nvSpPr>
          <p:cNvPr id="3" name="Espace réservé du contenu 2"/>
          <p:cNvSpPr>
            <a:spLocks noGrp="1"/>
          </p:cNvSpPr>
          <p:nvPr>
            <p:ph sz="half" idx="15"/>
          </p:nvPr>
        </p:nvSpPr>
        <p:spPr>
          <a:xfrm>
            <a:off x="2462860" y="1314216"/>
            <a:ext cx="6361288" cy="4628444"/>
          </a:xfrm>
        </p:spPr>
        <p:txBody>
          <a:bodyPr>
            <a:noAutofit/>
          </a:bodyPr>
          <a:lstStyle/>
          <a:p>
            <a:pPr>
              <a:spcBef>
                <a:spcPts val="0"/>
              </a:spcBef>
            </a:pPr>
            <a:r>
              <a:rPr lang="fr-FR" sz="1800" i="1" cap="none" dirty="0"/>
              <a:t>Art. L. 2232-5-1</a:t>
            </a:r>
            <a:r>
              <a:rPr lang="fr-FR" sz="1800" cap="none" dirty="0"/>
              <a:t>. – La branche a pour missions :</a:t>
            </a:r>
          </a:p>
          <a:p>
            <a:pPr>
              <a:spcBef>
                <a:spcPts val="0"/>
              </a:spcBef>
            </a:pPr>
            <a:r>
              <a:rPr lang="fr-FR" sz="1800" cap="none" dirty="0"/>
              <a:t>« 1° De définir, (…) les garanties </a:t>
            </a:r>
            <a:r>
              <a:rPr lang="fr-FR" sz="1800" b="1" cap="none" dirty="0">
                <a:solidFill>
                  <a:schemeClr val="accent2"/>
                </a:solidFill>
              </a:rPr>
              <a:t>en matière de salaires minimaux, de classifications, de garanties collectives complémentaires mentionnées à l’article L. 912-1 du code de la sécurité sociale, de mutualisation des fonds de la formation professionnelle, de prévention de la pénibilité</a:t>
            </a:r>
            <a:r>
              <a:rPr lang="fr-FR" sz="1800" b="1" cap="none" dirty="0"/>
              <a:t> </a:t>
            </a:r>
            <a:r>
              <a:rPr lang="fr-FR" sz="1800" cap="none" dirty="0"/>
              <a:t>prévue au titre VI du livre I</a:t>
            </a:r>
            <a:r>
              <a:rPr lang="fr-FR" sz="1800" cap="none" baseline="30000" dirty="0"/>
              <a:t>er</a:t>
            </a:r>
            <a:r>
              <a:rPr lang="fr-FR" sz="1800" cap="none" dirty="0"/>
              <a:t> de la quatrième partie du présent code </a:t>
            </a:r>
            <a:r>
              <a:rPr lang="fr-FR" sz="1800" b="1" cap="none" dirty="0">
                <a:solidFill>
                  <a:schemeClr val="accent2"/>
                </a:solidFill>
              </a:rPr>
              <a:t>et d’égalité professionnelle entre les femmes et les hommes (…) </a:t>
            </a:r>
            <a:r>
              <a:rPr lang="fr-FR" sz="1800" cap="none" dirty="0"/>
              <a:t>;</a:t>
            </a:r>
          </a:p>
          <a:p>
            <a:pPr>
              <a:spcBef>
                <a:spcPts val="0"/>
              </a:spcBef>
            </a:pPr>
            <a:r>
              <a:rPr lang="fr-FR" sz="1800" cap="none" dirty="0"/>
              <a:t>« 2° De définir, par la négociation, </a:t>
            </a:r>
            <a:r>
              <a:rPr lang="fr-FR" sz="1800" b="1" cap="none" dirty="0">
                <a:solidFill>
                  <a:schemeClr val="accent2"/>
                </a:solidFill>
              </a:rPr>
              <a:t>les thèmes sur lesquels les conventions et accords d’entreprise ne peuvent être moins favorables que les conventions et accords conclus au niveau de la branche</a:t>
            </a:r>
            <a:r>
              <a:rPr lang="fr-FR" sz="1800" cap="none" dirty="0"/>
              <a:t>, à l’exclusion des thèmes pour lesquels la loi prévoit la primauté de la convention ou de l’accord d’entreprise ;</a:t>
            </a:r>
          </a:p>
          <a:p>
            <a:pPr>
              <a:spcBef>
                <a:spcPts val="0"/>
              </a:spcBef>
            </a:pPr>
            <a:r>
              <a:rPr lang="fr-FR" sz="1800" cap="none" dirty="0"/>
              <a:t>« 3° De réguler la concurrence entre les entreprises relevant de son champ d’application.</a:t>
            </a:r>
          </a:p>
          <a:p>
            <a:pPr>
              <a:spcBef>
                <a:spcPts val="0"/>
              </a:spcBef>
            </a:pPr>
            <a:endParaRPr lang="fr-FR" sz="1800" cap="none" dirty="0"/>
          </a:p>
          <a:p>
            <a:pPr>
              <a:spcBef>
                <a:spcPts val="0"/>
              </a:spcBef>
            </a:pPr>
            <a:r>
              <a:rPr lang="fr-FR" sz="1800" cap="none" dirty="0">
                <a:solidFill>
                  <a:schemeClr val="accent2"/>
                </a:solidFill>
                <a:sym typeface="Wingdings" panose="05000000000000000000" pitchFamily="2" charset="2"/>
              </a:rPr>
              <a:t></a:t>
            </a:r>
            <a:r>
              <a:rPr lang="fr-FR" sz="1800" cap="none" dirty="0"/>
              <a:t>Dans les 2 ans = la branche doit déterminer l’ordre public conventionnel applicable.</a:t>
            </a:r>
          </a:p>
          <a:p>
            <a:pPr>
              <a:spcBef>
                <a:spcPts val="0"/>
              </a:spcBef>
            </a:pPr>
            <a:r>
              <a:rPr lang="fr-FR" sz="1800" b="1" cap="none" dirty="0"/>
              <a:t>Il est vivement déconseillé de négocier avant que ce socle social conventionnel ne soit déterminé.</a:t>
            </a:r>
          </a:p>
          <a:p>
            <a:pPr>
              <a:spcBef>
                <a:spcPts val="0"/>
              </a:spcBef>
            </a:pPr>
            <a:endParaRPr lang="fr-FR" sz="1800" cap="none" dirty="0"/>
          </a:p>
        </p:txBody>
      </p:sp>
      <p:sp>
        <p:nvSpPr>
          <p:cNvPr id="4" name="Titre 3"/>
          <p:cNvSpPr>
            <a:spLocks noGrp="1"/>
          </p:cNvSpPr>
          <p:nvPr>
            <p:ph type="title"/>
          </p:nvPr>
        </p:nvSpPr>
        <p:spPr>
          <a:xfrm>
            <a:off x="2462859" y="17738"/>
            <a:ext cx="6361287" cy="702506"/>
          </a:xfrm>
        </p:spPr>
        <p:txBody>
          <a:bodyPr/>
          <a:lstStyle/>
          <a:p>
            <a:r>
              <a:rPr lang="fr-FR" sz="2800" b="1" dirty="0"/>
              <a:t>Les apports de la loi el </a:t>
            </a:r>
            <a:r>
              <a:rPr lang="fr-FR" sz="2800" b="1" dirty="0" err="1"/>
              <a:t>khomri</a:t>
            </a:r>
            <a:endParaRPr lang="fr-FR" sz="2800" b="1" dirty="0"/>
          </a:p>
        </p:txBody>
      </p:sp>
      <p:pic>
        <p:nvPicPr>
          <p:cNvPr id="5" name="Image 4"/>
          <p:cNvPicPr>
            <a:picLocks noChangeAspect="1"/>
          </p:cNvPicPr>
          <p:nvPr/>
        </p:nvPicPr>
        <p:blipFill>
          <a:blip r:embed="rId2"/>
          <a:stretch>
            <a:fillRect/>
          </a:stretch>
        </p:blipFill>
        <p:spPr>
          <a:xfrm>
            <a:off x="769122" y="5032715"/>
            <a:ext cx="975413" cy="812844"/>
          </a:xfrm>
          <a:prstGeom prst="rect">
            <a:avLst/>
          </a:prstGeom>
        </p:spPr>
      </p:pic>
    </p:spTree>
    <p:extLst>
      <p:ext uri="{BB962C8B-B14F-4D97-AF65-F5344CB8AC3E}">
        <p14:creationId xmlns:p14="http://schemas.microsoft.com/office/powerpoint/2010/main" val="376182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l"/>
            <a:r>
              <a:rPr lang="fr-FR" sz="2000" dirty="0"/>
              <a:t>Des accords d’entreprise majoritaires</a:t>
            </a:r>
          </a:p>
          <a:p>
            <a:pPr algn="l"/>
            <a:endParaRPr lang="fr-FR" sz="2000" dirty="0"/>
          </a:p>
          <a:p>
            <a:pPr algn="l"/>
            <a:r>
              <a:rPr lang="fr-FR" sz="2000" dirty="0"/>
              <a:t>Application progressive </a:t>
            </a:r>
          </a:p>
          <a:p>
            <a:pPr algn="l"/>
            <a:endParaRPr lang="fr-FR" sz="2000" dirty="0"/>
          </a:p>
          <a:p>
            <a:pPr algn="l"/>
            <a:r>
              <a:rPr lang="fr-FR" sz="2000" dirty="0"/>
              <a:t>2017 pour les accords « temps de travail »</a:t>
            </a:r>
          </a:p>
          <a:p>
            <a:pPr algn="l"/>
            <a:endParaRPr lang="fr-FR" sz="2000" dirty="0"/>
          </a:p>
          <a:p>
            <a:pPr algn="l"/>
            <a:r>
              <a:rPr lang="fr-FR" sz="2000" dirty="0"/>
              <a:t>2019 pour tous les accords…</a:t>
            </a:r>
          </a:p>
        </p:txBody>
      </p:sp>
      <p:sp>
        <p:nvSpPr>
          <p:cNvPr id="3" name="Espace réservé du contenu 2"/>
          <p:cNvSpPr>
            <a:spLocks noGrp="1"/>
          </p:cNvSpPr>
          <p:nvPr>
            <p:ph sz="half" idx="15"/>
          </p:nvPr>
        </p:nvSpPr>
        <p:spPr>
          <a:xfrm>
            <a:off x="2462860" y="1542815"/>
            <a:ext cx="6361288" cy="5064461"/>
          </a:xfrm>
        </p:spPr>
        <p:txBody>
          <a:bodyPr>
            <a:normAutofit/>
          </a:bodyPr>
          <a:lstStyle/>
          <a:p>
            <a:r>
              <a:rPr lang="fr-FR" sz="2000" cap="none" dirty="0"/>
              <a:t>Si l’accord d’entreprise peut « déroger », encore faut-il qu’il soit « </a:t>
            </a:r>
            <a:r>
              <a:rPr lang="fr-FR" sz="2000" b="1" cap="none" dirty="0">
                <a:solidFill>
                  <a:schemeClr val="accent2"/>
                </a:solidFill>
              </a:rPr>
              <a:t>légitime</a:t>
            </a:r>
            <a:r>
              <a:rPr lang="fr-FR" sz="2000" cap="none" dirty="0"/>
              <a:t> » :  les règles de majorité vont changer.</a:t>
            </a:r>
          </a:p>
          <a:p>
            <a:r>
              <a:rPr lang="fr-FR" sz="2000" cap="none" dirty="0"/>
              <a:t>Les accords devront être signés par des organisations syndicales représentant </a:t>
            </a:r>
            <a:r>
              <a:rPr lang="fr-FR" sz="2000" b="1" cap="none" dirty="0">
                <a:solidFill>
                  <a:schemeClr val="accent2"/>
                </a:solidFill>
              </a:rPr>
              <a:t>50% des voix </a:t>
            </a:r>
            <a:r>
              <a:rPr lang="fr-FR" sz="2000" cap="none" dirty="0"/>
              <a:t>contre 30% aujourd’hui = dates d’application </a:t>
            </a:r>
            <a:r>
              <a:rPr lang="fr-FR" sz="2000" i="1" cap="none" dirty="0"/>
              <a:t>voir ci-contre.</a:t>
            </a:r>
          </a:p>
          <a:p>
            <a:r>
              <a:rPr lang="fr-FR" sz="2000" cap="none" dirty="0"/>
              <a:t>Il sera possible d’organiser un référendum pour valider un accord signé par des OS représentant 30% des voix.</a:t>
            </a:r>
          </a:p>
          <a:p>
            <a:r>
              <a:rPr lang="fr-FR" sz="2000" b="1" cap="none" dirty="0">
                <a:solidFill>
                  <a:schemeClr val="accent2"/>
                </a:solidFill>
                <a:sym typeface="Wingdings" panose="05000000000000000000" pitchFamily="2" charset="2"/>
              </a:rPr>
              <a:t></a:t>
            </a:r>
            <a:r>
              <a:rPr lang="fr-FR" sz="2000" cap="none" dirty="0"/>
              <a:t>A noter : le crédit d’heures des délégués syndicaux passe de 10 à 12 heures par mois (établissement de 50 à 150 ETP) et de 15 à 18 heures (de 151 à 499 ETP). </a:t>
            </a:r>
          </a:p>
        </p:txBody>
      </p:sp>
      <p:sp>
        <p:nvSpPr>
          <p:cNvPr id="4" name="Titre 3"/>
          <p:cNvSpPr>
            <a:spLocks noGrp="1"/>
          </p:cNvSpPr>
          <p:nvPr>
            <p:ph type="title"/>
          </p:nvPr>
        </p:nvSpPr>
        <p:spPr>
          <a:xfrm>
            <a:off x="2462859" y="17738"/>
            <a:ext cx="6361287" cy="702506"/>
          </a:xfrm>
        </p:spPr>
        <p:txBody>
          <a:bodyPr/>
          <a:lstStyle/>
          <a:p>
            <a:r>
              <a:rPr lang="fr-FR" sz="2800" b="1" dirty="0"/>
              <a:t>Les apports de la loi el </a:t>
            </a:r>
            <a:r>
              <a:rPr lang="fr-FR" sz="2800" b="1" dirty="0" err="1"/>
              <a:t>khomri</a:t>
            </a:r>
            <a:endParaRPr lang="fr-FR" sz="2800" b="1" dirty="0"/>
          </a:p>
        </p:txBody>
      </p:sp>
    </p:spTree>
    <p:extLst>
      <p:ext uri="{BB962C8B-B14F-4D97-AF65-F5344CB8AC3E}">
        <p14:creationId xmlns:p14="http://schemas.microsoft.com/office/powerpoint/2010/main" val="87950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5"/>
            <p:extLst>
              <p:ext uri="{D42A27DB-BD31-4B8C-83A1-F6EECF244321}">
                <p14:modId xmlns:p14="http://schemas.microsoft.com/office/powerpoint/2010/main" val="2977574130"/>
              </p:ext>
            </p:extLst>
          </p:nvPr>
        </p:nvGraphicFramePr>
        <p:xfrm>
          <a:off x="329260" y="1237979"/>
          <a:ext cx="8494886" cy="5585933"/>
        </p:xfrm>
        <a:graphic>
          <a:graphicData uri="http://schemas.openxmlformats.org/drawingml/2006/table">
            <a:tbl>
              <a:tblPr firstRow="1" firstCol="1" bandRow="1">
                <a:tableStyleId>{5C22544A-7EE6-4342-B048-85BDC9FD1C3A}</a:tableStyleId>
              </a:tblPr>
              <a:tblGrid>
                <a:gridCol w="2124424">
                  <a:extLst>
                    <a:ext uri="{9D8B030D-6E8A-4147-A177-3AD203B41FA5}">
                      <a16:colId xmlns:a16="http://schemas.microsoft.com/office/drawing/2014/main" xmlns="" val="2932003925"/>
                    </a:ext>
                  </a:extLst>
                </a:gridCol>
                <a:gridCol w="3400361">
                  <a:extLst>
                    <a:ext uri="{9D8B030D-6E8A-4147-A177-3AD203B41FA5}">
                      <a16:colId xmlns:a16="http://schemas.microsoft.com/office/drawing/2014/main" xmlns="" val="3912837552"/>
                    </a:ext>
                  </a:extLst>
                </a:gridCol>
                <a:gridCol w="1743573">
                  <a:extLst>
                    <a:ext uri="{9D8B030D-6E8A-4147-A177-3AD203B41FA5}">
                      <a16:colId xmlns:a16="http://schemas.microsoft.com/office/drawing/2014/main" xmlns="" val="3050157241"/>
                    </a:ext>
                  </a:extLst>
                </a:gridCol>
                <a:gridCol w="1226528">
                  <a:extLst>
                    <a:ext uri="{9D8B030D-6E8A-4147-A177-3AD203B41FA5}">
                      <a16:colId xmlns:a16="http://schemas.microsoft.com/office/drawing/2014/main" xmlns="" val="349837034"/>
                    </a:ext>
                  </a:extLst>
                </a:gridCol>
              </a:tblGrid>
              <a:tr h="515246">
                <a:tc>
                  <a:txBody>
                    <a:bodyPr/>
                    <a:lstStyle/>
                    <a:p>
                      <a:pPr algn="ctr">
                        <a:lnSpc>
                          <a:spcPct val="115000"/>
                        </a:lnSpc>
                        <a:spcAft>
                          <a:spcPts val="0"/>
                        </a:spcAft>
                      </a:pPr>
                      <a:r>
                        <a:rPr lang="fr-FR" sz="1600" dirty="0">
                          <a:effectLst/>
                        </a:rPr>
                        <a:t>Règles de négociation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extLst>
                  <a:ext uri="{0D108BD9-81ED-4DB2-BD59-A6C34878D82A}">
                    <a16:rowId xmlns:a16="http://schemas.microsoft.com/office/drawing/2014/main" xmlns="" val="455296096"/>
                  </a:ext>
                </a:extLst>
              </a:tr>
              <a:tr h="592251">
                <a:tc>
                  <a:txBody>
                    <a:bodyPr/>
                    <a:lstStyle/>
                    <a:p>
                      <a:pPr>
                        <a:lnSpc>
                          <a:spcPct val="115000"/>
                        </a:lnSpc>
                        <a:spcAft>
                          <a:spcPts val="0"/>
                        </a:spcAft>
                      </a:pPr>
                      <a:r>
                        <a:rPr lang="fr-FR" sz="1600" dirty="0">
                          <a:effectLst/>
                        </a:rPr>
                        <a:t>Accord de méthode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898B4"/>
                    </a:solidFill>
                  </a:tcPr>
                </a:tc>
                <a:tc>
                  <a:txBody>
                    <a:bodyPr/>
                    <a:lstStyle/>
                    <a:p>
                      <a:pPr>
                        <a:lnSpc>
                          <a:spcPct val="115000"/>
                        </a:lnSpc>
                        <a:spcAft>
                          <a:spcPts val="0"/>
                        </a:spcAft>
                      </a:pPr>
                      <a:r>
                        <a:rPr lang="fr-FR" sz="1600" dirty="0">
                          <a:effectLst/>
                        </a:rPr>
                        <a:t>La loi encourage le recours à l’accord de méthode.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lnR w="12700" cap="flat" cmpd="sng" algn="ctr">
                      <a:solidFill>
                        <a:schemeClr val="tx1"/>
                      </a:solidFill>
                      <a:prstDash val="solid"/>
                      <a:round/>
                      <a:headEnd type="none" w="med" len="med"/>
                      <a:tailEnd type="none" w="med" len="med"/>
                    </a:lnR>
                    <a:solidFill>
                      <a:schemeClr val="bg1"/>
                    </a:solidFill>
                  </a:tcPr>
                </a:tc>
                <a:tc rowSpan="3">
                  <a:txBody>
                    <a:bodyPr/>
                    <a:lstStyle/>
                    <a:p>
                      <a:pPr algn="ctr">
                        <a:lnSpc>
                          <a:spcPct val="115000"/>
                        </a:lnSpc>
                        <a:spcAft>
                          <a:spcPts val="0"/>
                        </a:spcAft>
                      </a:pPr>
                      <a:r>
                        <a:rPr lang="fr-FR" sz="1600" dirty="0">
                          <a:effectLst/>
                        </a:rPr>
                        <a:t>10 août 2016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600" dirty="0">
                          <a:effectLst/>
                        </a:rPr>
                        <a:t>C. </a:t>
                      </a:r>
                      <a:r>
                        <a:rPr lang="fr-FR" sz="1600" dirty="0" err="1">
                          <a:effectLst/>
                        </a:rPr>
                        <a:t>trav</a:t>
                      </a:r>
                      <a:r>
                        <a:rPr lang="fr-FR" sz="1600" dirty="0">
                          <a:effectLst/>
                        </a:rPr>
                        <a:t>., art. L. 2222-3-1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2912531833"/>
                  </a:ext>
                </a:extLst>
              </a:tr>
              <a:tr h="1036438">
                <a:tc>
                  <a:txBody>
                    <a:bodyPr/>
                    <a:lstStyle/>
                    <a:p>
                      <a:pPr>
                        <a:lnSpc>
                          <a:spcPct val="115000"/>
                        </a:lnSpc>
                        <a:spcAft>
                          <a:spcPts val="0"/>
                        </a:spcAft>
                      </a:pPr>
                      <a:r>
                        <a:rPr lang="fr-FR" sz="1600" dirty="0">
                          <a:effectLst/>
                        </a:rPr>
                        <a:t>Préambule des accords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898B4"/>
                    </a:solidFill>
                  </a:tcPr>
                </a:tc>
                <a:tc>
                  <a:txBody>
                    <a:bodyPr/>
                    <a:lstStyle/>
                    <a:p>
                      <a:pPr>
                        <a:lnSpc>
                          <a:spcPct val="115000"/>
                        </a:lnSpc>
                        <a:spcAft>
                          <a:spcPts val="0"/>
                        </a:spcAft>
                      </a:pPr>
                      <a:r>
                        <a:rPr lang="fr-FR" sz="1600" dirty="0">
                          <a:effectLst/>
                        </a:rPr>
                        <a:t>Tout accord collectif contient un préambule (présentation des objectifs et contenu, conditions de suivi et clauses de rendez-vous).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tc>
                <a:tc>
                  <a:txBody>
                    <a:bodyPr/>
                    <a:lstStyle/>
                    <a:p>
                      <a:pPr>
                        <a:lnSpc>
                          <a:spcPct val="115000"/>
                        </a:lnSpc>
                        <a:spcAft>
                          <a:spcPts val="0"/>
                        </a:spcAft>
                      </a:pPr>
                      <a:r>
                        <a:rPr lang="fr-FR" sz="1600" dirty="0">
                          <a:effectLst/>
                        </a:rPr>
                        <a:t>C. </a:t>
                      </a:r>
                      <a:r>
                        <a:rPr lang="fr-FR" sz="1600" dirty="0" err="1">
                          <a:effectLst/>
                        </a:rPr>
                        <a:t>trav</a:t>
                      </a:r>
                      <a:r>
                        <a:rPr lang="fr-FR" sz="1600" dirty="0">
                          <a:effectLst/>
                        </a:rPr>
                        <a:t>., art. L. 2222-3-3</a:t>
                      </a:r>
                    </a:p>
                    <a:p>
                      <a:pPr>
                        <a:lnSpc>
                          <a:spcPct val="115000"/>
                        </a:lnSpc>
                        <a:spcAft>
                          <a:spcPts val="0"/>
                        </a:spcAft>
                      </a:pPr>
                      <a:r>
                        <a:rPr lang="fr-FR" sz="1600" dirty="0">
                          <a:effectLst/>
                        </a:rPr>
                        <a:t>C. </a:t>
                      </a:r>
                      <a:r>
                        <a:rPr lang="fr-FR" sz="1600" dirty="0" err="1">
                          <a:effectLst/>
                        </a:rPr>
                        <a:t>trav</a:t>
                      </a:r>
                      <a:r>
                        <a:rPr lang="fr-FR" sz="1600" dirty="0">
                          <a:effectLst/>
                        </a:rPr>
                        <a:t>., art. L. 2222-5-1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3021593"/>
                  </a:ext>
                </a:extLst>
              </a:tr>
              <a:tr h="1545737">
                <a:tc>
                  <a:txBody>
                    <a:bodyPr/>
                    <a:lstStyle/>
                    <a:p>
                      <a:pPr>
                        <a:lnSpc>
                          <a:spcPct val="115000"/>
                        </a:lnSpc>
                        <a:spcAft>
                          <a:spcPts val="0"/>
                        </a:spcAft>
                      </a:pPr>
                      <a:r>
                        <a:rPr lang="fr-FR" sz="1600" dirty="0">
                          <a:effectLst/>
                        </a:rPr>
                        <a:t>Durée des accords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898B4"/>
                    </a:solidFill>
                  </a:tcPr>
                </a:tc>
                <a:tc>
                  <a:txBody>
                    <a:bodyPr/>
                    <a:lstStyle/>
                    <a:p>
                      <a:pPr marL="342900" lvl="0" indent="-342900">
                        <a:lnSpc>
                          <a:spcPct val="115000"/>
                        </a:lnSpc>
                        <a:spcAft>
                          <a:spcPts val="0"/>
                        </a:spcAft>
                        <a:buFont typeface="Calibri" panose="020F0502020204030204" pitchFamily="34" charset="0"/>
                        <a:buChar char="-"/>
                      </a:pPr>
                      <a:r>
                        <a:rPr lang="fr-FR" sz="1600" dirty="0">
                          <a:effectLst/>
                        </a:rPr>
                        <a:t>Sauf stipulation particulière ou accord conclu pour une durée indéterminée, la durée des accords collectifs est fixée à cinq ans. </a:t>
                      </a:r>
                    </a:p>
                    <a:p>
                      <a:pPr marL="342900" lvl="0" indent="-342900">
                        <a:lnSpc>
                          <a:spcPct val="115000"/>
                        </a:lnSpc>
                        <a:spcAft>
                          <a:spcPts val="0"/>
                        </a:spcAft>
                        <a:buFont typeface="Calibri" panose="020F0502020204030204" pitchFamily="34" charset="0"/>
                        <a:buChar char="-"/>
                      </a:pPr>
                      <a:r>
                        <a:rPr lang="fr-FR" sz="1600" dirty="0">
                          <a:effectLst/>
                        </a:rPr>
                        <a:t>Lorsqu’il arrive à échéance, l’accord cesse de produire ses effets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tc>
                <a:tc>
                  <a:txBody>
                    <a:bodyPr/>
                    <a:lstStyle/>
                    <a:p>
                      <a:pPr>
                        <a:lnSpc>
                          <a:spcPct val="115000"/>
                        </a:lnSpc>
                        <a:spcAft>
                          <a:spcPts val="0"/>
                        </a:spcAft>
                      </a:pPr>
                      <a:r>
                        <a:rPr lang="fr-FR" sz="1600" dirty="0">
                          <a:effectLst/>
                        </a:rPr>
                        <a:t>C. </a:t>
                      </a:r>
                      <a:r>
                        <a:rPr lang="fr-FR" sz="1600" dirty="0" err="1">
                          <a:effectLst/>
                        </a:rPr>
                        <a:t>trav</a:t>
                      </a:r>
                      <a:r>
                        <a:rPr lang="fr-FR" sz="1600" dirty="0">
                          <a:effectLst/>
                        </a:rPr>
                        <a:t>., art. L. 2222-4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3312971"/>
                  </a:ext>
                </a:extLst>
              </a:tr>
              <a:tr h="1628690">
                <a:tc>
                  <a:txBody>
                    <a:bodyPr/>
                    <a:lstStyle/>
                    <a:p>
                      <a:pPr>
                        <a:lnSpc>
                          <a:spcPct val="115000"/>
                        </a:lnSpc>
                        <a:spcAft>
                          <a:spcPts val="0"/>
                        </a:spcAft>
                      </a:pPr>
                      <a:r>
                        <a:rPr lang="fr-FR" sz="1600" dirty="0">
                          <a:effectLst/>
                        </a:rPr>
                        <a:t>Publicité des accords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898B4"/>
                    </a:solidFill>
                  </a:tcPr>
                </a:tc>
                <a:tc>
                  <a:txBody>
                    <a:bodyPr/>
                    <a:lstStyle/>
                    <a:p>
                      <a:pPr>
                        <a:lnSpc>
                          <a:spcPct val="115000"/>
                        </a:lnSpc>
                        <a:spcAft>
                          <a:spcPts val="0"/>
                        </a:spcAft>
                      </a:pPr>
                      <a:r>
                        <a:rPr lang="fr-FR" sz="1600" dirty="0">
                          <a:effectLst/>
                        </a:rPr>
                        <a:t>Tous les accords collectifs feront l’objet d’une publicité dans une base de données nationale en open data.</a:t>
                      </a:r>
                    </a:p>
                    <a:p>
                      <a:pPr>
                        <a:lnSpc>
                          <a:spcPct val="115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600" dirty="0">
                          <a:effectLst/>
                        </a:rPr>
                        <a:t>Attente d’un décret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600" dirty="0">
                          <a:effectLst/>
                        </a:rPr>
                        <a:t>C. </a:t>
                      </a:r>
                      <a:r>
                        <a:rPr lang="fr-FR" sz="1600" dirty="0" err="1">
                          <a:effectLst/>
                        </a:rPr>
                        <a:t>trav</a:t>
                      </a:r>
                      <a:r>
                        <a:rPr lang="fr-FR" sz="1600" dirty="0">
                          <a:effectLst/>
                        </a:rPr>
                        <a:t>., art. L. 2231-5-1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397832"/>
                  </a:ext>
                </a:extLst>
              </a:tr>
            </a:tbl>
          </a:graphicData>
        </a:graphic>
      </p:graphicFrame>
      <p:sp>
        <p:nvSpPr>
          <p:cNvPr id="3" name="Titre 2"/>
          <p:cNvSpPr>
            <a:spLocks noGrp="1"/>
          </p:cNvSpPr>
          <p:nvPr>
            <p:ph type="title"/>
          </p:nvPr>
        </p:nvSpPr>
        <p:spPr/>
        <p:txBody>
          <a:bodyPr/>
          <a:lstStyle/>
          <a:p>
            <a:r>
              <a:rPr lang="fr-FR" sz="3200" b="1" dirty="0"/>
              <a:t>Les apports de la loi el </a:t>
            </a:r>
            <a:r>
              <a:rPr lang="fr-FR" sz="3200" b="1" dirty="0" err="1"/>
              <a:t>khomri</a:t>
            </a:r>
            <a:endParaRPr lang="fr-FR" dirty="0"/>
          </a:p>
        </p:txBody>
      </p:sp>
    </p:spTree>
    <p:extLst>
      <p:ext uri="{BB962C8B-B14F-4D97-AF65-F5344CB8AC3E}">
        <p14:creationId xmlns:p14="http://schemas.microsoft.com/office/powerpoint/2010/main" val="173306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800" b="1" dirty="0"/>
              <a:t>Les apports de la loi el </a:t>
            </a:r>
            <a:r>
              <a:rPr lang="fr-FR" sz="2800" b="1" dirty="0" err="1"/>
              <a:t>khomri</a:t>
            </a:r>
            <a:endParaRPr lang="fr-FR" dirty="0"/>
          </a:p>
        </p:txBody>
      </p:sp>
      <p:graphicFrame>
        <p:nvGraphicFramePr>
          <p:cNvPr id="4" name="Espace réservé du contenu 4"/>
          <p:cNvGraphicFramePr>
            <a:graphicFrameLocks noGrp="1"/>
          </p:cNvGraphicFramePr>
          <p:nvPr>
            <p:ph sz="half" idx="15"/>
            <p:extLst>
              <p:ext uri="{D42A27DB-BD31-4B8C-83A1-F6EECF244321}">
                <p14:modId xmlns:p14="http://schemas.microsoft.com/office/powerpoint/2010/main" val="2856602396"/>
              </p:ext>
            </p:extLst>
          </p:nvPr>
        </p:nvGraphicFramePr>
        <p:xfrm>
          <a:off x="329260" y="1017541"/>
          <a:ext cx="8494886" cy="5907073"/>
        </p:xfrm>
        <a:graphic>
          <a:graphicData uri="http://schemas.openxmlformats.org/drawingml/2006/table">
            <a:tbl>
              <a:tblPr firstRow="1" firstCol="1" bandRow="1">
                <a:tableStyleId>{5C22544A-7EE6-4342-B048-85BDC9FD1C3A}</a:tableStyleId>
              </a:tblPr>
              <a:tblGrid>
                <a:gridCol w="2124424">
                  <a:extLst>
                    <a:ext uri="{9D8B030D-6E8A-4147-A177-3AD203B41FA5}">
                      <a16:colId xmlns:a16="http://schemas.microsoft.com/office/drawing/2014/main" xmlns="" val="2932003925"/>
                    </a:ext>
                  </a:extLst>
                </a:gridCol>
                <a:gridCol w="3400361">
                  <a:extLst>
                    <a:ext uri="{9D8B030D-6E8A-4147-A177-3AD203B41FA5}">
                      <a16:colId xmlns:a16="http://schemas.microsoft.com/office/drawing/2014/main" xmlns="" val="3912837552"/>
                    </a:ext>
                  </a:extLst>
                </a:gridCol>
                <a:gridCol w="1743573">
                  <a:extLst>
                    <a:ext uri="{9D8B030D-6E8A-4147-A177-3AD203B41FA5}">
                      <a16:colId xmlns:a16="http://schemas.microsoft.com/office/drawing/2014/main" xmlns="" val="3050157241"/>
                    </a:ext>
                  </a:extLst>
                </a:gridCol>
                <a:gridCol w="1226528">
                  <a:extLst>
                    <a:ext uri="{9D8B030D-6E8A-4147-A177-3AD203B41FA5}">
                      <a16:colId xmlns:a16="http://schemas.microsoft.com/office/drawing/2014/main" xmlns="" val="349837034"/>
                    </a:ext>
                  </a:extLst>
                </a:gridCol>
              </a:tblGrid>
              <a:tr h="545601">
                <a:tc>
                  <a:txBody>
                    <a:bodyPr/>
                    <a:lstStyle/>
                    <a:p>
                      <a:pPr algn="ctr">
                        <a:lnSpc>
                          <a:spcPct val="115000"/>
                        </a:lnSpc>
                        <a:spcAft>
                          <a:spcPts val="0"/>
                        </a:spcAft>
                      </a:pPr>
                      <a:r>
                        <a:rPr lang="fr-FR" sz="1600" dirty="0">
                          <a:effectLst/>
                        </a:rPr>
                        <a:t>Règles de négociation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extLst>
                  <a:ext uri="{0D108BD9-81ED-4DB2-BD59-A6C34878D82A}">
                    <a16:rowId xmlns:a16="http://schemas.microsoft.com/office/drawing/2014/main" xmlns="" val="455296096"/>
                  </a:ext>
                </a:extLst>
              </a:tr>
              <a:tr h="1140001">
                <a:tc rowSpan="2">
                  <a:txBody>
                    <a:bodyPr/>
                    <a:lstStyle/>
                    <a:p>
                      <a:pPr algn="l">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Négociation en l’absence de délégué syndical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98B4"/>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Accords conclus avec des élus non mandatés: </a:t>
                      </a:r>
                      <a:r>
                        <a:rPr lang="fr-FR" sz="1600" b="0" dirty="0">
                          <a:effectLst/>
                          <a:latin typeface="Calibri" panose="020F0502020204030204" pitchFamily="34" charset="0"/>
                          <a:ea typeface="Calibri" panose="020F0502020204030204" pitchFamily="34" charset="0"/>
                          <a:cs typeface="Times New Roman" panose="02020603050405020304" pitchFamily="18" charset="0"/>
                        </a:rPr>
                        <a:t>p</a:t>
                      </a:r>
                      <a:r>
                        <a:rPr lang="fr-FR" sz="1600" b="0" i="0" dirty="0">
                          <a:effectLst/>
                          <a:latin typeface="Calibri" panose="020F0502020204030204" pitchFamily="34" charset="0"/>
                          <a:ea typeface="Calibri" panose="020F0502020204030204" pitchFamily="34" charset="0"/>
                          <a:cs typeface="Times New Roman" panose="02020603050405020304" pitchFamily="18" charset="0"/>
                        </a:rPr>
                        <a:t>lus de validation de</a:t>
                      </a:r>
                      <a:r>
                        <a:rPr lang="fr-FR" sz="1600" b="0" i="0" baseline="0" dirty="0">
                          <a:effectLst/>
                          <a:latin typeface="Calibri" panose="020F0502020204030204" pitchFamily="34" charset="0"/>
                          <a:ea typeface="Calibri" panose="020F0502020204030204" pitchFamily="34" charset="0"/>
                          <a:cs typeface="Times New Roman" panose="02020603050405020304" pitchFamily="18" charset="0"/>
                        </a:rPr>
                        <a:t> la CPN (</a:t>
                      </a:r>
                      <a:r>
                        <a:rPr lang="fr-FR" sz="1600" dirty="0">
                          <a:effectLst/>
                          <a:latin typeface="Calibri" panose="020F0502020204030204" pitchFamily="34" charset="0"/>
                          <a:ea typeface="Calibri" panose="020F0502020204030204" pitchFamily="34" charset="0"/>
                          <a:cs typeface="Times New Roman" panose="02020603050405020304" pitchFamily="18" charset="0"/>
                        </a:rPr>
                        <a:t>transmission pour information)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rPr>
                        <a:t>10 août 2016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a:effectLst/>
                          <a:latin typeface="Calibri" panose="020F0502020204030204" pitchFamily="34" charset="0"/>
                          <a:ea typeface="Calibri" panose="020F0502020204030204" pitchFamily="34" charset="0"/>
                          <a:cs typeface="Times New Roman" panose="02020603050405020304" pitchFamily="18" charset="0"/>
                        </a:rPr>
                        <a:t>C. </a:t>
                      </a:r>
                      <a:r>
                        <a:rPr lang="fr-FR" sz="16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600" dirty="0">
                          <a:effectLst/>
                          <a:latin typeface="Calibri" panose="020F0502020204030204" pitchFamily="34" charset="0"/>
                          <a:ea typeface="Calibri" panose="020F0502020204030204" pitchFamily="34" charset="0"/>
                          <a:cs typeface="Times New Roman" panose="02020603050405020304" pitchFamily="18" charset="0"/>
                        </a:rPr>
                        <a:t>., art. L. 2232-22</a:t>
                      </a:r>
                    </a:p>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a:effectLst/>
                          <a:latin typeface="Calibri" panose="020F0502020204030204" pitchFamily="34" charset="0"/>
                          <a:ea typeface="Calibri" panose="020F0502020204030204" pitchFamily="34" charset="0"/>
                          <a:cs typeface="Times New Roman" panose="02020603050405020304" pitchFamily="18" charset="0"/>
                        </a:rPr>
                        <a:t>C. </a:t>
                      </a:r>
                      <a:r>
                        <a:rPr lang="fr-FR" sz="16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600" dirty="0">
                          <a:effectLst/>
                          <a:latin typeface="Calibri" panose="020F0502020204030204" pitchFamily="34" charset="0"/>
                          <a:ea typeface="Calibri" panose="020F0502020204030204" pitchFamily="34" charset="0"/>
                          <a:cs typeface="Times New Roman" panose="02020603050405020304" pitchFamily="18" charset="0"/>
                        </a:rPr>
                        <a:t>., art. L. 2232-24</a:t>
                      </a: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2531833"/>
                  </a:ext>
                </a:extLst>
              </a:tr>
              <a:tr h="818402">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898B4"/>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Accords conclus avec un salarié mandaté: l</a:t>
                      </a:r>
                      <a:r>
                        <a:rPr lang="fr-FR" sz="1600" dirty="0">
                          <a:effectLst/>
                          <a:latin typeface="Calibri" panose="020F0502020204030204" pitchFamily="34" charset="0"/>
                          <a:ea typeface="Calibri" panose="020F0502020204030204" pitchFamily="34" charset="0"/>
                          <a:cs typeface="Times New Roman" panose="02020603050405020304" pitchFamily="18" charset="0"/>
                        </a:rPr>
                        <a:t>es accords peuvent porter sur tout thème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783021593"/>
                  </a:ext>
                </a:extLst>
              </a:tr>
              <a:tr h="1909604">
                <a:tc>
                  <a:txBody>
                    <a:bodyPr/>
                    <a:lstStyle/>
                    <a:p>
                      <a:pPr marL="0" algn="l" defTabSz="914400" rtl="0" eaLnBrk="1" latinLnBrk="0" hangingPunct="1">
                        <a:lnSpc>
                          <a:spcPct val="115000"/>
                        </a:lnSpc>
                        <a:spcAft>
                          <a:spcPts val="0"/>
                        </a:spcAft>
                      </a:pPr>
                      <a:r>
                        <a:rPr lang="fr-FR" sz="16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Révision des accords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98B4"/>
                    </a:solidFill>
                  </a:tcPr>
                </a:tc>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Peuvent réviser jusqu’à la fin du cycle électoral au cours duquel cet accord a été conclu, les OS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représentatives et signataires ou adhérentes</a:t>
                      </a:r>
                      <a:r>
                        <a:rPr lang="fr-FR" sz="1600" b="0" dirty="0">
                          <a:effectLst/>
                          <a:latin typeface="Calibri" panose="020F0502020204030204" pitchFamily="34" charset="0"/>
                          <a:ea typeface="Calibri" panose="020F0502020204030204" pitchFamily="34" charset="0"/>
                          <a:cs typeface="Times New Roman" panose="02020603050405020304" pitchFamily="18" charset="0"/>
                        </a:rPr>
                        <a:t>.</a:t>
                      </a:r>
                      <a:r>
                        <a:rPr lang="fr-FR" sz="1600" b="0" baseline="0" dirty="0">
                          <a:effectLst/>
                          <a:latin typeface="Calibri" panose="020F0502020204030204" pitchFamily="34" charset="0"/>
                          <a:ea typeface="Calibri" panose="020F0502020204030204" pitchFamily="34" charset="0"/>
                          <a:cs typeface="Times New Roman" panose="02020603050405020304" pitchFamily="18" charset="0"/>
                        </a:rPr>
                        <a:t> A</a:t>
                      </a:r>
                      <a:r>
                        <a:rPr lang="fr-FR" sz="1600" dirty="0">
                          <a:effectLst/>
                          <a:latin typeface="Calibri" panose="020F0502020204030204" pitchFamily="34" charset="0"/>
                          <a:ea typeface="Calibri" panose="020F0502020204030204" pitchFamily="34" charset="0"/>
                          <a:cs typeface="Times New Roman" panose="02020603050405020304" pitchFamily="18" charset="0"/>
                        </a:rPr>
                        <a:t> l’issue de cette période, les OSR.</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 Auparavant, seuls les syndicats signataires pouvaient réviser.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 </a:t>
                      </a:r>
                      <a:r>
                        <a:rPr lang="fr-FR" sz="16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600" dirty="0">
                          <a:effectLst/>
                          <a:latin typeface="Calibri" panose="020F0502020204030204" pitchFamily="34" charset="0"/>
                          <a:ea typeface="Calibri" panose="020F0502020204030204" pitchFamily="34" charset="0"/>
                          <a:cs typeface="Times New Roman" panose="02020603050405020304" pitchFamily="18" charset="0"/>
                        </a:rPr>
                        <a:t>., art. L. 2261-7-1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3312971"/>
                  </a:ext>
                </a:extLst>
              </a:tr>
              <a:tr h="1324251">
                <a:tc>
                  <a:txBody>
                    <a:bodyPr/>
                    <a:lstStyle/>
                    <a:p>
                      <a:pPr marL="0" algn="l" defTabSz="914400" rtl="0" eaLnBrk="1" latinLnBrk="0" hangingPunct="1">
                        <a:lnSpc>
                          <a:spcPct val="115000"/>
                        </a:lnSpc>
                        <a:spcAft>
                          <a:spcPts val="0"/>
                        </a:spcAft>
                      </a:pPr>
                      <a:r>
                        <a:rPr lang="fr-FR" sz="16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Dénonciation </a:t>
                      </a:r>
                    </a:p>
                  </a:txBody>
                  <a:tcPr marL="49884" marR="49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98B4"/>
                    </a:solidFill>
                  </a:tcPr>
                </a:tc>
                <a:tc>
                  <a:txBody>
                    <a:bodyPr/>
                    <a:lstStyle/>
                    <a:p>
                      <a:pPr marL="285750" indent="-285750">
                        <a:lnSpc>
                          <a:spcPct val="115000"/>
                        </a:lnSpc>
                        <a:spcAft>
                          <a:spcPts val="0"/>
                        </a:spcAft>
                        <a:buFontTx/>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Négociation et signature possible d’un accord de substitution pendant la période de préavis; </a:t>
                      </a:r>
                    </a:p>
                    <a:p>
                      <a:pPr marL="285750" indent="-285750">
                        <a:lnSpc>
                          <a:spcPct val="115000"/>
                        </a:lnSpc>
                        <a:spcAft>
                          <a:spcPts val="0"/>
                        </a:spcAft>
                        <a:buFontTx/>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Disparition</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des AIA (sauf maintien de la rémunération)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solidFill>
                      <a:schemeClr val="bg1"/>
                    </a:solidFill>
                  </a:tcPr>
                </a:tc>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 </a:t>
                      </a:r>
                      <a:r>
                        <a:rPr lang="fr-FR" sz="16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600" dirty="0">
                          <a:effectLst/>
                          <a:latin typeface="Calibri" panose="020F0502020204030204" pitchFamily="34" charset="0"/>
                          <a:ea typeface="Calibri" panose="020F0502020204030204" pitchFamily="34" charset="0"/>
                          <a:cs typeface="Times New Roman" panose="02020603050405020304" pitchFamily="18" charset="0"/>
                        </a:rPr>
                        <a:t>., art. L. 2261-10;</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L. 2261-13 et L. 2261-14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6397832"/>
                  </a:ext>
                </a:extLst>
              </a:tr>
            </a:tbl>
          </a:graphicData>
        </a:graphic>
      </p:graphicFrame>
    </p:spTree>
    <p:extLst>
      <p:ext uri="{BB962C8B-B14F-4D97-AF65-F5344CB8AC3E}">
        <p14:creationId xmlns:p14="http://schemas.microsoft.com/office/powerpoint/2010/main" val="169865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l"/>
            <a:r>
              <a:rPr lang="fr-FR" sz="2000" dirty="0"/>
              <a:t>Anticiper pour ne pas subir ! </a:t>
            </a:r>
          </a:p>
        </p:txBody>
      </p:sp>
      <p:sp>
        <p:nvSpPr>
          <p:cNvPr id="3" name="Espace réservé du contenu 2"/>
          <p:cNvSpPr>
            <a:spLocks noGrp="1"/>
          </p:cNvSpPr>
          <p:nvPr>
            <p:ph sz="half" idx="15"/>
          </p:nvPr>
        </p:nvSpPr>
        <p:spPr/>
        <p:txBody>
          <a:bodyPr>
            <a:normAutofit fontScale="70000" lnSpcReduction="20000"/>
          </a:bodyPr>
          <a:lstStyle/>
          <a:p>
            <a:pPr marL="342900" indent="-342900">
              <a:spcBef>
                <a:spcPts val="0"/>
              </a:spcBef>
              <a:buFontTx/>
              <a:buChar char="-"/>
            </a:pPr>
            <a:r>
              <a:rPr lang="fr-FR" cap="none" dirty="0"/>
              <a:t>Une négociation au niveau de la Branche doit être organisée pour déterminer son ordre public social</a:t>
            </a:r>
          </a:p>
          <a:p>
            <a:pPr marL="342900" indent="-342900">
              <a:spcBef>
                <a:spcPts val="0"/>
              </a:spcBef>
              <a:buFontTx/>
              <a:buChar char="-"/>
            </a:pPr>
            <a:r>
              <a:rPr lang="fr-FR" cap="none" dirty="0"/>
              <a:t>La </a:t>
            </a:r>
            <a:r>
              <a:rPr lang="fr-FR" cap="none" dirty="0">
                <a:solidFill>
                  <a:schemeClr val="tx1"/>
                </a:solidFill>
              </a:rPr>
              <a:t>Branche nouvelle est en cours de constitution</a:t>
            </a:r>
          </a:p>
          <a:p>
            <a:pPr marL="342900" indent="-342900">
              <a:spcBef>
                <a:spcPts val="0"/>
              </a:spcBef>
              <a:buFontTx/>
              <a:buChar char="-"/>
            </a:pPr>
            <a:endParaRPr lang="fr-FR" cap="none" dirty="0">
              <a:solidFill>
                <a:schemeClr val="tx1"/>
              </a:solidFill>
            </a:endParaRPr>
          </a:p>
          <a:p>
            <a:pPr>
              <a:spcBef>
                <a:spcPts val="0"/>
              </a:spcBef>
            </a:pPr>
            <a:r>
              <a:rPr lang="fr-FR" cap="none" dirty="0"/>
              <a:t>Tout cela va nécessiter du temps : le </a:t>
            </a:r>
            <a:r>
              <a:rPr lang="fr-FR" b="1" cap="none" dirty="0">
                <a:solidFill>
                  <a:schemeClr val="accent2"/>
                </a:solidFill>
              </a:rPr>
              <a:t>changement ce n’est pas pour maintenant</a:t>
            </a:r>
            <a:r>
              <a:rPr lang="fr-FR" cap="none" dirty="0"/>
              <a:t>.</a:t>
            </a:r>
          </a:p>
          <a:p>
            <a:pPr>
              <a:spcBef>
                <a:spcPts val="0"/>
              </a:spcBef>
            </a:pPr>
            <a:endParaRPr lang="fr-FR" cap="none" dirty="0"/>
          </a:p>
          <a:p>
            <a:pPr>
              <a:spcBef>
                <a:spcPts val="0"/>
              </a:spcBef>
            </a:pPr>
            <a:r>
              <a:rPr lang="fr-FR" cap="none" dirty="0"/>
              <a:t>Néanmoins:</a:t>
            </a:r>
          </a:p>
          <a:p>
            <a:pPr marL="342900" indent="-342900">
              <a:spcBef>
                <a:spcPts val="0"/>
              </a:spcBef>
              <a:buFontTx/>
              <a:buChar char="-"/>
            </a:pPr>
            <a:r>
              <a:rPr lang="fr-FR" cap="none" dirty="0"/>
              <a:t>Le changement aura lieu d’ici un, deux ans selon les thématiques;   </a:t>
            </a:r>
          </a:p>
          <a:p>
            <a:pPr marL="342900" indent="-342900">
              <a:spcBef>
                <a:spcPts val="0"/>
              </a:spcBef>
              <a:buFontTx/>
              <a:buChar char="-"/>
            </a:pPr>
            <a:r>
              <a:rPr lang="fr-FR" cap="none" dirty="0"/>
              <a:t>Il faut donc </a:t>
            </a:r>
            <a:r>
              <a:rPr lang="fr-FR" b="1" cap="none" dirty="0">
                <a:solidFill>
                  <a:schemeClr val="accent2"/>
                </a:solidFill>
              </a:rPr>
              <a:t>se former </a:t>
            </a:r>
            <a:r>
              <a:rPr lang="fr-FR" cap="none" dirty="0"/>
              <a:t>= des actions seront engagées; </a:t>
            </a:r>
          </a:p>
          <a:p>
            <a:pPr marL="342900" indent="-342900">
              <a:spcBef>
                <a:spcPts val="0"/>
              </a:spcBef>
              <a:buFontTx/>
              <a:buChar char="-"/>
            </a:pPr>
            <a:r>
              <a:rPr lang="fr-FR" cap="none" dirty="0"/>
              <a:t>Il ne faut pas hésiter à </a:t>
            </a:r>
            <a:r>
              <a:rPr lang="fr-FR" b="1" cap="none" dirty="0">
                <a:solidFill>
                  <a:schemeClr val="accent2"/>
                </a:solidFill>
              </a:rPr>
              <a:t>échanger </a:t>
            </a:r>
            <a:r>
              <a:rPr lang="fr-FR" cap="none" dirty="0"/>
              <a:t>= les services sont à votre disposition (OPCE, UDO-URO, FNOGEC);</a:t>
            </a:r>
          </a:p>
          <a:p>
            <a:pPr marL="342900" indent="-342900">
              <a:spcBef>
                <a:spcPts val="0"/>
              </a:spcBef>
              <a:buFontTx/>
              <a:buChar char="-"/>
            </a:pPr>
            <a:r>
              <a:rPr lang="fr-FR" cap="none" dirty="0"/>
              <a:t>Il faut </a:t>
            </a:r>
            <a:r>
              <a:rPr lang="fr-FR" b="1" cap="none" dirty="0">
                <a:solidFill>
                  <a:schemeClr val="accent2"/>
                </a:solidFill>
              </a:rPr>
              <a:t>s’interroger </a:t>
            </a:r>
            <a:r>
              <a:rPr lang="fr-FR" cap="none" dirty="0">
                <a:solidFill>
                  <a:schemeClr val="tx1"/>
                </a:solidFill>
              </a:rPr>
              <a:t>sur son projet, sur ses ambitions = à telle enseigne que la loi prévoit que les accords d’entreprise  doivent avoir un préambule sous forme d’exposé des motifs..</a:t>
            </a:r>
          </a:p>
          <a:p>
            <a:pPr marL="342900" indent="-342900">
              <a:spcBef>
                <a:spcPts val="0"/>
              </a:spcBef>
              <a:buFontTx/>
              <a:buChar char="-"/>
            </a:pPr>
            <a:endParaRPr lang="fr-FR" cap="none" dirty="0"/>
          </a:p>
          <a:p>
            <a:pPr>
              <a:spcBef>
                <a:spcPts val="0"/>
              </a:spcBef>
            </a:pPr>
            <a:r>
              <a:rPr lang="fr-FR" b="1" cap="none" dirty="0"/>
              <a:t>Attention: </a:t>
            </a:r>
            <a:r>
              <a:rPr lang="fr-FR" cap="none" dirty="0"/>
              <a:t>s’agissant d’autres sujets, le changement est pour maintenant ! (voir diapos suivantes),</a:t>
            </a:r>
          </a:p>
        </p:txBody>
      </p:sp>
      <p:sp>
        <p:nvSpPr>
          <p:cNvPr id="4" name="Titre 3"/>
          <p:cNvSpPr>
            <a:spLocks noGrp="1"/>
          </p:cNvSpPr>
          <p:nvPr>
            <p:ph type="title"/>
          </p:nvPr>
        </p:nvSpPr>
        <p:spPr>
          <a:xfrm>
            <a:off x="2462859" y="2990"/>
            <a:ext cx="6361287" cy="702506"/>
          </a:xfrm>
        </p:spPr>
        <p:txBody>
          <a:bodyPr/>
          <a:lstStyle/>
          <a:p>
            <a:pPr algn="ctr"/>
            <a:r>
              <a:rPr lang="fr-FR" sz="2800" b="1" dirty="0"/>
              <a:t>En résumé </a:t>
            </a:r>
            <a:br>
              <a:rPr lang="fr-FR" sz="2800" b="1" dirty="0"/>
            </a:br>
            <a:r>
              <a:rPr lang="fr-FR" sz="2800" b="1" dirty="0"/>
              <a:t>sur les textes conventionnels et les accords d’entreprise </a:t>
            </a:r>
          </a:p>
        </p:txBody>
      </p:sp>
    </p:spTree>
    <p:extLst>
      <p:ext uri="{BB962C8B-B14F-4D97-AF65-F5344CB8AC3E}">
        <p14:creationId xmlns:p14="http://schemas.microsoft.com/office/powerpoint/2010/main" val="381506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nchor="ctr">
            <a:normAutofit/>
          </a:bodyPr>
          <a:lstStyle/>
          <a:p>
            <a:pPr algn="ctr"/>
            <a:r>
              <a:rPr lang="fr-FR" sz="2400" b="1" dirty="0"/>
              <a:t>Toutes les thématiques à l’exception des accords d’entreprise</a:t>
            </a:r>
          </a:p>
        </p:txBody>
      </p:sp>
      <p:sp>
        <p:nvSpPr>
          <p:cNvPr id="5" name="Titre 4"/>
          <p:cNvSpPr>
            <a:spLocks noGrp="1"/>
          </p:cNvSpPr>
          <p:nvPr>
            <p:ph type="title"/>
          </p:nvPr>
        </p:nvSpPr>
        <p:spPr>
          <a:xfrm>
            <a:off x="2250249" y="1"/>
            <a:ext cx="4666075" cy="1377658"/>
          </a:xfrm>
        </p:spPr>
        <p:txBody>
          <a:bodyPr anchor="ctr" anchorCtr="0"/>
          <a:lstStyle/>
          <a:p>
            <a:r>
              <a:rPr lang="fr-FR" sz="2800" b="1" dirty="0"/>
              <a:t>Les apports de la loi           el </a:t>
            </a:r>
            <a:r>
              <a:rPr lang="fr-FR" sz="2800" b="1" dirty="0" err="1"/>
              <a:t>khomri</a:t>
            </a:r>
            <a:endParaRPr lang="fr-FR" sz="2800" b="1" dirty="0"/>
          </a:p>
        </p:txBody>
      </p:sp>
    </p:spTree>
    <p:extLst>
      <p:ext uri="{BB962C8B-B14F-4D97-AF65-F5344CB8AC3E}">
        <p14:creationId xmlns:p14="http://schemas.microsoft.com/office/powerpoint/2010/main" val="412959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durée du travail et congés payés</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3535199345"/>
              </p:ext>
            </p:extLst>
          </p:nvPr>
        </p:nvGraphicFramePr>
        <p:xfrm>
          <a:off x="329260" y="1237980"/>
          <a:ext cx="8494886" cy="5594145"/>
        </p:xfrm>
        <a:graphic>
          <a:graphicData uri="http://schemas.openxmlformats.org/drawingml/2006/table">
            <a:tbl>
              <a:tblPr firstRow="1" firstCol="1" bandRow="1">
                <a:tableStyleId>{5C22544A-7EE6-4342-B048-85BDC9FD1C3A}</a:tableStyleId>
              </a:tblPr>
              <a:tblGrid>
                <a:gridCol w="2124424">
                  <a:extLst>
                    <a:ext uri="{9D8B030D-6E8A-4147-A177-3AD203B41FA5}">
                      <a16:colId xmlns:a16="http://schemas.microsoft.com/office/drawing/2014/main" xmlns="" val="2932003925"/>
                    </a:ext>
                  </a:extLst>
                </a:gridCol>
                <a:gridCol w="3400361">
                  <a:extLst>
                    <a:ext uri="{9D8B030D-6E8A-4147-A177-3AD203B41FA5}">
                      <a16:colId xmlns:a16="http://schemas.microsoft.com/office/drawing/2014/main" xmlns="" val="3912837552"/>
                    </a:ext>
                  </a:extLst>
                </a:gridCol>
                <a:gridCol w="1743573">
                  <a:extLst>
                    <a:ext uri="{9D8B030D-6E8A-4147-A177-3AD203B41FA5}">
                      <a16:colId xmlns:a16="http://schemas.microsoft.com/office/drawing/2014/main" xmlns="" val="3050157241"/>
                    </a:ext>
                  </a:extLst>
                </a:gridCol>
                <a:gridCol w="1226528">
                  <a:extLst>
                    <a:ext uri="{9D8B030D-6E8A-4147-A177-3AD203B41FA5}">
                      <a16:colId xmlns:a16="http://schemas.microsoft.com/office/drawing/2014/main" xmlns="" val="349837034"/>
                    </a:ext>
                  </a:extLst>
                </a:gridCol>
              </a:tblGrid>
              <a:tr h="870815">
                <a:tc>
                  <a:txBody>
                    <a:bodyPr/>
                    <a:lstStyle/>
                    <a:p>
                      <a:pPr algn="ctr">
                        <a:lnSpc>
                          <a:spcPct val="115000"/>
                        </a:lnSpc>
                        <a:spcAft>
                          <a:spcPts val="0"/>
                        </a:spcAft>
                      </a:pPr>
                      <a:r>
                        <a:rPr lang="fr-FR" sz="1400" b="1" kern="1200" dirty="0">
                          <a:solidFill>
                            <a:schemeClr val="lt1"/>
                          </a:solidFill>
                          <a:effectLst/>
                          <a:latin typeface="+mn-lt"/>
                          <a:ea typeface="+mn-ea"/>
                          <a:cs typeface="+mn-cs"/>
                        </a:rPr>
                        <a:t>Modifications pour l’ensemble des entreprises (sans besoin de négociation préalable)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extLst>
                  <a:ext uri="{0D108BD9-81ED-4DB2-BD59-A6C34878D82A}">
                    <a16:rowId xmlns:a16="http://schemas.microsoft.com/office/drawing/2014/main" xmlns="" val="455296096"/>
                  </a:ext>
                </a:extLst>
              </a:tr>
              <a:tr h="1247697">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Congés supplémentaires</a:t>
                      </a:r>
                    </a:p>
                  </a:txBody>
                  <a:tcPr marL="68580" marR="68580" marT="0" marB="0" anchor="ctr">
                    <a:solidFill>
                      <a:srgbClr val="3898B4"/>
                    </a:solidFill>
                  </a:tcPr>
                </a:tc>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congés supplémentaires attribués aux femmes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ayant à charge un enfant en situation de handicap sont étendus aux hommes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10 août 2016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800" dirty="0">
                          <a:effectLst/>
                          <a:latin typeface="Calibri" panose="020F0502020204030204" pitchFamily="34" charset="0"/>
                          <a:ea typeface="Calibri" panose="020F0502020204030204" pitchFamily="34" charset="0"/>
                          <a:cs typeface="Times New Roman" panose="02020603050405020304" pitchFamily="18" charset="0"/>
                        </a:rPr>
                        <a:t>., art. L. 3141-8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2912531833"/>
                  </a:ext>
                </a:extLst>
              </a:tr>
              <a:tr h="1752723">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Congés pour événements familiaux</a:t>
                      </a:r>
                    </a:p>
                  </a:txBody>
                  <a:tcPr marL="68580" marR="68580" marT="0" marB="0" anchor="ctr">
                    <a:solidFill>
                      <a:srgbClr val="3898B4"/>
                    </a:solidFill>
                  </a:tcPr>
                </a:tc>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Un nouveau congé de 2 jours est créé pour l’annonce de la survenance d’un handicap chez un enfant.</a:t>
                      </a:r>
                    </a:p>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a:effectLst/>
                          <a:latin typeface="Calibri" panose="020F0502020204030204" pitchFamily="34" charset="0"/>
                          <a:ea typeface="Calibri" panose="020F0502020204030204" pitchFamily="34" charset="0"/>
                          <a:cs typeface="Times New Roman" panose="02020603050405020304" pitchFamily="18" charset="0"/>
                        </a:rPr>
                        <a:t>Le congé de trois jours est désormais ouvert en cas de décès du concubin ;</a:t>
                      </a:r>
                    </a:p>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(cela va sans doute entrainer une modification des CC)</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800" dirty="0">
                          <a:effectLst/>
                          <a:latin typeface="Calibri" panose="020F0502020204030204" pitchFamily="34" charset="0"/>
                          <a:ea typeface="Calibri" panose="020F0502020204030204" pitchFamily="34" charset="0"/>
                          <a:cs typeface="Times New Roman" panose="02020603050405020304" pitchFamily="18" charset="0"/>
                        </a:rPr>
                        <a:t>., art. L. 3142-1 et L. 3142-4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2783021593"/>
                  </a:ext>
                </a:extLst>
              </a:tr>
              <a:tr h="1206745">
                <a:tc>
                  <a:txBody>
                    <a:bodyPr/>
                    <a:lstStyle/>
                    <a:p>
                      <a:pPr>
                        <a:lnSpc>
                          <a:spcPct val="115000"/>
                        </a:lnSpc>
                        <a:spcAft>
                          <a:spcPts val="10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Prise des congés payés</a:t>
                      </a:r>
                    </a:p>
                  </a:txBody>
                  <a:tcPr marL="68580" marR="68580" marT="0" marB="0" anchor="ctr">
                    <a:solidFill>
                      <a:srgbClr val="3898B4"/>
                    </a:solidFill>
                  </a:tcPr>
                </a:tc>
                <a:tc>
                  <a:txBody>
                    <a:bodyPr/>
                    <a:lstStyle/>
                    <a:p>
                      <a:pPr>
                        <a:lnSpc>
                          <a:spcPct val="115000"/>
                        </a:lnSpc>
                        <a:spcAft>
                          <a:spcPts val="10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congés payés peuvent être pris dès l’embauche et non plus dès l’ouverture des droits</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(ne pas oublier la mention de la prise par anticipation dans le contrat)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800" dirty="0">
                          <a:effectLst/>
                          <a:latin typeface="Calibri" panose="020F0502020204030204" pitchFamily="34" charset="0"/>
                          <a:ea typeface="Calibri" panose="020F0502020204030204" pitchFamily="34" charset="0"/>
                          <a:cs typeface="Times New Roman" panose="02020603050405020304" pitchFamily="18" charset="0"/>
                        </a:rPr>
                        <a:t>., art. L. 3141-10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3312971"/>
                  </a:ext>
                </a:extLst>
              </a:tr>
            </a:tbl>
          </a:graphicData>
        </a:graphic>
      </p:graphicFrame>
    </p:spTree>
    <p:extLst>
      <p:ext uri="{BB962C8B-B14F-4D97-AF65-F5344CB8AC3E}">
        <p14:creationId xmlns:p14="http://schemas.microsoft.com/office/powerpoint/2010/main" val="295174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durée du travail et congés payés</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2970321843"/>
              </p:ext>
            </p:extLst>
          </p:nvPr>
        </p:nvGraphicFramePr>
        <p:xfrm>
          <a:off x="329260" y="1158468"/>
          <a:ext cx="8494886" cy="5680731"/>
        </p:xfrm>
        <a:graphic>
          <a:graphicData uri="http://schemas.openxmlformats.org/drawingml/2006/table">
            <a:tbl>
              <a:tblPr firstRow="1" firstCol="1" bandRow="1">
                <a:tableStyleId>{5C22544A-7EE6-4342-B048-85BDC9FD1C3A}</a:tableStyleId>
              </a:tblPr>
              <a:tblGrid>
                <a:gridCol w="2124424">
                  <a:extLst>
                    <a:ext uri="{9D8B030D-6E8A-4147-A177-3AD203B41FA5}">
                      <a16:colId xmlns:a16="http://schemas.microsoft.com/office/drawing/2014/main" xmlns="" val="2932003925"/>
                    </a:ext>
                  </a:extLst>
                </a:gridCol>
                <a:gridCol w="3400361">
                  <a:extLst>
                    <a:ext uri="{9D8B030D-6E8A-4147-A177-3AD203B41FA5}">
                      <a16:colId xmlns:a16="http://schemas.microsoft.com/office/drawing/2014/main" xmlns="" val="3912837552"/>
                    </a:ext>
                  </a:extLst>
                </a:gridCol>
                <a:gridCol w="1753386">
                  <a:extLst>
                    <a:ext uri="{9D8B030D-6E8A-4147-A177-3AD203B41FA5}">
                      <a16:colId xmlns:a16="http://schemas.microsoft.com/office/drawing/2014/main" xmlns="" val="3050157241"/>
                    </a:ext>
                  </a:extLst>
                </a:gridCol>
                <a:gridCol w="1216715">
                  <a:extLst>
                    <a:ext uri="{9D8B030D-6E8A-4147-A177-3AD203B41FA5}">
                      <a16:colId xmlns:a16="http://schemas.microsoft.com/office/drawing/2014/main" xmlns="" val="349837034"/>
                    </a:ext>
                  </a:extLst>
                </a:gridCol>
              </a:tblGrid>
              <a:tr h="870815">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aménagements possibles par accord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extLst>
                  <a:ext uri="{0D108BD9-81ED-4DB2-BD59-A6C34878D82A}">
                    <a16:rowId xmlns:a16="http://schemas.microsoft.com/office/drawing/2014/main" xmlns="" val="455296096"/>
                  </a:ext>
                </a:extLst>
              </a:tr>
              <a:tr h="1247697">
                <a:tc>
                  <a:txBody>
                    <a:bodyPr/>
                    <a:lstStyle/>
                    <a:p>
                      <a:pPr>
                        <a:lnSpc>
                          <a:spcPct val="115000"/>
                        </a:lnSpc>
                        <a:spcAft>
                          <a:spcPts val="0"/>
                        </a:spcAft>
                      </a:pPr>
                      <a:r>
                        <a:rPr lang="fr-FR" sz="1800" b="1" kern="1200" dirty="0">
                          <a:solidFill>
                            <a:schemeClr val="lt1"/>
                          </a:solidFill>
                          <a:effectLst/>
                          <a:latin typeface="+mn-lt"/>
                          <a:ea typeface="+mn-ea"/>
                          <a:cs typeface="+mn-cs"/>
                        </a:rPr>
                        <a:t>Taux de majoration des heures supplémentaires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L’accord d’entreprise pourra être moins favorable que l’accord de branche (25% et 50% au-delà de la 8</a:t>
                      </a:r>
                      <a:r>
                        <a:rPr lang="fr-FR" sz="1600" baseline="30000" dirty="0">
                          <a:effectLst/>
                          <a:latin typeface="Calibri" panose="020F0502020204030204" pitchFamily="34" charset="0"/>
                          <a:ea typeface="Calibri" panose="020F0502020204030204" pitchFamily="34" charset="0"/>
                          <a:cs typeface="Times New Roman" panose="02020603050405020304" pitchFamily="18" charset="0"/>
                        </a:rPr>
                        <a:t>ème</a:t>
                      </a:r>
                      <a:r>
                        <a:rPr lang="fr-FR" sz="1600" dirty="0">
                          <a:effectLst/>
                          <a:latin typeface="Calibri" panose="020F0502020204030204" pitchFamily="34" charset="0"/>
                          <a:ea typeface="Calibri" panose="020F0502020204030204" pitchFamily="34" charset="0"/>
                          <a:cs typeface="Times New Roman" panose="02020603050405020304" pitchFamily="18" charset="0"/>
                        </a:rPr>
                        <a:t> h) – mais en respectant le minimum légal de 10%</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10 août 2016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3121-33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2912531833"/>
                  </a:ext>
                </a:extLst>
              </a:tr>
              <a:tr h="1752723">
                <a:tc>
                  <a:txBody>
                    <a:bodyPr/>
                    <a:lstStyle/>
                    <a:p>
                      <a:pPr>
                        <a:lnSpc>
                          <a:spcPct val="115000"/>
                        </a:lnSpc>
                        <a:spcAft>
                          <a:spcPts val="0"/>
                        </a:spcAft>
                      </a:pPr>
                      <a:r>
                        <a:rPr lang="fr-FR" sz="1800" b="1" kern="1200" dirty="0">
                          <a:solidFill>
                            <a:schemeClr val="lt1"/>
                          </a:solidFill>
                          <a:effectLst/>
                          <a:latin typeface="+mn-lt"/>
                          <a:ea typeface="+mn-ea"/>
                          <a:cs typeface="+mn-cs"/>
                        </a:rPr>
                        <a:t>Temps partiel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Même logique</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que ci-dessus</a:t>
                      </a:r>
                    </a:p>
                    <a:p>
                      <a:pPr>
                        <a:lnSpc>
                          <a:spcPct val="115000"/>
                        </a:lnSpc>
                        <a:spcAft>
                          <a:spcPts val="0"/>
                        </a:spcAft>
                      </a:pP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Attention cependant </a:t>
                      </a:r>
                      <a:r>
                        <a:rPr lang="fr-FR" sz="1600" dirty="0">
                          <a:effectLst/>
                          <a:latin typeface="Calibri" panose="020F0502020204030204" pitchFamily="34" charset="0"/>
                          <a:ea typeface="Calibri" panose="020F0502020204030204" pitchFamily="34" charset="0"/>
                          <a:cs typeface="Times New Roman" panose="02020603050405020304" pitchFamily="18" charset="0"/>
                        </a:rPr>
                        <a:t>la duré</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minimale et les contreparties</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sont fixées par </a:t>
                      </a:r>
                      <a:r>
                        <a:rPr lang="fr-FR" sz="1600" dirty="0">
                          <a:effectLst/>
                          <a:latin typeface="Calibri" panose="020F0502020204030204" pitchFamily="34" charset="0"/>
                          <a:ea typeface="Calibri" panose="020F0502020204030204" pitchFamily="34" charset="0"/>
                          <a:cs typeface="Times New Roman" panose="02020603050405020304" pitchFamily="18" charset="0"/>
                        </a:rPr>
                        <a:t>accord de branche</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3123-17 et suivants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2783021593"/>
                  </a:ext>
                </a:extLst>
              </a:tr>
              <a:tr h="1206745">
                <a:tc>
                  <a:txBody>
                    <a:bodyPr/>
                    <a:lstStyle/>
                    <a:p>
                      <a:pPr>
                        <a:lnSpc>
                          <a:spcPct val="115000"/>
                        </a:lnSpc>
                        <a:spcAft>
                          <a:spcPts val="1000"/>
                        </a:spcAft>
                      </a:pPr>
                      <a:r>
                        <a:rPr lang="fr-FR" sz="1800" b="1" kern="1200" dirty="0">
                          <a:solidFill>
                            <a:schemeClr val="lt1"/>
                          </a:solidFill>
                          <a:effectLst/>
                          <a:latin typeface="+mn-lt"/>
                          <a:ea typeface="+mn-ea"/>
                          <a:cs typeface="+mn-cs"/>
                        </a:rPr>
                        <a:t>Aménagement du temps de travail sur une période supérieure à la semaine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pPr marL="285750" indent="-285750">
                        <a:lnSpc>
                          <a:spcPct val="115000"/>
                        </a:lnSpc>
                        <a:spcAft>
                          <a:spcPts val="1000"/>
                        </a:spcAft>
                        <a:buFontTx/>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un accord d’entreprise</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peut prévoir une « modulation » sur 3 ans </a:t>
                      </a:r>
                    </a:p>
                    <a:p>
                      <a:pPr marL="285750" indent="-285750">
                        <a:lnSpc>
                          <a:spcPct val="115000"/>
                        </a:lnSpc>
                        <a:spcAft>
                          <a:spcPts val="1000"/>
                        </a:spcAft>
                        <a:buFontTx/>
                        <a:buChar char="-"/>
                      </a:pP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par décision unilatérale l’employeur peut aménager le temps de travail sur 9 semaines (4 semaines auparavant)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3121-44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3312971"/>
                  </a:ext>
                </a:extLst>
              </a:tr>
            </a:tbl>
          </a:graphicData>
        </a:graphic>
      </p:graphicFrame>
    </p:spTree>
    <p:extLst>
      <p:ext uri="{BB962C8B-B14F-4D97-AF65-F5344CB8AC3E}">
        <p14:creationId xmlns:p14="http://schemas.microsoft.com/office/powerpoint/2010/main" val="316584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durée du travail et congés payés</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441149494"/>
              </p:ext>
            </p:extLst>
          </p:nvPr>
        </p:nvGraphicFramePr>
        <p:xfrm>
          <a:off x="329938" y="1058869"/>
          <a:ext cx="8494208" cy="5672986"/>
        </p:xfrm>
        <a:graphic>
          <a:graphicData uri="http://schemas.openxmlformats.org/drawingml/2006/table">
            <a:tbl>
              <a:tblPr firstRow="1" firstCol="1" bandRow="1">
                <a:tableStyleId>{5C22544A-7EE6-4342-B048-85BDC9FD1C3A}</a:tableStyleId>
              </a:tblPr>
              <a:tblGrid>
                <a:gridCol w="2102177">
                  <a:extLst>
                    <a:ext uri="{9D8B030D-6E8A-4147-A177-3AD203B41FA5}">
                      <a16:colId xmlns:a16="http://schemas.microsoft.com/office/drawing/2014/main" xmlns="" val="2932003925"/>
                    </a:ext>
                  </a:extLst>
                </a:gridCol>
                <a:gridCol w="3421930">
                  <a:extLst>
                    <a:ext uri="{9D8B030D-6E8A-4147-A177-3AD203B41FA5}">
                      <a16:colId xmlns:a16="http://schemas.microsoft.com/office/drawing/2014/main" xmlns="" val="3912837552"/>
                    </a:ext>
                  </a:extLst>
                </a:gridCol>
                <a:gridCol w="1753386">
                  <a:extLst>
                    <a:ext uri="{9D8B030D-6E8A-4147-A177-3AD203B41FA5}">
                      <a16:colId xmlns:a16="http://schemas.microsoft.com/office/drawing/2014/main" xmlns="" val="3050157241"/>
                    </a:ext>
                  </a:extLst>
                </a:gridCol>
                <a:gridCol w="1216715">
                  <a:extLst>
                    <a:ext uri="{9D8B030D-6E8A-4147-A177-3AD203B41FA5}">
                      <a16:colId xmlns:a16="http://schemas.microsoft.com/office/drawing/2014/main" xmlns="" val="349837034"/>
                    </a:ext>
                  </a:extLst>
                </a:gridCol>
              </a:tblGrid>
              <a:tr h="667947">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aménagements possibles par accord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tx1"/>
                      </a:solid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tx1"/>
                      </a:solidFill>
                      <a:prstDash val="solid"/>
                      <a:round/>
                      <a:headEnd type="none" w="med" len="med"/>
                      <a:tailEnd type="none" w="med" len="med"/>
                    </a:lnB>
                    <a:solidFill>
                      <a:srgbClr val="3CA6C4"/>
                    </a:solidFill>
                  </a:tcPr>
                </a:tc>
                <a:extLst>
                  <a:ext uri="{0D108BD9-81ED-4DB2-BD59-A6C34878D82A}">
                    <a16:rowId xmlns:a16="http://schemas.microsoft.com/office/drawing/2014/main" xmlns="" val="455296096"/>
                  </a:ext>
                </a:extLst>
              </a:tr>
              <a:tr h="3602959">
                <a:tc>
                  <a:txBody>
                    <a:bodyPr/>
                    <a:lstStyle/>
                    <a:p>
                      <a:pPr>
                        <a:lnSpc>
                          <a:spcPct val="115000"/>
                        </a:lnSpc>
                        <a:spcAft>
                          <a:spcPts val="0"/>
                        </a:spcAft>
                      </a:pPr>
                      <a:r>
                        <a:rPr lang="fr-FR" sz="1800" b="1" kern="1200" dirty="0">
                          <a:solidFill>
                            <a:schemeClr val="lt1"/>
                          </a:solidFill>
                          <a:effectLst/>
                          <a:latin typeface="+mn-lt"/>
                          <a:ea typeface="+mn-ea"/>
                          <a:cs typeface="+mn-cs"/>
                        </a:rPr>
                        <a:t>Congés payés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pPr marL="285750" indent="-285750">
                        <a:lnSpc>
                          <a:spcPct val="115000"/>
                        </a:lnSpc>
                        <a:spcAft>
                          <a:spcPts val="0"/>
                        </a:spcAft>
                        <a:buFontTx/>
                        <a:buChar char="-"/>
                      </a:pPr>
                      <a:r>
                        <a:rPr lang="fr-FR" sz="1600" kern="1200" dirty="0">
                          <a:solidFill>
                            <a:schemeClr val="dk1"/>
                          </a:solidFill>
                          <a:effectLst/>
                          <a:latin typeface="+mn-lt"/>
                          <a:ea typeface="+mn-ea"/>
                          <a:cs typeface="+mn-cs"/>
                        </a:rPr>
                        <a:t>fixation du début de la période de référence d’acquisition</a:t>
                      </a:r>
                    </a:p>
                    <a:p>
                      <a:pPr marL="285750" indent="-285750">
                        <a:lnSpc>
                          <a:spcPct val="115000"/>
                        </a:lnSpc>
                        <a:spcAft>
                          <a:spcPts val="0"/>
                        </a:spcAft>
                        <a:buFontTx/>
                        <a:buChar char="-"/>
                      </a:pPr>
                      <a:r>
                        <a:rPr lang="fr-FR" sz="1600" kern="1200" dirty="0">
                          <a:solidFill>
                            <a:schemeClr val="dk1"/>
                          </a:solidFill>
                          <a:effectLst/>
                          <a:latin typeface="+mn-lt"/>
                          <a:ea typeface="+mn-ea"/>
                          <a:cs typeface="+mn-cs"/>
                        </a:rPr>
                        <a:t>majoration possible du congé en</a:t>
                      </a:r>
                      <a:r>
                        <a:rPr lang="fr-FR" sz="1600" kern="1200" baseline="0" dirty="0">
                          <a:solidFill>
                            <a:schemeClr val="dk1"/>
                          </a:solidFill>
                          <a:effectLst/>
                          <a:latin typeface="+mn-lt"/>
                          <a:ea typeface="+mn-ea"/>
                          <a:cs typeface="+mn-cs"/>
                        </a:rPr>
                        <a:t> raison de l’âge, de l’ancienneté ou du handicap</a:t>
                      </a:r>
                    </a:p>
                    <a:p>
                      <a:pPr marL="285750" indent="-285750">
                        <a:lnSpc>
                          <a:spcPct val="115000"/>
                        </a:lnSpc>
                        <a:spcAft>
                          <a:spcPts val="0"/>
                        </a:spcAft>
                        <a:buFontTx/>
                        <a:buChar char="-"/>
                      </a:pPr>
                      <a:r>
                        <a:rPr lang="fr-FR" sz="1600" kern="1200" dirty="0">
                          <a:solidFill>
                            <a:schemeClr val="dk1"/>
                          </a:solidFill>
                          <a:effectLst/>
                          <a:latin typeface="+mn-lt"/>
                          <a:ea typeface="+mn-ea"/>
                          <a:cs typeface="+mn-cs"/>
                        </a:rPr>
                        <a:t>détermination de la période de prise de congés (comprenant obligatoirement celle allant du 1</a:t>
                      </a:r>
                      <a:r>
                        <a:rPr lang="fr-FR" sz="1600" kern="1200" baseline="30000" dirty="0">
                          <a:solidFill>
                            <a:schemeClr val="dk1"/>
                          </a:solidFill>
                          <a:effectLst/>
                          <a:latin typeface="+mn-lt"/>
                          <a:ea typeface="+mn-ea"/>
                          <a:cs typeface="+mn-cs"/>
                        </a:rPr>
                        <a:t>er</a:t>
                      </a:r>
                      <a:r>
                        <a:rPr lang="fr-FR" sz="1600" kern="1200" dirty="0">
                          <a:solidFill>
                            <a:schemeClr val="dk1"/>
                          </a:solidFill>
                          <a:effectLst/>
                          <a:latin typeface="+mn-lt"/>
                          <a:ea typeface="+mn-ea"/>
                          <a:cs typeface="+mn-cs"/>
                        </a:rPr>
                        <a:t> mai au 31 octobre), de l’ordre des départs, des modalités de fractionnement et de report des congés. </a:t>
                      </a: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10 août 2016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3141-10, L. 3141-15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2531833"/>
                  </a:ext>
                </a:extLst>
              </a:tr>
              <a:tr h="1344402">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Congés spéciaux</a:t>
                      </a:r>
                    </a:p>
                  </a:txBody>
                  <a:tcPr marL="68580" marR="68580" marT="0" marB="0" anchor="ctr">
                    <a:solidFill>
                      <a:srgbClr val="3898B4"/>
                    </a:solidFill>
                  </a:tcPr>
                </a:tc>
                <a:tc>
                  <a:txBody>
                    <a:bodyPr/>
                    <a:lstStyle/>
                    <a:p>
                      <a:pPr>
                        <a:lnSpc>
                          <a:spcPct val="115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A l’exception du congé de formation économique ,</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sociale et syndicale les conditions de mise en œuvre des congés spéciaux peuvent être fixées par accord d’entreprise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3142-1 et suivants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3021593"/>
                  </a:ext>
                </a:extLst>
              </a:tr>
            </a:tbl>
          </a:graphicData>
        </a:graphic>
      </p:graphicFrame>
    </p:spTree>
    <p:extLst>
      <p:ext uri="{BB962C8B-B14F-4D97-AF65-F5344CB8AC3E}">
        <p14:creationId xmlns:p14="http://schemas.microsoft.com/office/powerpoint/2010/main" val="170186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fontScale="92500"/>
          </a:bodyPr>
          <a:lstStyle/>
          <a:p>
            <a:pPr algn="l"/>
            <a:r>
              <a:rPr lang="fr-FR" sz="1800" b="1" dirty="0"/>
              <a:t>Cette année pas de changement notable des textes conventionnels…</a:t>
            </a:r>
          </a:p>
          <a:p>
            <a:pPr algn="l"/>
            <a:endParaRPr lang="fr-FR" sz="1800" b="1" dirty="0"/>
          </a:p>
          <a:p>
            <a:pPr algn="l"/>
            <a:r>
              <a:rPr lang="fr-FR" sz="1800" b="1" dirty="0"/>
              <a:t>A noter cependant les prémices d’un changement en profondeur </a:t>
            </a:r>
          </a:p>
          <a:p>
            <a:pPr algn="l"/>
            <a:endParaRPr lang="fr-FR" sz="1800" b="1" dirty="0"/>
          </a:p>
          <a:p>
            <a:pPr algn="l"/>
            <a:endParaRPr lang="fr-FR" sz="1800" b="1" dirty="0"/>
          </a:p>
          <a:p>
            <a:pPr algn="l"/>
            <a:r>
              <a:rPr lang="fr-FR" sz="1800" b="1" dirty="0"/>
              <a:t>La recherche de la simplification :</a:t>
            </a:r>
          </a:p>
          <a:p>
            <a:pPr marL="285750" indent="-285750" algn="l">
              <a:buFontTx/>
              <a:buChar char="-"/>
            </a:pPr>
            <a:r>
              <a:rPr lang="fr-FR" sz="1800" b="1" dirty="0"/>
              <a:t>Simplifier les textes</a:t>
            </a:r>
          </a:p>
          <a:p>
            <a:pPr marL="285750" indent="-285750" algn="l">
              <a:buFontTx/>
              <a:buChar char="-"/>
            </a:pPr>
            <a:r>
              <a:rPr lang="fr-FR" sz="1800" b="1" dirty="0"/>
              <a:t>Simplifier en apportant une service au chef d’établissement (alléger ses contraintes)</a:t>
            </a:r>
          </a:p>
        </p:txBody>
      </p:sp>
      <p:sp>
        <p:nvSpPr>
          <p:cNvPr id="3" name="Espace réservé du contenu 2"/>
          <p:cNvSpPr>
            <a:spLocks noGrp="1"/>
          </p:cNvSpPr>
          <p:nvPr>
            <p:ph sz="half" idx="15"/>
          </p:nvPr>
        </p:nvSpPr>
        <p:spPr>
          <a:xfrm>
            <a:off x="3396074" y="1327355"/>
            <a:ext cx="5428073" cy="5353663"/>
          </a:xfrm>
        </p:spPr>
        <p:txBody>
          <a:bodyPr>
            <a:normAutofit fontScale="62500" lnSpcReduction="20000"/>
          </a:bodyPr>
          <a:lstStyle/>
          <a:p>
            <a:pPr marL="457200" indent="-457200">
              <a:lnSpc>
                <a:spcPct val="150000"/>
              </a:lnSpc>
              <a:spcBef>
                <a:spcPts val="1200"/>
              </a:spcBef>
              <a:buFont typeface="+mj-lt"/>
              <a:buAutoNum type="arabicPeriod"/>
            </a:pPr>
            <a:r>
              <a:rPr lang="fr-FR" sz="2600" cap="none" dirty="0">
                <a:solidFill>
                  <a:schemeClr val="accent6">
                    <a:lumMod val="50000"/>
                  </a:schemeClr>
                </a:solidFill>
                <a:cs typeface="Arial" panose="020B0604020202020204" pitchFamily="34" charset="0"/>
                <a:hlinkClick r:id="rId3" action="ppaction://hlinksldjump"/>
              </a:rPr>
              <a:t>Convention collective et négociation d’entreprise : Loi El </a:t>
            </a:r>
            <a:r>
              <a:rPr lang="fr-FR" sz="2600" cap="none" dirty="0" err="1">
                <a:solidFill>
                  <a:schemeClr val="accent6">
                    <a:lumMod val="50000"/>
                  </a:schemeClr>
                </a:solidFill>
                <a:cs typeface="Arial" panose="020B0604020202020204" pitchFamily="34" charset="0"/>
                <a:hlinkClick r:id="rId3" action="ppaction://hlinksldjump"/>
              </a:rPr>
              <a:t>Khomri</a:t>
            </a:r>
            <a:r>
              <a:rPr lang="fr-FR" sz="2600" cap="none" dirty="0">
                <a:solidFill>
                  <a:schemeClr val="accent6">
                    <a:lumMod val="50000"/>
                  </a:schemeClr>
                </a:solidFill>
                <a:cs typeface="Arial" panose="020B0604020202020204" pitchFamily="34" charset="0"/>
                <a:hlinkClick r:id="rId3" action="ppaction://hlinksldjump"/>
              </a:rPr>
              <a:t>, inversion de la « hiérarchie des normes » </a:t>
            </a:r>
            <a:endParaRPr lang="fr-FR" sz="2600" cap="none" dirty="0">
              <a:solidFill>
                <a:schemeClr val="accent6">
                  <a:lumMod val="50000"/>
                </a:schemeClr>
              </a:solidFill>
              <a:cs typeface="Arial" panose="020B0604020202020204" pitchFamily="34" charset="0"/>
            </a:endParaRPr>
          </a:p>
          <a:p>
            <a:pPr marL="457200" indent="-457200">
              <a:lnSpc>
                <a:spcPct val="150000"/>
              </a:lnSpc>
              <a:spcBef>
                <a:spcPts val="1200"/>
              </a:spcBef>
              <a:buFont typeface="+mj-lt"/>
              <a:buAutoNum type="arabicPeriod"/>
            </a:pPr>
            <a:r>
              <a:rPr lang="fr-FR" sz="2600" cap="none" dirty="0">
                <a:solidFill>
                  <a:schemeClr val="accent6">
                    <a:lumMod val="50000"/>
                  </a:schemeClr>
                </a:solidFill>
                <a:cs typeface="Arial" panose="020B0604020202020204" pitchFamily="34" charset="0"/>
                <a:hlinkClick r:id="rId4" action="ppaction://hlinksldjump"/>
              </a:rPr>
              <a:t>Apports de la Loi El </a:t>
            </a:r>
            <a:r>
              <a:rPr lang="fr-FR" sz="2600" cap="none" dirty="0" err="1">
                <a:solidFill>
                  <a:schemeClr val="accent6">
                    <a:lumMod val="50000"/>
                  </a:schemeClr>
                </a:solidFill>
                <a:cs typeface="Arial" panose="020B0604020202020204" pitchFamily="34" charset="0"/>
                <a:hlinkClick r:id="rId4" action="ppaction://hlinksldjump"/>
              </a:rPr>
              <a:t>Khomri</a:t>
            </a:r>
            <a:r>
              <a:rPr lang="fr-FR" sz="2600" cap="none" dirty="0">
                <a:solidFill>
                  <a:schemeClr val="accent6">
                    <a:lumMod val="50000"/>
                  </a:schemeClr>
                </a:solidFill>
                <a:cs typeface="Arial" panose="020B0604020202020204" pitchFamily="34" charset="0"/>
                <a:hlinkClick r:id="rId4" action="ppaction://hlinksldjump"/>
              </a:rPr>
              <a:t> sur la négociation d’entreprise</a:t>
            </a:r>
            <a:endParaRPr lang="fr-FR" sz="2600" cap="none" dirty="0">
              <a:solidFill>
                <a:schemeClr val="accent6">
                  <a:lumMod val="50000"/>
                </a:schemeClr>
              </a:solidFill>
              <a:cs typeface="Arial" panose="020B0604020202020204" pitchFamily="34" charset="0"/>
            </a:endParaRPr>
          </a:p>
          <a:p>
            <a:pPr marL="457200" indent="-457200">
              <a:lnSpc>
                <a:spcPct val="150000"/>
              </a:lnSpc>
              <a:spcBef>
                <a:spcPts val="1200"/>
              </a:spcBef>
              <a:buFont typeface="+mj-lt"/>
              <a:buAutoNum type="arabicPeriod"/>
            </a:pPr>
            <a:r>
              <a:rPr lang="fr-FR" sz="2600" cap="none" dirty="0">
                <a:solidFill>
                  <a:schemeClr val="accent6">
                    <a:lumMod val="50000"/>
                  </a:schemeClr>
                </a:solidFill>
                <a:cs typeface="Arial" panose="020B0604020202020204" pitchFamily="34" charset="0"/>
                <a:hlinkClick r:id="rId5" action="ppaction://hlinksldjump"/>
              </a:rPr>
              <a:t>Apports de la Loi El </a:t>
            </a:r>
            <a:r>
              <a:rPr lang="fr-FR" sz="2600" cap="none" dirty="0" err="1">
                <a:solidFill>
                  <a:schemeClr val="accent6">
                    <a:lumMod val="50000"/>
                  </a:schemeClr>
                </a:solidFill>
                <a:cs typeface="Arial" panose="020B0604020202020204" pitchFamily="34" charset="0"/>
                <a:hlinkClick r:id="rId5" action="ppaction://hlinksldjump"/>
              </a:rPr>
              <a:t>Khomri</a:t>
            </a:r>
            <a:r>
              <a:rPr lang="fr-FR" sz="2600" cap="none" dirty="0">
                <a:solidFill>
                  <a:schemeClr val="accent6">
                    <a:lumMod val="50000"/>
                  </a:schemeClr>
                </a:solidFill>
                <a:cs typeface="Arial" panose="020B0604020202020204" pitchFamily="34" charset="0"/>
                <a:hlinkClick r:id="rId5" action="ppaction://hlinksldjump"/>
              </a:rPr>
              <a:t> en « droit du travail »</a:t>
            </a:r>
            <a:endParaRPr lang="fr-FR" sz="2600" cap="none" dirty="0">
              <a:solidFill>
                <a:schemeClr val="accent6">
                  <a:lumMod val="50000"/>
                </a:schemeClr>
              </a:solidFill>
              <a:cs typeface="Arial" panose="020B0604020202020204" pitchFamily="34" charset="0"/>
            </a:endParaRPr>
          </a:p>
          <a:p>
            <a:pPr marL="457200" indent="-457200">
              <a:lnSpc>
                <a:spcPct val="150000"/>
              </a:lnSpc>
              <a:spcBef>
                <a:spcPts val="1200"/>
              </a:spcBef>
              <a:buFont typeface="+mj-lt"/>
              <a:buAutoNum type="arabicPeriod"/>
            </a:pPr>
            <a:r>
              <a:rPr lang="fr-FR" sz="2600" cap="none" dirty="0">
                <a:solidFill>
                  <a:schemeClr val="accent6">
                    <a:lumMod val="50000"/>
                  </a:schemeClr>
                </a:solidFill>
                <a:latin typeface="+mj-lt"/>
                <a:cs typeface="Arial" panose="020B0604020202020204" pitchFamily="34" charset="0"/>
                <a:hlinkClick r:id="rId6" action="ppaction://hlinksldjump"/>
              </a:rPr>
              <a:t>Convention Collective unique : quel impact ?</a:t>
            </a:r>
            <a:endParaRPr lang="fr-FR" sz="2600" cap="none" dirty="0">
              <a:solidFill>
                <a:schemeClr val="accent6">
                  <a:lumMod val="50000"/>
                </a:schemeClr>
              </a:solidFill>
              <a:latin typeface="+mj-lt"/>
              <a:cs typeface="Arial" panose="020B0604020202020204" pitchFamily="34" charset="0"/>
            </a:endParaRPr>
          </a:p>
          <a:p>
            <a:pPr marL="457200" indent="-457200">
              <a:spcBef>
                <a:spcPts val="1200"/>
              </a:spcBef>
              <a:buFont typeface="+mj-lt"/>
              <a:buAutoNum type="arabicPeriod"/>
            </a:pPr>
            <a:r>
              <a:rPr lang="fr-FR" sz="2600" cap="none" dirty="0">
                <a:solidFill>
                  <a:schemeClr val="accent6">
                    <a:lumMod val="50000"/>
                  </a:schemeClr>
                </a:solidFill>
                <a:latin typeface="+mj-lt"/>
                <a:cs typeface="Arial" panose="020B0604020202020204" pitchFamily="34" charset="0"/>
                <a:hlinkClick r:id="rId7" action="ppaction://hlinksldjump"/>
              </a:rPr>
              <a:t>La formation professionnelle : retour sur la réforme</a:t>
            </a:r>
            <a:endParaRPr lang="fr-FR" sz="2600" cap="none" dirty="0">
              <a:solidFill>
                <a:schemeClr val="accent6">
                  <a:lumMod val="50000"/>
                </a:schemeClr>
              </a:solidFill>
              <a:latin typeface="+mj-lt"/>
              <a:cs typeface="Arial" panose="020B0604020202020204" pitchFamily="34" charset="0"/>
            </a:endParaRPr>
          </a:p>
          <a:p>
            <a:pPr marL="457200" indent="-457200">
              <a:spcBef>
                <a:spcPts val="1200"/>
              </a:spcBef>
              <a:buFont typeface="+mj-lt"/>
              <a:buAutoNum type="arabicPeriod"/>
            </a:pPr>
            <a:r>
              <a:rPr lang="fr-FR" sz="2600" cap="none" dirty="0">
                <a:solidFill>
                  <a:schemeClr val="accent6">
                    <a:lumMod val="50000"/>
                  </a:schemeClr>
                </a:solidFill>
                <a:latin typeface="+mj-lt"/>
                <a:cs typeface="Arial" panose="020B0604020202020204" pitchFamily="34" charset="0"/>
                <a:hlinkClick r:id="rId8" action="ppaction://hlinksldjump"/>
              </a:rPr>
              <a:t>EEP Santé : quelques rappels</a:t>
            </a:r>
            <a:endParaRPr lang="fr-FR" sz="2600" cap="none" dirty="0">
              <a:solidFill>
                <a:schemeClr val="accent6">
                  <a:lumMod val="50000"/>
                </a:schemeClr>
              </a:solidFill>
              <a:latin typeface="+mj-lt"/>
              <a:cs typeface="Arial" panose="020B0604020202020204" pitchFamily="34" charset="0"/>
            </a:endParaRPr>
          </a:p>
          <a:p>
            <a:pPr marL="457200" indent="-457200">
              <a:spcBef>
                <a:spcPts val="1200"/>
              </a:spcBef>
              <a:buFont typeface="+mj-lt"/>
              <a:buAutoNum type="arabicPeriod"/>
            </a:pPr>
            <a:r>
              <a:rPr lang="fr-FR" sz="2600" cap="none" dirty="0">
                <a:solidFill>
                  <a:schemeClr val="accent6">
                    <a:lumMod val="50000"/>
                  </a:schemeClr>
                </a:solidFill>
                <a:latin typeface="+mj-lt"/>
                <a:cs typeface="Arial" panose="020B0604020202020204" pitchFamily="34" charset="0"/>
                <a:hlinkClick r:id="rId9" action="ppaction://hlinksldjump"/>
              </a:rPr>
              <a:t>Convention collective SEP: recueils et guide</a:t>
            </a:r>
            <a:endParaRPr lang="fr-FR" sz="2600" cap="none" dirty="0">
              <a:solidFill>
                <a:schemeClr val="accent6">
                  <a:lumMod val="50000"/>
                </a:schemeClr>
              </a:solidFill>
              <a:latin typeface="+mj-lt"/>
              <a:cs typeface="Arial" panose="020B0604020202020204" pitchFamily="34" charset="0"/>
            </a:endParaRPr>
          </a:p>
          <a:p>
            <a:pPr marL="457200" indent="-457200">
              <a:spcBef>
                <a:spcPts val="1200"/>
              </a:spcBef>
              <a:buFont typeface="+mj-lt"/>
              <a:buAutoNum type="arabicPeriod"/>
            </a:pPr>
            <a:r>
              <a:rPr lang="fr-FR" sz="2600" cap="none" dirty="0">
                <a:solidFill>
                  <a:schemeClr val="accent6">
                    <a:lumMod val="50000"/>
                  </a:schemeClr>
                </a:solidFill>
                <a:latin typeface="+mj-lt"/>
                <a:cs typeface="Arial" panose="020B0604020202020204" pitchFamily="34" charset="0"/>
                <a:hlinkClick r:id="rId10" action="ppaction://hlinksldjump"/>
              </a:rPr>
              <a:t>La pénibilité </a:t>
            </a:r>
            <a:endParaRPr lang="fr-FR" sz="2600" cap="none" dirty="0">
              <a:solidFill>
                <a:schemeClr val="accent6">
                  <a:lumMod val="50000"/>
                </a:schemeClr>
              </a:solidFill>
              <a:latin typeface="+mj-lt"/>
              <a:cs typeface="Arial" panose="020B0604020202020204" pitchFamily="34" charset="0"/>
            </a:endParaRPr>
          </a:p>
          <a:p>
            <a:pPr marL="457200" indent="-457200">
              <a:spcBef>
                <a:spcPts val="1200"/>
              </a:spcBef>
              <a:buFont typeface="+mj-lt"/>
              <a:buAutoNum type="arabicPeriod"/>
            </a:pPr>
            <a:r>
              <a:rPr lang="fr-FR" sz="2600" cap="none" dirty="0">
                <a:solidFill>
                  <a:schemeClr val="accent6">
                    <a:lumMod val="50000"/>
                  </a:schemeClr>
                </a:solidFill>
                <a:latin typeface="+mj-lt"/>
                <a:cs typeface="Arial" panose="020B0604020202020204" pitchFamily="34" charset="0"/>
                <a:hlinkClick r:id="rId11" action="ppaction://hlinksldjump"/>
              </a:rPr>
              <a:t>Les outils RH et Base de données économique et sociale (BDES</a:t>
            </a:r>
            <a:r>
              <a:rPr lang="fr-FR" sz="2600" cap="none" dirty="0">
                <a:solidFill>
                  <a:schemeClr val="accent6">
                    <a:lumMod val="50000"/>
                  </a:schemeClr>
                </a:solidFill>
                <a:latin typeface="+mj-lt"/>
                <a:cs typeface="Arial" panose="020B0604020202020204" pitchFamily="34" charset="0"/>
              </a:rPr>
              <a:t>)</a:t>
            </a:r>
          </a:p>
          <a:p>
            <a:pPr marL="457200" indent="-457200">
              <a:spcBef>
                <a:spcPts val="1200"/>
              </a:spcBef>
              <a:buFont typeface="+mj-lt"/>
              <a:buAutoNum type="arabicPeriod"/>
            </a:pPr>
            <a:r>
              <a:rPr lang="fr-FR" sz="2600" u="sng" cap="none" dirty="0">
                <a:solidFill>
                  <a:schemeClr val="accent6">
                    <a:lumMod val="50000"/>
                  </a:schemeClr>
                </a:solidFill>
                <a:latin typeface="+mj-lt"/>
                <a:cs typeface="Arial" panose="020B0604020202020204" pitchFamily="34" charset="0"/>
              </a:rPr>
              <a:t>Zoom:</a:t>
            </a:r>
            <a:r>
              <a:rPr lang="fr-FR" sz="2600" cap="none" dirty="0">
                <a:solidFill>
                  <a:schemeClr val="accent6">
                    <a:lumMod val="50000"/>
                  </a:schemeClr>
                </a:solidFill>
                <a:latin typeface="+mj-lt"/>
                <a:cs typeface="Arial" panose="020B0604020202020204" pitchFamily="34" charset="0"/>
              </a:rPr>
              <a:t> </a:t>
            </a:r>
            <a:r>
              <a:rPr lang="fr-FR" sz="2600" cap="none" dirty="0">
                <a:solidFill>
                  <a:schemeClr val="accent6">
                    <a:lumMod val="50000"/>
                  </a:schemeClr>
                </a:solidFill>
                <a:latin typeface="+mj-lt"/>
                <a:cs typeface="Arial" panose="020B0604020202020204" pitchFamily="34" charset="0"/>
                <a:hlinkClick r:id="rId12" action="ppaction://hlinksldjump"/>
              </a:rPr>
              <a:t>Le point sur les délégations</a:t>
            </a:r>
            <a:endParaRPr lang="fr-FR" sz="2600" cap="none" dirty="0">
              <a:solidFill>
                <a:schemeClr val="accent6">
                  <a:lumMod val="50000"/>
                </a:schemeClr>
              </a:solidFill>
              <a:latin typeface="+mj-lt"/>
              <a:cs typeface="Arial" panose="020B0604020202020204" pitchFamily="34" charset="0"/>
            </a:endParaRPr>
          </a:p>
        </p:txBody>
      </p:sp>
      <p:sp>
        <p:nvSpPr>
          <p:cNvPr id="4" name="Titre 3"/>
          <p:cNvSpPr>
            <a:spLocks noGrp="1"/>
          </p:cNvSpPr>
          <p:nvPr>
            <p:ph type="title"/>
          </p:nvPr>
        </p:nvSpPr>
        <p:spPr>
          <a:xfrm>
            <a:off x="3057409" y="193431"/>
            <a:ext cx="6086592" cy="1264718"/>
          </a:xfrm>
        </p:spPr>
        <p:txBody>
          <a:bodyPr/>
          <a:lstStyle/>
          <a:p>
            <a:pPr algn="ctr"/>
            <a:r>
              <a:rPr lang="fr-FR" sz="2800" b="1" cap="none" dirty="0"/>
              <a:t>Sommaire</a:t>
            </a:r>
          </a:p>
        </p:txBody>
      </p:sp>
    </p:spTree>
    <p:extLst>
      <p:ext uri="{BB962C8B-B14F-4D97-AF65-F5344CB8AC3E}">
        <p14:creationId xmlns:p14="http://schemas.microsoft.com/office/powerpoint/2010/main" val="222655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IRP</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1812019990"/>
              </p:ext>
            </p:extLst>
          </p:nvPr>
        </p:nvGraphicFramePr>
        <p:xfrm>
          <a:off x="329260" y="1080668"/>
          <a:ext cx="8494886" cy="5726921"/>
        </p:xfrm>
        <a:graphic>
          <a:graphicData uri="http://schemas.openxmlformats.org/drawingml/2006/table">
            <a:tbl>
              <a:tblPr firstRow="1" firstCol="1" bandRow="1">
                <a:tableStyleId>{5C22544A-7EE6-4342-B048-85BDC9FD1C3A}</a:tableStyleId>
              </a:tblPr>
              <a:tblGrid>
                <a:gridCol w="2124424">
                  <a:extLst>
                    <a:ext uri="{9D8B030D-6E8A-4147-A177-3AD203B41FA5}">
                      <a16:colId xmlns:a16="http://schemas.microsoft.com/office/drawing/2014/main" xmlns="" val="2932003925"/>
                    </a:ext>
                  </a:extLst>
                </a:gridCol>
                <a:gridCol w="3400361">
                  <a:extLst>
                    <a:ext uri="{9D8B030D-6E8A-4147-A177-3AD203B41FA5}">
                      <a16:colId xmlns:a16="http://schemas.microsoft.com/office/drawing/2014/main" xmlns="" val="3912837552"/>
                    </a:ext>
                  </a:extLst>
                </a:gridCol>
                <a:gridCol w="1753386">
                  <a:extLst>
                    <a:ext uri="{9D8B030D-6E8A-4147-A177-3AD203B41FA5}">
                      <a16:colId xmlns:a16="http://schemas.microsoft.com/office/drawing/2014/main" xmlns="" val="3050157241"/>
                    </a:ext>
                  </a:extLst>
                </a:gridCol>
                <a:gridCol w="1216715">
                  <a:extLst>
                    <a:ext uri="{9D8B030D-6E8A-4147-A177-3AD203B41FA5}">
                      <a16:colId xmlns:a16="http://schemas.microsoft.com/office/drawing/2014/main" xmlns="" val="349837034"/>
                    </a:ext>
                  </a:extLst>
                </a:gridCol>
              </a:tblGrid>
              <a:tr h="813703">
                <a:tc>
                  <a:txBody>
                    <a:bodyPr/>
                    <a:lstStyle/>
                    <a:p>
                      <a:pPr algn="ctr">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extLst>
                  <a:ext uri="{0D108BD9-81ED-4DB2-BD59-A6C34878D82A}">
                    <a16:rowId xmlns:a16="http://schemas.microsoft.com/office/drawing/2014/main" xmlns="" val="455296096"/>
                  </a:ext>
                </a:extLst>
              </a:tr>
              <a:tr h="1226238">
                <a:tc>
                  <a:txBody>
                    <a:bodyPr/>
                    <a:lstStyle/>
                    <a:p>
                      <a:pPr>
                        <a:lnSpc>
                          <a:spcPct val="115000"/>
                        </a:lnSpc>
                        <a:spcAft>
                          <a:spcPts val="0"/>
                        </a:spcAft>
                      </a:pPr>
                      <a:r>
                        <a:rPr lang="fr-FR" sz="1800" b="1" kern="1200" dirty="0">
                          <a:solidFill>
                            <a:schemeClr val="lt1"/>
                          </a:solidFill>
                          <a:effectLst/>
                          <a:latin typeface="+mn-lt"/>
                          <a:ea typeface="+mn-ea"/>
                          <a:cs typeface="+mn-cs"/>
                        </a:rPr>
                        <a:t>Nouvelle mission du CHSCT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pPr>
                        <a:lnSpc>
                          <a:spcPct val="115000"/>
                        </a:lnSpc>
                        <a:spcAft>
                          <a:spcPts val="0"/>
                        </a:spcAft>
                      </a:pPr>
                      <a:r>
                        <a:rPr lang="fr-FR" sz="1800" kern="1200" dirty="0">
                          <a:solidFill>
                            <a:schemeClr val="dk1"/>
                          </a:solidFill>
                          <a:effectLst/>
                          <a:latin typeface="+mn-lt"/>
                          <a:ea typeface="+mn-ea"/>
                          <a:cs typeface="+mn-cs"/>
                        </a:rPr>
                        <a:t>Contribuer à l’adaptation et à l’aménagement des postes de travail afin de faciliter l’accès à des personnes handicapées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4">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10 août 2016</a:t>
                      </a:r>
                    </a:p>
                    <a:p>
                      <a:pPr algn="ctr">
                        <a:lnSpc>
                          <a:spcPct val="115000"/>
                        </a:lnSpc>
                        <a:spcAft>
                          <a:spcPts val="10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4612-1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2531833"/>
                  </a:ext>
                </a:extLst>
              </a:tr>
              <a:tr h="1839358">
                <a:tc>
                  <a:txBody>
                    <a:bodyPr/>
                    <a:lstStyle/>
                    <a:p>
                      <a:pPr marL="0" algn="l" defTabSz="914400" rtl="0" eaLnBrk="1" latinLnBrk="0" hangingPunct="1">
                        <a:lnSpc>
                          <a:spcPct val="115000"/>
                        </a:lnSpc>
                        <a:spcAft>
                          <a:spcPts val="0"/>
                        </a:spcAft>
                      </a:pPr>
                      <a:r>
                        <a:rPr lang="fr-FR" sz="1800" b="1" kern="1200" dirty="0">
                          <a:solidFill>
                            <a:schemeClr val="lt1"/>
                          </a:solidFill>
                          <a:effectLst/>
                          <a:latin typeface="+mn-lt"/>
                          <a:ea typeface="+mn-ea"/>
                          <a:cs typeface="+mn-cs"/>
                        </a:rPr>
                        <a:t>Budget comité d’entreprise (CE)</a:t>
                      </a:r>
                    </a:p>
                  </a:txBody>
                  <a:tcPr marL="68580" marR="68580" marT="0" marB="0" anchor="ctr">
                    <a:solidFill>
                      <a:srgbClr val="3898B4"/>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CE peut décider, par une délibération, de consacrer une partie de son budget de fonctionnement au financement de la formation des DP et des DS de l’entreprise.</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3">
                  <a:txBody>
                    <a:bodyPr/>
                    <a:lstStyle/>
                    <a:p>
                      <a:pP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800" dirty="0">
                          <a:effectLst/>
                          <a:latin typeface="Calibri" panose="020F0502020204030204" pitchFamily="34" charset="0"/>
                          <a:ea typeface="Calibri" panose="020F0502020204030204" pitchFamily="34" charset="0"/>
                          <a:cs typeface="Times New Roman" panose="02020603050405020304" pitchFamily="18" charset="0"/>
                        </a:rPr>
                        <a:t>., art. L. 2325-43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3021593"/>
                  </a:ext>
                </a:extLst>
              </a:tr>
              <a:tr h="613119">
                <a:tc>
                  <a:txBody>
                    <a:bodyPr/>
                    <a:lstStyle/>
                    <a:p>
                      <a:pPr marL="0" algn="l" defTabSz="914400" rtl="0" eaLnBrk="1" latinLnBrk="0" hangingPunct="1">
                        <a:lnSpc>
                          <a:spcPct val="115000"/>
                        </a:lnSpc>
                        <a:spcAft>
                          <a:spcPts val="0"/>
                        </a:spcAft>
                      </a:pPr>
                      <a:r>
                        <a:rPr lang="fr-FR" sz="1800" b="1" kern="1200" dirty="0">
                          <a:solidFill>
                            <a:schemeClr val="lt1"/>
                          </a:solidFill>
                          <a:effectLst/>
                          <a:latin typeface="+mn-lt"/>
                          <a:ea typeface="+mn-ea"/>
                          <a:cs typeface="+mn-cs"/>
                        </a:rPr>
                        <a:t>Délégation Unique du Personnel </a:t>
                      </a:r>
                    </a:p>
                  </a:txBody>
                  <a:tcPr marL="68580" marR="68580" marT="0" marB="0" anchor="ctr">
                    <a:solidFill>
                      <a:srgbClr val="3898B4"/>
                    </a:solidFill>
                  </a:tcPr>
                </a:tc>
                <a:tc>
                  <a:txBody>
                    <a:bodyPr/>
                    <a:lstStyle/>
                    <a:p>
                      <a:pPr marL="0" indent="0">
                        <a:lnSpc>
                          <a:spcPct val="115000"/>
                        </a:lnSpc>
                        <a:spcAft>
                          <a:spcPts val="1000"/>
                        </a:spcAft>
                        <a:buFontTx/>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Visioconférence pour les réunions de la DUP</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vMerge="1">
                  <a:txBody>
                    <a:bodyPr/>
                    <a:lstStyle/>
                    <a:p>
                      <a:pPr>
                        <a:lnSpc>
                          <a:spcPct val="11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603312971"/>
                  </a:ext>
                </a:extLst>
              </a:tr>
              <a:tr h="1127602">
                <a:tc>
                  <a:txBody>
                    <a:bodyPr/>
                    <a:lstStyle/>
                    <a:p>
                      <a:pPr marL="0" algn="l" defTabSz="914400" rtl="0" eaLnBrk="1" latinLnBrk="0" hangingPunct="1">
                        <a:lnSpc>
                          <a:spcPct val="115000"/>
                        </a:lnSpc>
                        <a:spcAft>
                          <a:spcPts val="0"/>
                        </a:spcAft>
                      </a:pPr>
                      <a:r>
                        <a:rPr lang="fr-FR" sz="1800" b="1" kern="1200" dirty="0">
                          <a:solidFill>
                            <a:schemeClr val="lt1"/>
                          </a:solidFill>
                          <a:effectLst/>
                          <a:latin typeface="+mn-lt"/>
                          <a:ea typeface="+mn-ea"/>
                          <a:cs typeface="+mn-cs"/>
                        </a:rPr>
                        <a:t>BDES</a:t>
                      </a:r>
                    </a:p>
                  </a:txBody>
                  <a:tcPr marL="68580" marR="68580" marT="0" marB="0" anchor="ctr">
                    <a:solidFill>
                      <a:srgbClr val="3898B4"/>
                    </a:solidFill>
                  </a:tcPr>
                </a:tc>
                <a:tc>
                  <a:txBody>
                    <a:bodyPr/>
                    <a:lstStyle/>
                    <a:p>
                      <a:pPr marL="0" indent="0">
                        <a:lnSpc>
                          <a:spcPct val="115000"/>
                        </a:lnSpc>
                        <a:spcAft>
                          <a:spcPts val="1000"/>
                        </a:spcAft>
                        <a:buFontTx/>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Développement de la BDES – élément central des consultations + échanges avec DS et CHSCT</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10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pPr>
                        <a:lnSpc>
                          <a:spcPct val="11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74326261"/>
                  </a:ext>
                </a:extLst>
              </a:tr>
            </a:tbl>
          </a:graphicData>
        </a:graphic>
      </p:graphicFrame>
    </p:spTree>
    <p:extLst>
      <p:ext uri="{BB962C8B-B14F-4D97-AF65-F5344CB8AC3E}">
        <p14:creationId xmlns:p14="http://schemas.microsoft.com/office/powerpoint/2010/main" val="226972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Comptes personnels</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1375937493"/>
              </p:ext>
            </p:extLst>
          </p:nvPr>
        </p:nvGraphicFramePr>
        <p:xfrm>
          <a:off x="329938" y="1058869"/>
          <a:ext cx="8494208" cy="5660571"/>
        </p:xfrm>
        <a:graphic>
          <a:graphicData uri="http://schemas.openxmlformats.org/drawingml/2006/table">
            <a:tbl>
              <a:tblPr firstRow="1" firstCol="1" bandRow="1">
                <a:tableStyleId>{5C22544A-7EE6-4342-B048-85BDC9FD1C3A}</a:tableStyleId>
              </a:tblPr>
              <a:tblGrid>
                <a:gridCol w="2102177">
                  <a:extLst>
                    <a:ext uri="{9D8B030D-6E8A-4147-A177-3AD203B41FA5}">
                      <a16:colId xmlns:a16="http://schemas.microsoft.com/office/drawing/2014/main" xmlns="" val="2932003925"/>
                    </a:ext>
                  </a:extLst>
                </a:gridCol>
                <a:gridCol w="3421930">
                  <a:extLst>
                    <a:ext uri="{9D8B030D-6E8A-4147-A177-3AD203B41FA5}">
                      <a16:colId xmlns:a16="http://schemas.microsoft.com/office/drawing/2014/main" xmlns="" val="3912837552"/>
                    </a:ext>
                  </a:extLst>
                </a:gridCol>
                <a:gridCol w="1753386">
                  <a:extLst>
                    <a:ext uri="{9D8B030D-6E8A-4147-A177-3AD203B41FA5}">
                      <a16:colId xmlns:a16="http://schemas.microsoft.com/office/drawing/2014/main" xmlns="" val="3050157241"/>
                    </a:ext>
                  </a:extLst>
                </a:gridCol>
                <a:gridCol w="1216715">
                  <a:extLst>
                    <a:ext uri="{9D8B030D-6E8A-4147-A177-3AD203B41FA5}">
                      <a16:colId xmlns:a16="http://schemas.microsoft.com/office/drawing/2014/main" xmlns="" val="349837034"/>
                    </a:ext>
                  </a:extLst>
                </a:gridCol>
              </a:tblGrid>
              <a:tr h="667947">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aménagements possibles par accord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extLst>
                  <a:ext uri="{0D108BD9-81ED-4DB2-BD59-A6C34878D82A}">
                    <a16:rowId xmlns:a16="http://schemas.microsoft.com/office/drawing/2014/main" xmlns="" val="455296096"/>
                  </a:ext>
                </a:extLst>
              </a:tr>
              <a:tr h="2458685">
                <a:tc>
                  <a:txBody>
                    <a:bodyPr/>
                    <a:lstStyle/>
                    <a:p>
                      <a:pPr>
                        <a:lnSpc>
                          <a:spcPct val="115000"/>
                        </a:lnSpc>
                        <a:spcAft>
                          <a:spcPts val="0"/>
                        </a:spcAft>
                      </a:pPr>
                      <a:r>
                        <a:rPr lang="fr-FR" sz="1800" b="1" kern="1200" dirty="0">
                          <a:solidFill>
                            <a:schemeClr val="lt1"/>
                          </a:solidFill>
                          <a:effectLst/>
                          <a:latin typeface="+mn-lt"/>
                          <a:ea typeface="+mn-ea"/>
                          <a:cs typeface="+mn-cs"/>
                        </a:rPr>
                        <a:t>Compte</a:t>
                      </a:r>
                      <a:r>
                        <a:rPr lang="fr-FR" sz="1800" b="1" kern="1200" baseline="0" dirty="0">
                          <a:solidFill>
                            <a:schemeClr val="lt1"/>
                          </a:solidFill>
                          <a:effectLst/>
                          <a:latin typeface="+mn-lt"/>
                          <a:ea typeface="+mn-ea"/>
                          <a:cs typeface="+mn-cs"/>
                        </a:rPr>
                        <a:t> personnel d’activité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r>
                        <a:rPr lang="fr-FR" sz="1800" kern="1200" dirty="0">
                          <a:solidFill>
                            <a:schemeClr val="dk1"/>
                          </a:solidFill>
                          <a:effectLst/>
                          <a:latin typeface="+mn-lt"/>
                          <a:ea typeface="+mn-ea"/>
                          <a:cs typeface="+mn-cs"/>
                        </a:rPr>
                        <a:t>Le compte personnel de formation (CPF), le compte personnel de prévention de la pénibilité (C3P) et le compte d’engagement citoyen (CEC).</a:t>
                      </a: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Une</a:t>
                      </a:r>
                      <a:r>
                        <a:rPr lang="fr-FR" sz="18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négociation prévue au niveau interprofessionnel en octobre 2016 = ses modalités peuvent</a:t>
                      </a:r>
                      <a:r>
                        <a:rPr lang="fr-FR" sz="1800" b="1" baseline="0" dirty="0">
                          <a:effectLst/>
                          <a:latin typeface="Calibri" panose="020F0502020204030204" pitchFamily="34" charset="0"/>
                          <a:ea typeface="Calibri" panose="020F0502020204030204" pitchFamily="34" charset="0"/>
                          <a:cs typeface="Times New Roman" panose="02020603050405020304" pitchFamily="18" charset="0"/>
                        </a:rPr>
                        <a:t> être modifiées</a:t>
                      </a:r>
                      <a:endParaRPr lang="fr-FR" sz="1800" kern="1200" dirty="0">
                        <a:solidFill>
                          <a:schemeClr val="dk1"/>
                        </a:solidFill>
                        <a:effectLst/>
                        <a:latin typeface="+mn-lt"/>
                        <a:ea typeface="+mn-ea"/>
                        <a:cs typeface="+mn-cs"/>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1</a:t>
                      </a:r>
                      <a:r>
                        <a:rPr lang="fr-FR" sz="1800" b="1"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janvier 2017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5151-1 à L. 5151-6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2531833"/>
                  </a:ext>
                </a:extLst>
              </a:tr>
              <a:tr h="2488676">
                <a:tc>
                  <a:txBody>
                    <a:bodyPr/>
                    <a:lstStyle/>
                    <a:p>
                      <a:pP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Compte Personnel Formation (CPF)</a:t>
                      </a:r>
                    </a:p>
                  </a:txBody>
                  <a:tcPr marL="68580" marR="68580" marT="0" marB="0" anchor="ctr">
                    <a:solidFill>
                      <a:srgbClr val="3898B4"/>
                    </a:solidFill>
                  </a:tcPr>
                </a:tc>
                <a:tc>
                  <a:txBody>
                    <a:bodyPr/>
                    <a:lstStyle/>
                    <a:p>
                      <a:pP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formations éligibles</a:t>
                      </a:r>
                      <a:r>
                        <a:rPr lang="fr-FR" sz="1800" baseline="0" dirty="0">
                          <a:effectLst/>
                          <a:latin typeface="Calibri" panose="020F0502020204030204" pitchFamily="34" charset="0"/>
                          <a:ea typeface="Calibri" panose="020F0502020204030204" pitchFamily="34" charset="0"/>
                          <a:cs typeface="Times New Roman" panose="02020603050405020304" pitchFamily="18" charset="0"/>
                        </a:rPr>
                        <a:t> sont plus nombreuses </a:t>
                      </a:r>
                    </a:p>
                    <a:p>
                      <a:pPr>
                        <a:lnSpc>
                          <a:spcPct val="115000"/>
                        </a:lnSpc>
                        <a:spcAft>
                          <a:spcPts val="0"/>
                        </a:spcAft>
                      </a:pPr>
                      <a:r>
                        <a:rPr lang="fr-FR" sz="1800" baseline="0" dirty="0">
                          <a:effectLst/>
                          <a:latin typeface="Calibri" panose="020F0502020204030204" pitchFamily="34" charset="0"/>
                          <a:ea typeface="Calibri" panose="020F0502020204030204" pitchFamily="34" charset="0"/>
                          <a:cs typeface="Times New Roman" panose="02020603050405020304" pitchFamily="18" charset="0"/>
                        </a:rPr>
                        <a:t>Les droits à CPF peuvent être complétés par l’OPCA (déjà en place à OPCALIA)</a:t>
                      </a:r>
                    </a:p>
                    <a:p>
                      <a:pPr>
                        <a:lnSpc>
                          <a:spcPct val="115000"/>
                        </a:lnSpc>
                        <a:spcAft>
                          <a:spcPts val="0"/>
                        </a:spcAft>
                      </a:pPr>
                      <a:r>
                        <a:rPr lang="fr-FR" sz="1800" baseline="0" dirty="0">
                          <a:effectLst/>
                          <a:latin typeface="Calibri" panose="020F0502020204030204" pitchFamily="34" charset="0"/>
                          <a:ea typeface="Calibri" panose="020F0502020204030204" pitchFamily="34" charset="0"/>
                          <a:cs typeface="Times New Roman" panose="02020603050405020304" pitchFamily="18" charset="0"/>
                        </a:rPr>
                        <a:t>Les salarié ayant une qualification inférieure au niveau V = acquisition de 48h à l’année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fr-FR"/>
                    </a:p>
                  </a:txBody>
                  <a:tcPr/>
                </a:tc>
                <a:tc>
                  <a:txBody>
                    <a:bodyPr/>
                    <a:lstStyle/>
                    <a:p>
                      <a:pPr>
                        <a:lnSpc>
                          <a:spcPct val="115000"/>
                        </a:lnSpc>
                        <a:spcAft>
                          <a:spcPts val="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6323-11 et suivants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312087783"/>
                  </a:ext>
                </a:extLst>
              </a:tr>
            </a:tbl>
          </a:graphicData>
        </a:graphic>
      </p:graphicFrame>
    </p:spTree>
    <p:extLst>
      <p:ext uri="{BB962C8B-B14F-4D97-AF65-F5344CB8AC3E}">
        <p14:creationId xmlns:p14="http://schemas.microsoft.com/office/powerpoint/2010/main" val="63748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Formation</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2047092582"/>
              </p:ext>
            </p:extLst>
          </p:nvPr>
        </p:nvGraphicFramePr>
        <p:xfrm>
          <a:off x="329938" y="1058870"/>
          <a:ext cx="8494208" cy="5303419"/>
        </p:xfrm>
        <a:graphic>
          <a:graphicData uri="http://schemas.openxmlformats.org/drawingml/2006/table">
            <a:tbl>
              <a:tblPr firstRow="1" firstCol="1" bandRow="1">
                <a:tableStyleId>{5C22544A-7EE6-4342-B048-85BDC9FD1C3A}</a:tableStyleId>
              </a:tblPr>
              <a:tblGrid>
                <a:gridCol w="2102177">
                  <a:extLst>
                    <a:ext uri="{9D8B030D-6E8A-4147-A177-3AD203B41FA5}">
                      <a16:colId xmlns:a16="http://schemas.microsoft.com/office/drawing/2014/main" xmlns="" val="2932003925"/>
                    </a:ext>
                  </a:extLst>
                </a:gridCol>
                <a:gridCol w="3421930">
                  <a:extLst>
                    <a:ext uri="{9D8B030D-6E8A-4147-A177-3AD203B41FA5}">
                      <a16:colId xmlns:a16="http://schemas.microsoft.com/office/drawing/2014/main" xmlns="" val="3912837552"/>
                    </a:ext>
                  </a:extLst>
                </a:gridCol>
                <a:gridCol w="1753386">
                  <a:extLst>
                    <a:ext uri="{9D8B030D-6E8A-4147-A177-3AD203B41FA5}">
                      <a16:colId xmlns:a16="http://schemas.microsoft.com/office/drawing/2014/main" xmlns="" val="3050157241"/>
                    </a:ext>
                  </a:extLst>
                </a:gridCol>
                <a:gridCol w="1216715">
                  <a:extLst>
                    <a:ext uri="{9D8B030D-6E8A-4147-A177-3AD203B41FA5}">
                      <a16:colId xmlns:a16="http://schemas.microsoft.com/office/drawing/2014/main" xmlns="" val="349837034"/>
                    </a:ext>
                  </a:extLst>
                </a:gridCol>
              </a:tblGrid>
              <a:tr h="498051">
                <a:tc>
                  <a:txBody>
                    <a:bodyPr/>
                    <a:lstStyle/>
                    <a:p>
                      <a:pPr algn="ctr">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extLst>
                  <a:ext uri="{0D108BD9-81ED-4DB2-BD59-A6C34878D82A}">
                    <a16:rowId xmlns:a16="http://schemas.microsoft.com/office/drawing/2014/main" xmlns="" val="455296096"/>
                  </a:ext>
                </a:extLst>
              </a:tr>
              <a:tr h="762976">
                <a:tc rowSpan="3">
                  <a:txBody>
                    <a:bodyPr/>
                    <a:lstStyle/>
                    <a:p>
                      <a:pPr algn="ctr">
                        <a:lnSpc>
                          <a:spcPct val="115000"/>
                        </a:lnSpc>
                        <a:spcAft>
                          <a:spcPts val="0"/>
                        </a:spcAft>
                      </a:pPr>
                      <a:r>
                        <a:rPr lang="fr-FR" sz="1800" b="1" kern="1200" dirty="0">
                          <a:solidFill>
                            <a:schemeClr val="lt1"/>
                          </a:solidFill>
                          <a:effectLst/>
                          <a:latin typeface="+mn-lt"/>
                          <a:ea typeface="+mn-ea"/>
                          <a:cs typeface="+mn-cs"/>
                        </a:rPr>
                        <a:t>Validation Acquis de</a:t>
                      </a:r>
                      <a:r>
                        <a:rPr lang="fr-FR" sz="1800" b="1" kern="1200" baseline="0" dirty="0">
                          <a:solidFill>
                            <a:schemeClr val="lt1"/>
                          </a:solidFill>
                          <a:effectLst/>
                          <a:latin typeface="+mn-lt"/>
                          <a:ea typeface="+mn-ea"/>
                          <a:cs typeface="+mn-cs"/>
                        </a:rPr>
                        <a:t> l’Expérience </a:t>
                      </a:r>
                    </a:p>
                    <a:p>
                      <a:pPr algn="ctr">
                        <a:lnSpc>
                          <a:spcPct val="115000"/>
                        </a:lnSpc>
                        <a:spcAft>
                          <a:spcPts val="0"/>
                        </a:spcAft>
                      </a:pPr>
                      <a:r>
                        <a:rPr lang="fr-FR" sz="1800" b="1" kern="1200" baseline="0" dirty="0">
                          <a:solidFill>
                            <a:schemeClr val="lt1"/>
                          </a:solidFill>
                          <a:effectLst/>
                          <a:latin typeface="+mn-lt"/>
                          <a:ea typeface="+mn-ea"/>
                          <a:cs typeface="+mn-cs"/>
                        </a:rPr>
                        <a:t>(VAE)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r>
                        <a:rPr lang="fr-FR" sz="1600" kern="1200" dirty="0">
                          <a:solidFill>
                            <a:schemeClr val="dk1"/>
                          </a:solidFill>
                          <a:effectLst/>
                          <a:latin typeface="+mn-lt"/>
                          <a:ea typeface="+mn-ea"/>
                          <a:cs typeface="+mn-cs"/>
                        </a:rPr>
                        <a:t>Le dispositif est ouvert aux personnes justifiant d’au moins un an d’activité, au lieu de 3 ans précédemment.</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4">
                  <a:txBody>
                    <a:bodyPr/>
                    <a:lstStyle/>
                    <a:p>
                      <a:pPr algn="ct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10 août 2016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educ</a:t>
                      </a:r>
                      <a:r>
                        <a:rPr lang="fr-FR" sz="1800" kern="1200" dirty="0">
                          <a:solidFill>
                            <a:schemeClr val="dk1"/>
                          </a:solidFill>
                          <a:effectLst/>
                          <a:latin typeface="+mn-lt"/>
                          <a:ea typeface="+mn-ea"/>
                          <a:cs typeface="+mn-cs"/>
                        </a:rPr>
                        <a:t>. art. L. 335-5, L. 613-3, L. 613-4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2531833"/>
                  </a:ext>
                </a:extLst>
              </a:tr>
              <a:tr h="1426289">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898B4"/>
                    </a:solidFill>
                  </a:tcPr>
                </a:tc>
                <a:tc>
                  <a:txBody>
                    <a:bodyPr/>
                    <a:lstStyle/>
                    <a:p>
                      <a:pPr>
                        <a:lnSpc>
                          <a:spcPct val="115000"/>
                        </a:lnSpc>
                        <a:spcAft>
                          <a:spcPts val="0"/>
                        </a:spcAft>
                      </a:pPr>
                      <a:r>
                        <a:rPr lang="fr-FR" sz="1600" kern="1200" dirty="0">
                          <a:solidFill>
                            <a:schemeClr val="dk1"/>
                          </a:solidFill>
                          <a:effectLst/>
                          <a:latin typeface="+mn-lt"/>
                          <a:ea typeface="+mn-ea"/>
                          <a:cs typeface="+mn-cs"/>
                        </a:rPr>
                        <a:t>En cas de validation partielle d’une certification, les parties de certification validées sont définitivement acquises par le candidat.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312087783"/>
                  </a:ext>
                </a:extLst>
              </a:tr>
              <a:tr h="1127033">
                <a:tc vMerge="1">
                  <a:txBody>
                    <a:bodyPr/>
                    <a:lstStyle/>
                    <a:p>
                      <a:pPr algn="ct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pPr marL="0" algn="l" defTabSz="914400" rtl="0" eaLnBrk="1" latinLnBrk="0" hangingPunct="1">
                        <a:lnSpc>
                          <a:spcPct val="115000"/>
                        </a:lnSpc>
                        <a:spcAft>
                          <a:spcPts val="0"/>
                        </a:spcAft>
                      </a:pPr>
                      <a:r>
                        <a:rPr lang="fr-FR" sz="1600" kern="1200" dirty="0">
                          <a:solidFill>
                            <a:schemeClr val="dk1"/>
                          </a:solidFill>
                          <a:effectLst/>
                          <a:latin typeface="+mn-lt"/>
                          <a:ea typeface="+mn-ea"/>
                          <a:cs typeface="+mn-cs"/>
                        </a:rPr>
                        <a:t>Une information sur la VAE doit être fournie lors des entretiens professionnels.</a:t>
                      </a:r>
                    </a:p>
                    <a:p>
                      <a:pPr marL="0" algn="l" defTabSz="914400" rtl="0" eaLnBrk="1" latinLnBrk="0" hangingPunct="1">
                        <a:lnSpc>
                          <a:spcPct val="115000"/>
                        </a:lnSpc>
                        <a:spcAft>
                          <a:spcPts val="0"/>
                        </a:spcAft>
                      </a:pPr>
                      <a:r>
                        <a:rPr lang="fr-FR" sz="1600" kern="1200" dirty="0">
                          <a:solidFill>
                            <a:schemeClr val="dk1"/>
                          </a:solidFill>
                          <a:effectLst/>
                          <a:latin typeface="+mn-lt"/>
                          <a:ea typeface="+mn-ea"/>
                          <a:cs typeface="+mn-cs"/>
                          <a:sym typeface="Wingdings" panose="05000000000000000000" pitchFamily="2" charset="2"/>
                        </a:rPr>
                        <a:t></a:t>
                      </a:r>
                      <a:r>
                        <a:rPr lang="fr-FR" sz="1600" kern="1200" dirty="0">
                          <a:solidFill>
                            <a:schemeClr val="dk1"/>
                          </a:solidFill>
                          <a:effectLst/>
                          <a:latin typeface="+mn-lt"/>
                          <a:ea typeface="+mn-ea"/>
                          <a:cs typeface="+mn-cs"/>
                        </a:rPr>
                        <a:t> </a:t>
                      </a:r>
                      <a:r>
                        <a:rPr lang="fr-FR" sz="1600" b="1" kern="1200" dirty="0">
                          <a:solidFill>
                            <a:schemeClr val="dk1"/>
                          </a:solidFill>
                          <a:effectLst/>
                          <a:latin typeface="+mn-lt"/>
                          <a:ea typeface="+mn-ea"/>
                          <a:cs typeface="+mn-cs"/>
                        </a:rPr>
                        <a:t>Modification de la grille</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10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6315-1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00121474"/>
                  </a:ext>
                </a:extLst>
              </a:tr>
              <a:tr h="1426289">
                <a:tc>
                  <a:txBody>
                    <a:bodyPr/>
                    <a:lstStyle/>
                    <a:p>
                      <a:pPr algn="ct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Définition d’une action de formation </a:t>
                      </a:r>
                    </a:p>
                  </a:txBody>
                  <a:tcPr marL="68580" marR="68580" marT="0" marB="0" anchor="ctr">
                    <a:solidFill>
                      <a:srgbClr val="3898B4"/>
                    </a:solidFill>
                  </a:tcPr>
                </a:tc>
                <a:tc>
                  <a:txBody>
                    <a:bodyPr/>
                    <a:lstStyle/>
                    <a:p>
                      <a:pPr marL="0" algn="l" defTabSz="914400" rtl="0" eaLnBrk="1" latinLnBrk="0" hangingPunct="1">
                        <a:lnSpc>
                          <a:spcPct val="115000"/>
                        </a:lnSpc>
                        <a:spcAft>
                          <a:spcPts val="0"/>
                        </a:spcAft>
                      </a:pPr>
                      <a:r>
                        <a:rPr lang="fr-FR" sz="1600" kern="1200" dirty="0">
                          <a:solidFill>
                            <a:schemeClr val="dk1"/>
                          </a:solidFill>
                          <a:effectLst/>
                          <a:latin typeface="+mn-lt"/>
                          <a:ea typeface="+mn-ea"/>
                          <a:cs typeface="+mn-cs"/>
                        </a:rPr>
                        <a:t>On parle désormais de « parcours individualisés » = des mesures de positionnement et d’accompagnement peuvent être « prises en charge »</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10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3786358764"/>
                  </a:ext>
                </a:extLst>
              </a:tr>
            </a:tbl>
          </a:graphicData>
        </a:graphic>
      </p:graphicFrame>
    </p:spTree>
    <p:extLst>
      <p:ext uri="{BB962C8B-B14F-4D97-AF65-F5344CB8AC3E}">
        <p14:creationId xmlns:p14="http://schemas.microsoft.com/office/powerpoint/2010/main" val="169452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Licenciements économiques</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769564945"/>
              </p:ext>
            </p:extLst>
          </p:nvPr>
        </p:nvGraphicFramePr>
        <p:xfrm>
          <a:off x="329938" y="1058870"/>
          <a:ext cx="8494208" cy="5224272"/>
        </p:xfrm>
        <a:graphic>
          <a:graphicData uri="http://schemas.openxmlformats.org/drawingml/2006/table">
            <a:tbl>
              <a:tblPr firstRow="1" firstCol="1" bandRow="1">
                <a:tableStyleId>{5C22544A-7EE6-4342-B048-85BDC9FD1C3A}</a:tableStyleId>
              </a:tblPr>
              <a:tblGrid>
                <a:gridCol w="2102177">
                  <a:extLst>
                    <a:ext uri="{9D8B030D-6E8A-4147-A177-3AD203B41FA5}">
                      <a16:colId xmlns:a16="http://schemas.microsoft.com/office/drawing/2014/main" xmlns="" val="2932003925"/>
                    </a:ext>
                  </a:extLst>
                </a:gridCol>
                <a:gridCol w="3421930">
                  <a:extLst>
                    <a:ext uri="{9D8B030D-6E8A-4147-A177-3AD203B41FA5}">
                      <a16:colId xmlns:a16="http://schemas.microsoft.com/office/drawing/2014/main" xmlns="" val="3912837552"/>
                    </a:ext>
                  </a:extLst>
                </a:gridCol>
                <a:gridCol w="1753386">
                  <a:extLst>
                    <a:ext uri="{9D8B030D-6E8A-4147-A177-3AD203B41FA5}">
                      <a16:colId xmlns:a16="http://schemas.microsoft.com/office/drawing/2014/main" xmlns="" val="3050157241"/>
                    </a:ext>
                  </a:extLst>
                </a:gridCol>
                <a:gridCol w="1216715">
                  <a:extLst>
                    <a:ext uri="{9D8B030D-6E8A-4147-A177-3AD203B41FA5}">
                      <a16:colId xmlns:a16="http://schemas.microsoft.com/office/drawing/2014/main" xmlns="" val="349837034"/>
                    </a:ext>
                  </a:extLst>
                </a:gridCol>
              </a:tblGrid>
              <a:tr h="498051">
                <a:tc>
                  <a:txBody>
                    <a:bodyPr/>
                    <a:lstStyle/>
                    <a:p>
                      <a:pPr algn="ctr">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extLst>
                  <a:ext uri="{0D108BD9-81ED-4DB2-BD59-A6C34878D82A}">
                    <a16:rowId xmlns:a16="http://schemas.microsoft.com/office/drawing/2014/main" xmlns="" val="455296096"/>
                  </a:ext>
                </a:extLst>
              </a:tr>
              <a:tr h="3316298">
                <a:tc>
                  <a:txBody>
                    <a:bodyPr/>
                    <a:lstStyle/>
                    <a:p>
                      <a:pPr algn="ctr">
                        <a:lnSpc>
                          <a:spcPct val="115000"/>
                        </a:lnSpc>
                        <a:spcAft>
                          <a:spcPts val="0"/>
                        </a:spcAft>
                      </a:pPr>
                      <a:r>
                        <a:rPr lang="fr-FR" sz="1800" b="1" kern="1200" dirty="0">
                          <a:solidFill>
                            <a:schemeClr val="lt1"/>
                          </a:solidFill>
                          <a:effectLst/>
                          <a:latin typeface="+mn-lt"/>
                          <a:ea typeface="+mn-ea"/>
                          <a:cs typeface="+mn-cs"/>
                        </a:rPr>
                        <a:t>Définition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r>
                        <a:rPr lang="fr-FR" sz="1800" b="1" kern="1200" dirty="0">
                          <a:solidFill>
                            <a:schemeClr val="dk1"/>
                          </a:solidFill>
                          <a:effectLst/>
                          <a:latin typeface="+mn-lt"/>
                          <a:ea typeface="+mn-ea"/>
                          <a:cs typeface="+mn-cs"/>
                        </a:rPr>
                        <a:t>Intégration de motifs retenus par la jurisprudence: </a:t>
                      </a:r>
                      <a:r>
                        <a:rPr lang="fr-FR" sz="1800" kern="1200" dirty="0">
                          <a:solidFill>
                            <a:schemeClr val="dk1"/>
                          </a:solidFill>
                          <a:effectLst/>
                          <a:latin typeface="+mn-lt"/>
                          <a:ea typeface="+mn-ea"/>
                          <a:cs typeface="+mn-cs"/>
                        </a:rPr>
                        <a:t>la réorganisation et la cessation d’activité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L’appréciation des difficultés économiques se fera en fonction de critères légaux. Elles seront caractérisées soit par </a:t>
                      </a:r>
                      <a:r>
                        <a:rPr lang="fr-FR" sz="1800" b="1" kern="1200" dirty="0">
                          <a:solidFill>
                            <a:schemeClr val="dk1"/>
                          </a:solidFill>
                          <a:effectLst/>
                          <a:latin typeface="+mn-lt"/>
                          <a:ea typeface="+mn-ea"/>
                          <a:cs typeface="+mn-cs"/>
                        </a:rPr>
                        <a:t>l’évolution significative d’au moins un indicateur économique</a:t>
                      </a:r>
                      <a:r>
                        <a:rPr lang="fr-FR" sz="1800" kern="1200" dirty="0">
                          <a:solidFill>
                            <a:schemeClr val="dk1"/>
                          </a:solidFill>
                          <a:effectLst/>
                          <a:latin typeface="+mn-lt"/>
                          <a:ea typeface="+mn-ea"/>
                          <a:cs typeface="+mn-cs"/>
                        </a:rPr>
                        <a:t> tel qu’une baisse des commandes ou du chiffre d’affaires, des pertes d’exploitation ou une dégradation de la trésorerie ou de l’excédent brut d’exploitation</a:t>
                      </a:r>
                      <a:r>
                        <a:rPr lang="fr-FR" sz="1800" kern="1200" baseline="0" dirty="0">
                          <a:solidFill>
                            <a:schemeClr val="dk1"/>
                          </a:solidFill>
                          <a:effectLst/>
                          <a:latin typeface="+mn-lt"/>
                          <a:ea typeface="+mn-ea"/>
                          <a:cs typeface="+mn-cs"/>
                        </a:rPr>
                        <a:t> sur </a:t>
                      </a:r>
                      <a:r>
                        <a:rPr lang="fr-FR" sz="1800" b="1" kern="1200" baseline="0" dirty="0">
                          <a:solidFill>
                            <a:schemeClr val="dk1"/>
                          </a:solidFill>
                          <a:effectLst/>
                          <a:latin typeface="+mn-lt"/>
                          <a:ea typeface="+mn-ea"/>
                          <a:cs typeface="+mn-cs"/>
                        </a:rPr>
                        <a:t>1, 2, 3 ou 4 trimestres</a:t>
                      </a:r>
                      <a:r>
                        <a:rPr lang="fr-FR" sz="1800" kern="1200" baseline="0" dirty="0">
                          <a:solidFill>
                            <a:schemeClr val="dk1"/>
                          </a:solidFill>
                          <a:effectLst/>
                          <a:latin typeface="+mn-lt"/>
                          <a:ea typeface="+mn-ea"/>
                          <a:cs typeface="+mn-cs"/>
                        </a:rPr>
                        <a:t> selon la taille de l’entreprise</a:t>
                      </a:r>
                      <a:endParaRPr lang="fr-FR" sz="1800" kern="1200" dirty="0">
                        <a:solidFill>
                          <a:schemeClr val="dk1"/>
                        </a:solidFill>
                        <a:effectLst/>
                        <a:latin typeface="+mn-lt"/>
                        <a:ea typeface="+mn-ea"/>
                        <a:cs typeface="+mn-cs"/>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a:t>
                      </a:r>
                      <a:r>
                        <a:rPr lang="fr-FR" sz="1600" b="1"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décembre 2016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1233-3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2531833"/>
                  </a:ext>
                </a:extLst>
              </a:tr>
            </a:tbl>
          </a:graphicData>
        </a:graphic>
      </p:graphicFrame>
    </p:spTree>
    <p:extLst>
      <p:ext uri="{BB962C8B-B14F-4D97-AF65-F5344CB8AC3E}">
        <p14:creationId xmlns:p14="http://schemas.microsoft.com/office/powerpoint/2010/main" val="367295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SANTÉ au travail</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3919187267"/>
              </p:ext>
            </p:extLst>
          </p:nvPr>
        </p:nvGraphicFramePr>
        <p:xfrm>
          <a:off x="329938" y="1058870"/>
          <a:ext cx="8494208" cy="5301122"/>
        </p:xfrm>
        <a:graphic>
          <a:graphicData uri="http://schemas.openxmlformats.org/drawingml/2006/table">
            <a:tbl>
              <a:tblPr firstRow="1" firstCol="1" bandRow="1">
                <a:tableStyleId>{5C22544A-7EE6-4342-B048-85BDC9FD1C3A}</a:tableStyleId>
              </a:tblPr>
              <a:tblGrid>
                <a:gridCol w="2102177">
                  <a:extLst>
                    <a:ext uri="{9D8B030D-6E8A-4147-A177-3AD203B41FA5}">
                      <a16:colId xmlns:a16="http://schemas.microsoft.com/office/drawing/2014/main" xmlns="" val="2932003925"/>
                    </a:ext>
                  </a:extLst>
                </a:gridCol>
                <a:gridCol w="3421930">
                  <a:extLst>
                    <a:ext uri="{9D8B030D-6E8A-4147-A177-3AD203B41FA5}">
                      <a16:colId xmlns:a16="http://schemas.microsoft.com/office/drawing/2014/main" xmlns="" val="3912837552"/>
                    </a:ext>
                  </a:extLst>
                </a:gridCol>
                <a:gridCol w="1753386">
                  <a:extLst>
                    <a:ext uri="{9D8B030D-6E8A-4147-A177-3AD203B41FA5}">
                      <a16:colId xmlns:a16="http://schemas.microsoft.com/office/drawing/2014/main" xmlns="" val="3050157241"/>
                    </a:ext>
                  </a:extLst>
                </a:gridCol>
                <a:gridCol w="1216715">
                  <a:extLst>
                    <a:ext uri="{9D8B030D-6E8A-4147-A177-3AD203B41FA5}">
                      <a16:colId xmlns:a16="http://schemas.microsoft.com/office/drawing/2014/main" xmlns="" val="349837034"/>
                    </a:ext>
                  </a:extLst>
                </a:gridCol>
              </a:tblGrid>
              <a:tr h="498051">
                <a:tc>
                  <a:txBody>
                    <a:bodyPr/>
                    <a:lstStyle/>
                    <a:p>
                      <a:pPr algn="ctr">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solidFill>
                        <a:schemeClr val="bg1"/>
                      </a:solidFill>
                      <a:prstDash val="solid"/>
                      <a:round/>
                      <a:headEnd type="none" w="med" len="med"/>
                      <a:tailEnd type="none" w="med" len="med"/>
                    </a:lnB>
                    <a:solidFill>
                      <a:srgbClr val="3CA6C4"/>
                    </a:solidFill>
                  </a:tcPr>
                </a:tc>
                <a:extLst>
                  <a:ext uri="{0D108BD9-81ED-4DB2-BD59-A6C34878D82A}">
                    <a16:rowId xmlns:a16="http://schemas.microsoft.com/office/drawing/2014/main" xmlns="" val="455296096"/>
                  </a:ext>
                </a:extLst>
              </a:tr>
              <a:tr h="1144377">
                <a:tc>
                  <a:txBody>
                    <a:bodyPr/>
                    <a:lstStyle/>
                    <a:p>
                      <a:pPr algn="ctr">
                        <a:lnSpc>
                          <a:spcPct val="115000"/>
                        </a:lnSpc>
                        <a:spcAft>
                          <a:spcPts val="0"/>
                        </a:spcAft>
                      </a:pPr>
                      <a:r>
                        <a:rPr lang="fr-FR" sz="1800" b="1" kern="1200" dirty="0">
                          <a:solidFill>
                            <a:schemeClr val="lt1"/>
                          </a:solidFill>
                          <a:effectLst/>
                          <a:latin typeface="+mn-lt"/>
                          <a:ea typeface="+mn-ea"/>
                          <a:cs typeface="+mn-cs"/>
                        </a:rPr>
                        <a:t>Visite médicale d’embauche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r>
                        <a:rPr lang="fr-FR" sz="1800" b="1" kern="1200" dirty="0">
                          <a:solidFill>
                            <a:schemeClr val="dk1"/>
                          </a:solidFill>
                          <a:effectLst/>
                          <a:latin typeface="+mn-lt"/>
                          <a:ea typeface="+mn-ea"/>
                          <a:cs typeface="+mn-cs"/>
                        </a:rPr>
                        <a:t>Elle est remplacée par une simple visite d’information </a:t>
                      </a:r>
                      <a:r>
                        <a:rPr lang="fr-FR" sz="1800" b="0" kern="1200" dirty="0">
                          <a:solidFill>
                            <a:schemeClr val="dk1"/>
                          </a:solidFill>
                          <a:effectLst/>
                          <a:latin typeface="+mn-lt"/>
                          <a:ea typeface="+mn-ea"/>
                          <a:cs typeface="+mn-cs"/>
                        </a:rPr>
                        <a:t>(médecin du travail ou un infirmier)</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a:t>
                      </a:r>
                      <a:r>
                        <a:rPr lang="fr-FR" sz="1600" b="1"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janvier 2017 </a:t>
                      </a:r>
                    </a:p>
                    <a:p>
                      <a:pPr algn="ct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attente d’un décret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trav</a:t>
                      </a:r>
                      <a:r>
                        <a:rPr lang="fr-FR" sz="1800" dirty="0">
                          <a:effectLst/>
                          <a:latin typeface="Calibri" panose="020F0502020204030204" pitchFamily="34" charset="0"/>
                          <a:ea typeface="Calibri" panose="020F0502020204030204" pitchFamily="34" charset="0"/>
                          <a:cs typeface="Times New Roman" panose="02020603050405020304" pitchFamily="18" charset="0"/>
                        </a:rPr>
                        <a:t>., art. L. 4624-1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2531833"/>
                  </a:ext>
                </a:extLst>
              </a:tr>
              <a:tr h="1127033">
                <a:tc>
                  <a:txBody>
                    <a:bodyPr/>
                    <a:lstStyle/>
                    <a:p>
                      <a:pPr algn="ct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Visites périodiques</a:t>
                      </a:r>
                    </a:p>
                  </a:txBody>
                  <a:tcPr marL="68580" marR="68580" marT="0" marB="0" anchor="ctr">
                    <a:lnR w="12700" cap="flat" cmpd="sng" algn="ctr">
                      <a:solidFill>
                        <a:schemeClr val="tx1"/>
                      </a:solidFill>
                      <a:prstDash val="solid"/>
                      <a:round/>
                      <a:headEnd type="none" w="med" len="med"/>
                      <a:tailEnd type="none" w="med" len="med"/>
                    </a:lnR>
                    <a:solidFill>
                      <a:srgbClr val="3898B4"/>
                    </a:solidFill>
                  </a:tcPr>
                </a:tc>
                <a:tc>
                  <a:txBody>
                    <a:bodyPr/>
                    <a:lstStyle/>
                    <a:p>
                      <a:r>
                        <a:rPr lang="fr-FR" sz="1800" b="0" kern="1200" dirty="0">
                          <a:solidFill>
                            <a:schemeClr val="dk1"/>
                          </a:solidFill>
                          <a:effectLst/>
                          <a:latin typeface="+mn-lt"/>
                          <a:ea typeface="+mn-ea"/>
                          <a:cs typeface="+mn-cs"/>
                        </a:rPr>
                        <a:t>Détermination en fonction des « besoins » et des conditions de travail  = fin de la visite biennale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10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423271264"/>
                  </a:ext>
                </a:extLst>
              </a:tr>
              <a:tr h="1127033">
                <a:tc>
                  <a:txBody>
                    <a:bodyPr/>
                    <a:lstStyle/>
                    <a:p>
                      <a:pPr algn="ctr">
                        <a:lnSpc>
                          <a:spcPct val="115000"/>
                        </a:lnSpc>
                        <a:spcAft>
                          <a:spcPts val="0"/>
                        </a:spcAft>
                      </a:pPr>
                      <a:r>
                        <a:rPr lang="fr-FR" sz="1800" b="1" kern="1200" dirty="0">
                          <a:solidFill>
                            <a:schemeClr val="lt1"/>
                          </a:solidFill>
                          <a:effectLst/>
                          <a:latin typeface="+mn-lt"/>
                          <a:ea typeface="+mn-ea"/>
                          <a:cs typeface="+mn-cs"/>
                        </a:rPr>
                        <a:t>Aptitude à la fin d’arrêt de travail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3898B4"/>
                    </a:solidFill>
                  </a:tcPr>
                </a:tc>
                <a:tc>
                  <a:txBody>
                    <a:bodyPr/>
                    <a:lstStyle/>
                    <a:p>
                      <a:pPr marL="285750" indent="-285750">
                        <a:buFontTx/>
                        <a:buChar char="-"/>
                      </a:pPr>
                      <a:r>
                        <a:rPr lang="fr-FR" sz="1800" b="0" kern="1200" baseline="0" dirty="0">
                          <a:solidFill>
                            <a:schemeClr val="dk1"/>
                          </a:solidFill>
                          <a:effectLst/>
                          <a:latin typeface="+mn-lt"/>
                          <a:ea typeface="+mn-ea"/>
                          <a:cs typeface="+mn-cs"/>
                        </a:rPr>
                        <a:t>Fin de la double visite / </a:t>
                      </a:r>
                      <a:r>
                        <a:rPr lang="fr-FR" sz="1800" b="1" kern="1200" baseline="0" dirty="0">
                          <a:solidFill>
                            <a:schemeClr val="dk1"/>
                          </a:solidFill>
                          <a:effectLst/>
                          <a:latin typeface="+mn-lt"/>
                          <a:ea typeface="+mn-ea"/>
                          <a:cs typeface="+mn-cs"/>
                        </a:rPr>
                        <a:t>examen unique avec étude de poste</a:t>
                      </a:r>
                    </a:p>
                    <a:p>
                      <a:pPr marL="285750" indent="-285750">
                        <a:buFontTx/>
                        <a:buChar char="-"/>
                      </a:pPr>
                      <a:r>
                        <a:rPr lang="fr-FR" sz="1800" b="0" kern="1200" baseline="0" dirty="0">
                          <a:solidFill>
                            <a:schemeClr val="dk1"/>
                          </a:solidFill>
                          <a:effectLst/>
                          <a:latin typeface="+mn-lt"/>
                          <a:ea typeface="+mn-ea"/>
                          <a:cs typeface="+mn-cs"/>
                        </a:rPr>
                        <a:t>Avis des DP pour reclassement même dans le cas d’une maladie non professionnelle (</a:t>
                      </a:r>
                      <a:r>
                        <a:rPr lang="fr-FR" sz="1800" b="0" kern="1200" baseline="0" dirty="0">
                          <a:solidFill>
                            <a:schemeClr val="tx1"/>
                          </a:solidFill>
                          <a:effectLst/>
                          <a:latin typeface="+mn-lt"/>
                          <a:ea typeface="+mn-ea"/>
                          <a:cs typeface="+mn-cs"/>
                        </a:rPr>
                        <a:t>auparavant</a:t>
                      </a:r>
                      <a:r>
                        <a:rPr lang="fr-FR" sz="1800" b="0" kern="1200" baseline="0" dirty="0">
                          <a:solidFill>
                            <a:schemeClr val="dk1"/>
                          </a:solidFill>
                          <a:effectLst/>
                          <a:latin typeface="+mn-lt"/>
                          <a:ea typeface="+mn-ea"/>
                          <a:cs typeface="+mn-cs"/>
                        </a:rPr>
                        <a:t> seulement en cas d’AT/MP) </a:t>
                      </a:r>
                    </a:p>
                    <a:p>
                      <a:pPr marL="0" indent="0">
                        <a:buFontTx/>
                        <a:buNone/>
                      </a:pPr>
                      <a:r>
                        <a:rPr lang="fr-FR" sz="1800" b="1" kern="1200" baseline="0" dirty="0">
                          <a:solidFill>
                            <a:schemeClr val="dk1"/>
                          </a:solidFill>
                          <a:effectLst/>
                          <a:latin typeface="+mn-lt"/>
                          <a:ea typeface="+mn-ea"/>
                          <a:cs typeface="+mn-cs"/>
                        </a:rPr>
                        <a:t>Attention </a:t>
                      </a:r>
                      <a:r>
                        <a:rPr lang="fr-FR" sz="1800" b="0" kern="1200" baseline="0" dirty="0">
                          <a:solidFill>
                            <a:schemeClr val="dk1"/>
                          </a:solidFill>
                          <a:effectLst/>
                          <a:latin typeface="+mn-lt"/>
                          <a:ea typeface="+mn-ea"/>
                          <a:cs typeface="+mn-cs"/>
                        </a:rPr>
                        <a:t>aux PV de carence d’élections!!!</a:t>
                      </a:r>
                      <a:endParaRPr lang="fr-FR" sz="18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10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Aft>
                          <a:spcPts val="0"/>
                        </a:spcAft>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1226-10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2390308"/>
                  </a:ext>
                </a:extLst>
              </a:tr>
            </a:tbl>
          </a:graphicData>
        </a:graphic>
      </p:graphicFrame>
      <p:sp>
        <p:nvSpPr>
          <p:cNvPr id="5" name="AutoShape 2" descr="Résultat de recherche d'images pour &quot;attention&quot;"/>
          <p:cNvSpPr>
            <a:spLocks noChangeAspect="1" noChangeArrowheads="1"/>
          </p:cNvSpPr>
          <p:nvPr/>
        </p:nvSpPr>
        <p:spPr bwMode="auto">
          <a:xfrm>
            <a:off x="7844400" y="-60107"/>
            <a:ext cx="979745" cy="9797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stretch>
            <a:fillRect/>
          </a:stretch>
        </p:blipFill>
        <p:spPr>
          <a:xfrm>
            <a:off x="7490161" y="87089"/>
            <a:ext cx="975413" cy="812844"/>
          </a:xfrm>
          <a:prstGeom prst="rect">
            <a:avLst/>
          </a:prstGeom>
        </p:spPr>
      </p:pic>
    </p:spTree>
    <p:extLst>
      <p:ext uri="{BB962C8B-B14F-4D97-AF65-F5344CB8AC3E}">
        <p14:creationId xmlns:p14="http://schemas.microsoft.com/office/powerpoint/2010/main" val="66684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5"/>
          </p:nvPr>
        </p:nvSpPr>
        <p:spPr/>
        <p:txBody>
          <a:bodyPr/>
          <a:lstStyle/>
          <a:p>
            <a:endParaRPr lang="fr-FR" dirty="0"/>
          </a:p>
        </p:txBody>
      </p:sp>
      <p:sp>
        <p:nvSpPr>
          <p:cNvPr id="3" name="Titre 2"/>
          <p:cNvSpPr>
            <a:spLocks noGrp="1"/>
          </p:cNvSpPr>
          <p:nvPr>
            <p:ph type="title"/>
          </p:nvPr>
        </p:nvSpPr>
        <p:spPr/>
        <p:txBody>
          <a:bodyPr/>
          <a:lstStyle/>
          <a:p>
            <a:r>
              <a:rPr lang="fr-FR" sz="3200" b="1" dirty="0"/>
              <a:t>SANTÉ au travail</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9394640"/>
              </p:ext>
            </p:extLst>
          </p:nvPr>
        </p:nvGraphicFramePr>
        <p:xfrm>
          <a:off x="329938" y="1058870"/>
          <a:ext cx="8494208" cy="5822139"/>
        </p:xfrm>
        <a:graphic>
          <a:graphicData uri="http://schemas.openxmlformats.org/drawingml/2006/table">
            <a:tbl>
              <a:tblPr firstRow="1" firstCol="1" bandRow="1">
                <a:tableStyleId>{5C22544A-7EE6-4342-B048-85BDC9FD1C3A}</a:tableStyleId>
              </a:tblPr>
              <a:tblGrid>
                <a:gridCol w="2102177">
                  <a:extLst>
                    <a:ext uri="{9D8B030D-6E8A-4147-A177-3AD203B41FA5}">
                      <a16:colId xmlns:a16="http://schemas.microsoft.com/office/drawing/2014/main" xmlns="" val="2932003925"/>
                    </a:ext>
                  </a:extLst>
                </a:gridCol>
                <a:gridCol w="3421930">
                  <a:extLst>
                    <a:ext uri="{9D8B030D-6E8A-4147-A177-3AD203B41FA5}">
                      <a16:colId xmlns:a16="http://schemas.microsoft.com/office/drawing/2014/main" xmlns="" val="3912837552"/>
                    </a:ext>
                  </a:extLst>
                </a:gridCol>
                <a:gridCol w="1753386">
                  <a:extLst>
                    <a:ext uri="{9D8B030D-6E8A-4147-A177-3AD203B41FA5}">
                      <a16:colId xmlns:a16="http://schemas.microsoft.com/office/drawing/2014/main" xmlns="" val="3050157241"/>
                    </a:ext>
                  </a:extLst>
                </a:gridCol>
                <a:gridCol w="1216715">
                  <a:extLst>
                    <a:ext uri="{9D8B030D-6E8A-4147-A177-3AD203B41FA5}">
                      <a16:colId xmlns:a16="http://schemas.microsoft.com/office/drawing/2014/main" xmlns="" val="349837034"/>
                    </a:ext>
                  </a:extLst>
                </a:gridCol>
              </a:tblGrid>
              <a:tr h="537823">
                <a:tc>
                  <a:txBody>
                    <a:bodyPr/>
                    <a:lstStyle/>
                    <a:p>
                      <a:pPr algn="ctr">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Commentaire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solidFill>
                      <a:srgbClr val="3CA6C4"/>
                    </a:solidFill>
                  </a:tcPr>
                </a:tc>
                <a:tc>
                  <a:txBody>
                    <a:bodyPr/>
                    <a:lstStyle/>
                    <a:p>
                      <a:pPr algn="ctr">
                        <a:lnSpc>
                          <a:spcPct val="115000"/>
                        </a:lnSpc>
                        <a:spcAft>
                          <a:spcPts val="1000"/>
                        </a:spcAft>
                      </a:pPr>
                      <a:r>
                        <a:rPr lang="fr-FR" sz="1600" dirty="0">
                          <a:effectLst/>
                        </a:rPr>
                        <a:t>Date d’entrée en vigueur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noFill/>
                      <a:prstDash val="solid"/>
                      <a:round/>
                      <a:headEnd type="none" w="med" len="med"/>
                      <a:tailEnd type="none" w="med" len="med"/>
                    </a:lnB>
                    <a:solidFill>
                      <a:srgbClr val="3CA6C4"/>
                    </a:solidFill>
                  </a:tcPr>
                </a:tc>
                <a:tc>
                  <a:txBody>
                    <a:bodyPr/>
                    <a:lstStyle/>
                    <a:p>
                      <a:pPr algn="ctr">
                        <a:lnSpc>
                          <a:spcPct val="115000"/>
                        </a:lnSpc>
                        <a:spcAft>
                          <a:spcPts val="1000"/>
                        </a:spcAft>
                      </a:pPr>
                      <a:r>
                        <a:rPr lang="fr-FR" sz="1600" dirty="0">
                          <a:effectLst/>
                        </a:rPr>
                        <a:t>Réf.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84" marR="49884" marT="0" marB="0" anchor="ctr">
                    <a:lnB w="12700" cap="flat" cmpd="sng" algn="ctr">
                      <a:noFill/>
                      <a:prstDash val="solid"/>
                      <a:round/>
                      <a:headEnd type="none" w="med" len="med"/>
                      <a:tailEnd type="none" w="med" len="med"/>
                    </a:lnB>
                    <a:solidFill>
                      <a:srgbClr val="3CA6C4"/>
                    </a:solidFill>
                  </a:tcPr>
                </a:tc>
                <a:extLst>
                  <a:ext uri="{0D108BD9-81ED-4DB2-BD59-A6C34878D82A}">
                    <a16:rowId xmlns:a16="http://schemas.microsoft.com/office/drawing/2014/main" xmlns="" val="455296096"/>
                  </a:ext>
                </a:extLst>
              </a:tr>
              <a:tr h="2104523">
                <a:tc>
                  <a:txBody>
                    <a:bodyPr/>
                    <a:lstStyle/>
                    <a:p>
                      <a:pPr algn="ctr">
                        <a:lnSpc>
                          <a:spcPct val="115000"/>
                        </a:lnSpc>
                        <a:spcAft>
                          <a:spcPts val="0"/>
                        </a:spcAft>
                      </a:pPr>
                      <a:r>
                        <a:rPr lang="fr-FR" sz="1800" b="1" kern="1200" dirty="0">
                          <a:solidFill>
                            <a:schemeClr val="lt1"/>
                          </a:solidFill>
                          <a:effectLst/>
                          <a:latin typeface="+mn-lt"/>
                          <a:ea typeface="+mn-ea"/>
                          <a:cs typeface="+mn-cs"/>
                        </a:rPr>
                        <a:t>Obligation de reclassement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898B4"/>
                    </a:solidFill>
                  </a:tcPr>
                </a:tc>
                <a:tc>
                  <a:txBody>
                    <a:bodyPr/>
                    <a:lstStyle/>
                    <a:p>
                      <a:r>
                        <a:rPr lang="fr-FR" sz="1600" kern="1200" dirty="0">
                          <a:solidFill>
                            <a:schemeClr val="dk1"/>
                          </a:solidFill>
                          <a:effectLst/>
                          <a:latin typeface="+mn-lt"/>
                          <a:ea typeface="+mn-ea"/>
                          <a:cs typeface="+mn-cs"/>
                        </a:rPr>
                        <a:t>Dès lors que l’employeur a proposé un poste répondant aux conditions légales (approprié aux capacités du salarié, après avoir recueilli l’avis des DP et respecté les indications du médecin du travail), </a:t>
                      </a:r>
                      <a:r>
                        <a:rPr lang="fr-FR" sz="1600" b="1" kern="1200" dirty="0">
                          <a:solidFill>
                            <a:schemeClr val="dk1"/>
                          </a:solidFill>
                          <a:effectLst/>
                          <a:latin typeface="+mn-lt"/>
                          <a:ea typeface="+mn-ea"/>
                          <a:cs typeface="+mn-cs"/>
                        </a:rPr>
                        <a:t>il est réputé avoir satisfait à son obligation de reclassement</a:t>
                      </a:r>
                      <a:r>
                        <a:rPr lang="fr-FR" sz="1600" kern="1200" dirty="0">
                          <a:solidFill>
                            <a:schemeClr val="dk1"/>
                          </a:solidFill>
                          <a:effectLst/>
                          <a:latin typeface="+mn-lt"/>
                          <a:ea typeface="+mn-ea"/>
                          <a:cs typeface="+mn-cs"/>
                        </a:rPr>
                        <a:t>.</a:t>
                      </a:r>
                      <a:endParaRPr lang="fr-FR" sz="1600" b="0" kern="1200" dirty="0">
                        <a:solidFill>
                          <a:schemeClr val="dk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1</a:t>
                      </a:r>
                      <a:r>
                        <a:rPr lang="fr-FR" sz="1800" b="1"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janvier 2017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800" kern="1200" dirty="0">
                          <a:solidFill>
                            <a:schemeClr val="dk1"/>
                          </a:solidFill>
                          <a:effectLst/>
                          <a:latin typeface="+mn-lt"/>
                          <a:ea typeface="+mn-ea"/>
                          <a:cs typeface="+mn-cs"/>
                        </a:rPr>
                        <a:t>C. </a:t>
                      </a:r>
                      <a:r>
                        <a:rPr lang="fr-FR" sz="1800" kern="1200" dirty="0" err="1">
                          <a:solidFill>
                            <a:schemeClr val="dk1"/>
                          </a:solidFill>
                          <a:effectLst/>
                          <a:latin typeface="+mn-lt"/>
                          <a:ea typeface="+mn-ea"/>
                          <a:cs typeface="+mn-cs"/>
                        </a:rPr>
                        <a:t>trav</a:t>
                      </a:r>
                      <a:r>
                        <a:rPr lang="fr-FR" sz="1800" kern="1200" dirty="0">
                          <a:solidFill>
                            <a:schemeClr val="dk1"/>
                          </a:solidFill>
                          <a:effectLst/>
                          <a:latin typeface="+mn-lt"/>
                          <a:ea typeface="+mn-ea"/>
                          <a:cs typeface="+mn-cs"/>
                        </a:rPr>
                        <a:t>., art. L. 1226-10 et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800" kern="1200" dirty="0">
                          <a:solidFill>
                            <a:schemeClr val="dk1"/>
                          </a:solidFill>
                          <a:effectLst/>
                          <a:latin typeface="+mn-lt"/>
                          <a:ea typeface="+mn-ea"/>
                          <a:cs typeface="+mn-cs"/>
                        </a:rPr>
                        <a:t>L. 1226-12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12531833"/>
                  </a:ext>
                </a:extLst>
              </a:tr>
              <a:tr h="3156784">
                <a:tc>
                  <a:txBody>
                    <a:bodyPr/>
                    <a:lstStyle/>
                    <a:p>
                      <a:pPr algn="ct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Rupture </a:t>
                      </a:r>
                    </a:p>
                  </a:txBody>
                  <a:tcPr marL="68580" marR="68580" marT="0" marB="0" anchor="ctr">
                    <a:lnR w="12700" cap="flat" cmpd="sng" algn="ctr">
                      <a:solidFill>
                        <a:schemeClr val="tx1"/>
                      </a:solidFill>
                      <a:prstDash val="solid"/>
                      <a:round/>
                      <a:headEnd type="none" w="med" len="med"/>
                      <a:tailEnd type="none" w="med" len="med"/>
                    </a:lnR>
                    <a:solidFill>
                      <a:srgbClr val="3898B4"/>
                    </a:solidFill>
                  </a:tcPr>
                </a:tc>
                <a:tc>
                  <a:txBody>
                    <a:bodyPr/>
                    <a:lstStyle/>
                    <a:p>
                      <a:r>
                        <a:rPr lang="fr-FR" sz="1600" b="0" kern="1200" dirty="0">
                          <a:solidFill>
                            <a:schemeClr val="dk1"/>
                          </a:solidFill>
                          <a:effectLst/>
                          <a:latin typeface="+mn-lt"/>
                          <a:ea typeface="+mn-ea"/>
                          <a:cs typeface="+mn-cs"/>
                        </a:rPr>
                        <a:t>L’employeur peut désormais rompre le contrat du salarié déclaré inapte sans avoir à chercher de reclassement, dès lors que l’avis du médecin du travail mentionne expressément que </a:t>
                      </a:r>
                      <a:r>
                        <a:rPr lang="fr-FR" sz="1600" b="1" kern="1200" dirty="0">
                          <a:solidFill>
                            <a:schemeClr val="dk1"/>
                          </a:solidFill>
                          <a:effectLst/>
                          <a:latin typeface="+mn-lt"/>
                          <a:ea typeface="+mn-ea"/>
                          <a:cs typeface="+mn-cs"/>
                        </a:rPr>
                        <a:t>l’état de santé du salarié fait obstacle à tout reclassement dans l’emploi</a:t>
                      </a:r>
                      <a:r>
                        <a:rPr lang="fr-FR" sz="1600" b="1" kern="1200" baseline="0" dirty="0">
                          <a:solidFill>
                            <a:schemeClr val="dk1"/>
                          </a:solidFill>
                          <a:effectLst/>
                          <a:latin typeface="+mn-lt"/>
                          <a:ea typeface="+mn-ea"/>
                          <a:cs typeface="+mn-cs"/>
                        </a:rPr>
                        <a:t> </a:t>
                      </a:r>
                      <a:r>
                        <a:rPr lang="fr-FR" sz="1600" b="0" kern="1200" baseline="0" dirty="0">
                          <a:solidFill>
                            <a:schemeClr val="dk1"/>
                          </a:solidFill>
                          <a:effectLst/>
                          <a:latin typeface="+mn-lt"/>
                          <a:ea typeface="+mn-ea"/>
                          <a:cs typeface="+mn-cs"/>
                        </a:rPr>
                        <a:t>(AT/MP et maladie non professionnelle) </a:t>
                      </a:r>
                    </a:p>
                    <a:p>
                      <a:endParaRPr lang="fr-FR" sz="1600" b="0" kern="1200" baseline="0" dirty="0">
                        <a:solidFill>
                          <a:schemeClr val="dk1"/>
                        </a:solidFill>
                        <a:effectLst/>
                        <a:latin typeface="+mn-lt"/>
                        <a:ea typeface="+mn-ea"/>
                        <a:cs typeface="+mn-cs"/>
                      </a:endParaRPr>
                    </a:p>
                    <a:p>
                      <a:r>
                        <a:rPr lang="fr-FR" sz="1600" b="1" kern="1200" baseline="0" dirty="0">
                          <a:solidFill>
                            <a:schemeClr val="dk1"/>
                          </a:solidFill>
                          <a:effectLst/>
                          <a:latin typeface="+mn-lt"/>
                          <a:ea typeface="+mn-ea"/>
                          <a:cs typeface="+mn-cs"/>
                        </a:rPr>
                        <a:t>Attention</a:t>
                      </a:r>
                      <a:r>
                        <a:rPr lang="fr-FR" sz="1600" b="0" kern="1200" baseline="0" dirty="0">
                          <a:solidFill>
                            <a:schemeClr val="dk1"/>
                          </a:solidFill>
                          <a:effectLst/>
                          <a:latin typeface="+mn-lt"/>
                          <a:ea typeface="+mn-ea"/>
                          <a:cs typeface="+mn-cs"/>
                        </a:rPr>
                        <a:t> = vérifier le bordereau du médecin du travail et lui demander qu’il porte la mention légale </a:t>
                      </a:r>
                      <a:endParaRPr lang="fr-FR" sz="16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10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423271264"/>
                  </a:ext>
                </a:extLst>
              </a:tr>
            </a:tbl>
          </a:graphicData>
        </a:graphic>
      </p:graphicFrame>
      <p:pic>
        <p:nvPicPr>
          <p:cNvPr id="5" name="Image 4"/>
          <p:cNvPicPr>
            <a:picLocks noChangeAspect="1"/>
          </p:cNvPicPr>
          <p:nvPr/>
        </p:nvPicPr>
        <p:blipFill>
          <a:blip r:embed="rId2"/>
          <a:stretch>
            <a:fillRect/>
          </a:stretch>
        </p:blipFill>
        <p:spPr>
          <a:xfrm>
            <a:off x="7490161" y="87089"/>
            <a:ext cx="975413" cy="812844"/>
          </a:xfrm>
          <a:prstGeom prst="rect">
            <a:avLst/>
          </a:prstGeom>
        </p:spPr>
      </p:pic>
    </p:spTree>
    <p:extLst>
      <p:ext uri="{BB962C8B-B14F-4D97-AF65-F5344CB8AC3E}">
        <p14:creationId xmlns:p14="http://schemas.microsoft.com/office/powerpoint/2010/main" val="2382559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chor="ctr" anchorCtr="0">
            <a:normAutofit/>
          </a:bodyPr>
          <a:lstStyle/>
          <a:p>
            <a:pPr algn="ctr"/>
            <a:r>
              <a:rPr lang="fr-FR" sz="2400" b="1" dirty="0"/>
              <a:t>Impact sur les Conventions collectives </a:t>
            </a:r>
          </a:p>
        </p:txBody>
      </p:sp>
      <p:sp>
        <p:nvSpPr>
          <p:cNvPr id="2" name="Titre 1"/>
          <p:cNvSpPr>
            <a:spLocks noGrp="1"/>
          </p:cNvSpPr>
          <p:nvPr>
            <p:ph type="title"/>
          </p:nvPr>
        </p:nvSpPr>
        <p:spPr>
          <a:xfrm>
            <a:off x="2250249" y="1"/>
            <a:ext cx="4666075" cy="1377658"/>
          </a:xfrm>
        </p:spPr>
        <p:txBody>
          <a:bodyPr anchor="ctr" anchorCtr="0">
            <a:noAutofit/>
          </a:bodyPr>
          <a:lstStyle/>
          <a:p>
            <a:pPr lvl="0"/>
            <a:r>
              <a:rPr lang="fr-FR" sz="2800" b="1" dirty="0"/>
              <a:t>Restructuration des branches</a:t>
            </a:r>
          </a:p>
        </p:txBody>
      </p:sp>
      <p:sp>
        <p:nvSpPr>
          <p:cNvPr id="4" name="Espace réservé du numéro de diapositive 3"/>
          <p:cNvSpPr>
            <a:spLocks noGrp="1"/>
          </p:cNvSpPr>
          <p:nvPr>
            <p:ph type="sldNum" sz="quarter" idx="4294967295"/>
          </p:nvPr>
        </p:nvSpPr>
        <p:spPr/>
        <p:txBody>
          <a:bodyPr/>
          <a:lstStyle/>
          <a:p>
            <a:fld id="{296B44DF-DB4D-4E22-AE3A-E6701B3E6F55}" type="slidenum">
              <a:rPr lang="fr-FR" smtClean="0"/>
              <a:t>26</a:t>
            </a:fld>
            <a:endParaRPr lang="fr-FR"/>
          </a:p>
        </p:txBody>
      </p:sp>
    </p:spTree>
    <p:extLst>
      <p:ext uri="{BB962C8B-B14F-4D97-AF65-F5344CB8AC3E}">
        <p14:creationId xmlns:p14="http://schemas.microsoft.com/office/powerpoint/2010/main" val="2079117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l"/>
            <a:r>
              <a:rPr lang="fr-FR" sz="1600" dirty="0"/>
              <a:t>Pour que tout change il faut que rien ne change et pour que tout reste comme avant, il faut que tout change ! </a:t>
            </a:r>
          </a:p>
          <a:p>
            <a:pPr algn="l"/>
            <a:endParaRPr lang="fr-FR" sz="1600" dirty="0"/>
          </a:p>
          <a:p>
            <a:pPr algn="l"/>
            <a:r>
              <a:rPr lang="fr-FR" sz="1600" dirty="0"/>
              <a:t>C’est l’équilibre à trouver entre ces deux éléments </a:t>
            </a:r>
          </a:p>
          <a:p>
            <a:pPr algn="l"/>
            <a:r>
              <a:rPr lang="fr-FR" sz="1600" dirty="0"/>
              <a:t>… le changement dans la continuité.</a:t>
            </a:r>
          </a:p>
          <a:p>
            <a:endParaRPr lang="fr-FR" dirty="0"/>
          </a:p>
        </p:txBody>
      </p:sp>
      <p:sp>
        <p:nvSpPr>
          <p:cNvPr id="3" name="Espace réservé du contenu 2"/>
          <p:cNvSpPr>
            <a:spLocks noGrp="1"/>
          </p:cNvSpPr>
          <p:nvPr>
            <p:ph sz="half" idx="15"/>
          </p:nvPr>
        </p:nvSpPr>
        <p:spPr/>
        <p:txBody>
          <a:bodyPr>
            <a:normAutofit fontScale="85000" lnSpcReduction="10000"/>
          </a:bodyPr>
          <a:lstStyle/>
          <a:p>
            <a:pPr>
              <a:spcBef>
                <a:spcPts val="0"/>
              </a:spcBef>
            </a:pPr>
            <a:r>
              <a:rPr lang="fr-FR" cap="none" dirty="0"/>
              <a:t>La loi El </a:t>
            </a:r>
            <a:r>
              <a:rPr lang="fr-FR" cap="none" dirty="0" err="1"/>
              <a:t>Khomri</a:t>
            </a:r>
            <a:r>
              <a:rPr lang="fr-FR" cap="none" dirty="0"/>
              <a:t> met en avant l’articulation entre ordre public de branche et négociation d’entreprise : les branches doivent donc être identifiées.</a:t>
            </a:r>
          </a:p>
          <a:p>
            <a:pPr>
              <a:spcBef>
                <a:spcPts val="0"/>
              </a:spcBef>
            </a:pPr>
            <a:endParaRPr lang="fr-FR" cap="none" dirty="0"/>
          </a:p>
          <a:p>
            <a:pPr>
              <a:spcBef>
                <a:spcPts val="0"/>
              </a:spcBef>
            </a:pPr>
            <a:r>
              <a:rPr lang="fr-FR" cap="none" dirty="0"/>
              <a:t>A noter : une branche est constituée par une Convention collective (une branche = un IDCC – identifiant de convention collective). </a:t>
            </a:r>
          </a:p>
          <a:p>
            <a:pPr>
              <a:spcBef>
                <a:spcPts val="0"/>
              </a:spcBef>
            </a:pPr>
            <a:endParaRPr lang="fr-FR" cap="none" dirty="0"/>
          </a:p>
          <a:p>
            <a:pPr>
              <a:spcBef>
                <a:spcPts val="0"/>
              </a:spcBef>
            </a:pPr>
            <a:r>
              <a:rPr lang="fr-FR" cap="none" dirty="0"/>
              <a:t>Elles doivent être moins nombreuses et avoir au moins 5000 salariés.</a:t>
            </a:r>
          </a:p>
          <a:p>
            <a:pPr>
              <a:spcBef>
                <a:spcPts val="0"/>
              </a:spcBef>
            </a:pPr>
            <a:endParaRPr lang="fr-FR" cap="none" dirty="0"/>
          </a:p>
          <a:p>
            <a:pPr>
              <a:spcBef>
                <a:spcPts val="0"/>
              </a:spcBef>
            </a:pPr>
            <a:r>
              <a:rPr lang="fr-FR" cap="none" dirty="0"/>
              <a:t>Elles doivent donc être organisées.</a:t>
            </a:r>
          </a:p>
          <a:p>
            <a:pPr>
              <a:spcBef>
                <a:spcPts val="0"/>
              </a:spcBef>
            </a:pPr>
            <a:endParaRPr lang="fr-FR" cap="none" dirty="0"/>
          </a:p>
          <a:p>
            <a:pPr>
              <a:spcBef>
                <a:spcPts val="0"/>
              </a:spcBef>
            </a:pPr>
            <a:r>
              <a:rPr lang="fr-FR" cap="none" dirty="0"/>
              <a:t>Elles doivent donc être légitimes. </a:t>
            </a:r>
          </a:p>
          <a:p>
            <a:pPr>
              <a:spcBef>
                <a:spcPts val="0"/>
              </a:spcBef>
            </a:pPr>
            <a:endParaRPr lang="fr-FR" cap="none" dirty="0"/>
          </a:p>
          <a:p>
            <a:pPr>
              <a:spcBef>
                <a:spcPts val="0"/>
              </a:spcBef>
            </a:pPr>
            <a:r>
              <a:rPr lang="fr-FR" cap="none" dirty="0"/>
              <a:t>Elles doivent donc apporter des services aux entreprises.</a:t>
            </a:r>
          </a:p>
          <a:p>
            <a:pPr>
              <a:spcBef>
                <a:spcPts val="0"/>
              </a:spcBef>
            </a:pPr>
            <a:endParaRPr lang="fr-FR" cap="none" dirty="0"/>
          </a:p>
          <a:p>
            <a:pPr>
              <a:spcBef>
                <a:spcPts val="0"/>
              </a:spcBef>
            </a:pPr>
            <a:endParaRPr lang="fr-FR" cap="none" dirty="0"/>
          </a:p>
          <a:p>
            <a:pPr>
              <a:spcBef>
                <a:spcPts val="0"/>
              </a:spcBef>
            </a:pPr>
            <a:endParaRPr lang="fr-FR" cap="none" dirty="0"/>
          </a:p>
        </p:txBody>
      </p:sp>
      <p:sp>
        <p:nvSpPr>
          <p:cNvPr id="4" name="Titre 3"/>
          <p:cNvSpPr>
            <a:spLocks noGrp="1"/>
          </p:cNvSpPr>
          <p:nvPr>
            <p:ph type="title"/>
          </p:nvPr>
        </p:nvSpPr>
        <p:spPr>
          <a:xfrm>
            <a:off x="2462861" y="0"/>
            <a:ext cx="6361287" cy="702506"/>
          </a:xfrm>
        </p:spPr>
        <p:txBody>
          <a:bodyPr/>
          <a:lstStyle/>
          <a:p>
            <a:r>
              <a:rPr lang="fr-FR" sz="2800" b="1" dirty="0"/>
              <a:t>Restructuration de la branche</a:t>
            </a:r>
          </a:p>
        </p:txBody>
      </p:sp>
    </p:spTree>
    <p:extLst>
      <p:ext uri="{BB962C8B-B14F-4D97-AF65-F5344CB8AC3E}">
        <p14:creationId xmlns:p14="http://schemas.microsoft.com/office/powerpoint/2010/main" val="3267218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l"/>
            <a:r>
              <a:rPr lang="fr-FR" sz="2000" dirty="0"/>
              <a:t>La situation actuelle</a:t>
            </a:r>
          </a:p>
        </p:txBody>
      </p:sp>
      <p:sp>
        <p:nvSpPr>
          <p:cNvPr id="3" name="Espace réservé du contenu 2"/>
          <p:cNvSpPr>
            <a:spLocks noGrp="1"/>
          </p:cNvSpPr>
          <p:nvPr>
            <p:ph sz="half" idx="15"/>
          </p:nvPr>
        </p:nvSpPr>
        <p:spPr/>
        <p:txBody>
          <a:bodyPr>
            <a:normAutofit fontScale="85000" lnSpcReduction="20000"/>
          </a:bodyPr>
          <a:lstStyle/>
          <a:p>
            <a:pPr>
              <a:spcBef>
                <a:spcPts val="1200"/>
              </a:spcBef>
            </a:pPr>
            <a:r>
              <a:rPr lang="fr-FR" cap="none" dirty="0"/>
              <a:t>L’interbranches « enseignement privé sous contrat » est peu connue…</a:t>
            </a:r>
          </a:p>
          <a:p>
            <a:pPr>
              <a:spcBef>
                <a:spcPts val="1200"/>
              </a:spcBef>
            </a:pPr>
            <a:r>
              <a:rPr lang="fr-FR" cap="none" dirty="0"/>
              <a:t>Elle est diverse : multitude de conventions collectives.</a:t>
            </a:r>
          </a:p>
          <a:p>
            <a:pPr>
              <a:spcBef>
                <a:spcPts val="1200"/>
              </a:spcBef>
            </a:pPr>
            <a:r>
              <a:rPr lang="fr-FR" cap="none" dirty="0"/>
              <a:t>5 des 7 conventions collectives ne passaient pas le seuil critique de 5000 salariés et 1 le dépassait « juste » (cf. diapo suivante).</a:t>
            </a:r>
          </a:p>
          <a:p>
            <a:pPr>
              <a:spcBef>
                <a:spcPts val="1200"/>
              </a:spcBef>
            </a:pPr>
            <a:r>
              <a:rPr lang="fr-FR" cap="none" dirty="0"/>
              <a:t>La détermination de la représentativité patronale aurait dû se faire jusqu’à fin octobre 2016 sur chaque convention … avec le risque de subir un rapprochement de branche non maitrisé.</a:t>
            </a:r>
          </a:p>
          <a:p>
            <a:pPr>
              <a:spcBef>
                <a:spcPts val="1200"/>
              </a:spcBef>
            </a:pPr>
            <a:r>
              <a:rPr lang="fr-FR" cap="none" dirty="0"/>
              <a:t>Une nécessité de restructurer les conventions collectives : à défaut les « petites conventions collectives » disparaissaient. Il fallait garantir les droits de certains salariés et ne pas bouleverser l’édifice que nous avions mis du temps à construire (CC SEP).</a:t>
            </a:r>
          </a:p>
        </p:txBody>
      </p:sp>
      <p:sp>
        <p:nvSpPr>
          <p:cNvPr id="5" name="Titre 3"/>
          <p:cNvSpPr>
            <a:spLocks noGrp="1"/>
          </p:cNvSpPr>
          <p:nvPr>
            <p:ph type="title"/>
          </p:nvPr>
        </p:nvSpPr>
        <p:spPr>
          <a:xfrm>
            <a:off x="2462859" y="32486"/>
            <a:ext cx="6361287" cy="702506"/>
          </a:xfrm>
        </p:spPr>
        <p:txBody>
          <a:bodyPr/>
          <a:lstStyle/>
          <a:p>
            <a:r>
              <a:rPr lang="fr-FR" sz="2800" b="1" dirty="0"/>
              <a:t>Restructuration de la branche</a:t>
            </a:r>
          </a:p>
        </p:txBody>
      </p:sp>
    </p:spTree>
    <p:extLst>
      <p:ext uri="{BB962C8B-B14F-4D97-AF65-F5344CB8AC3E}">
        <p14:creationId xmlns:p14="http://schemas.microsoft.com/office/powerpoint/2010/main" val="290500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2"/>
          <p:cNvGraphicFramePr>
            <a:graphicFrameLocks noGrp="1"/>
          </p:cNvGraphicFramePr>
          <p:nvPr>
            <p:ph idx="1"/>
            <p:extLst>
              <p:ext uri="{D42A27DB-BD31-4B8C-83A1-F6EECF244321}">
                <p14:modId xmlns:p14="http://schemas.microsoft.com/office/powerpoint/2010/main" val="4194724457"/>
              </p:ext>
            </p:extLst>
          </p:nvPr>
        </p:nvGraphicFramePr>
        <p:xfrm>
          <a:off x="0" y="-1"/>
          <a:ext cx="9144000" cy="7243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372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solidFill>
            <a:srgbClr val="20B6AD">
              <a:alpha val="0"/>
            </a:srgbClr>
          </a:solidFill>
        </p:spPr>
        <p:txBody>
          <a:bodyPr anchor="ctr" anchorCtr="1">
            <a:normAutofit/>
          </a:bodyPr>
          <a:lstStyle/>
          <a:p>
            <a:pPr algn="ctr"/>
            <a:r>
              <a:rPr lang="fr-FR" sz="2400" b="1" dirty="0">
                <a:cs typeface="Arial" panose="020B0604020202020204" pitchFamily="34" charset="0"/>
              </a:rPr>
              <a:t>Loi El </a:t>
            </a:r>
            <a:r>
              <a:rPr lang="fr-FR" sz="2400" b="1" dirty="0" err="1">
                <a:cs typeface="Arial" panose="020B0604020202020204" pitchFamily="34" charset="0"/>
              </a:rPr>
              <a:t>Khomri</a:t>
            </a:r>
            <a:r>
              <a:rPr lang="fr-FR" sz="2400" b="1" dirty="0">
                <a:cs typeface="Arial" panose="020B0604020202020204" pitchFamily="34" charset="0"/>
              </a:rPr>
              <a:t>, inversion de la « hiérarchie des normes / principe de faveur »</a:t>
            </a:r>
            <a:endParaRPr lang="fr-FR" sz="2400" dirty="0"/>
          </a:p>
        </p:txBody>
      </p:sp>
      <p:sp>
        <p:nvSpPr>
          <p:cNvPr id="4" name="Titre 3"/>
          <p:cNvSpPr>
            <a:spLocks noGrp="1"/>
          </p:cNvSpPr>
          <p:nvPr>
            <p:ph type="title"/>
          </p:nvPr>
        </p:nvSpPr>
        <p:spPr>
          <a:xfrm>
            <a:off x="2250249" y="1"/>
            <a:ext cx="4666075" cy="1377658"/>
          </a:xfrm>
          <a:solidFill>
            <a:srgbClr val="20B6AD">
              <a:alpha val="0"/>
            </a:srgbClr>
          </a:solidFill>
        </p:spPr>
        <p:txBody>
          <a:bodyPr/>
          <a:lstStyle/>
          <a:p>
            <a:r>
              <a:rPr lang="fr-FR" sz="2800" b="1" dirty="0">
                <a:cs typeface="Arial" panose="020B0604020202020204" pitchFamily="34" charset="0"/>
              </a:rPr>
              <a:t>convention collective  </a:t>
            </a:r>
            <a:br>
              <a:rPr lang="fr-FR" sz="2800" b="1" dirty="0">
                <a:cs typeface="Arial" panose="020B0604020202020204" pitchFamily="34" charset="0"/>
              </a:rPr>
            </a:br>
            <a:r>
              <a:rPr lang="fr-FR" sz="2800" b="1" dirty="0">
                <a:cs typeface="Arial" panose="020B0604020202020204" pitchFamily="34" charset="0"/>
              </a:rPr>
              <a:t>/ négociation dans les établissements</a:t>
            </a:r>
            <a:endParaRPr lang="fr-FR" sz="2800" b="1" dirty="0"/>
          </a:p>
        </p:txBody>
      </p:sp>
    </p:spTree>
    <p:extLst>
      <p:ext uri="{BB962C8B-B14F-4D97-AF65-F5344CB8AC3E}">
        <p14:creationId xmlns:p14="http://schemas.microsoft.com/office/powerpoint/2010/main" val="1178354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29259" y="1407937"/>
            <a:ext cx="1855141" cy="4898202"/>
          </a:xfrm>
        </p:spPr>
        <p:txBody>
          <a:bodyPr>
            <a:normAutofit/>
          </a:bodyPr>
          <a:lstStyle/>
          <a:p>
            <a:r>
              <a:rPr lang="fr-FR" sz="2000" b="1" dirty="0"/>
              <a:t>Flash back</a:t>
            </a:r>
          </a:p>
        </p:txBody>
      </p:sp>
      <p:sp>
        <p:nvSpPr>
          <p:cNvPr id="3" name="Espace réservé du contenu 2"/>
          <p:cNvSpPr>
            <a:spLocks noGrp="1"/>
          </p:cNvSpPr>
          <p:nvPr>
            <p:ph sz="half" idx="15"/>
          </p:nvPr>
        </p:nvSpPr>
        <p:spPr/>
        <p:txBody>
          <a:bodyPr>
            <a:normAutofit fontScale="85000" lnSpcReduction="20000"/>
          </a:bodyPr>
          <a:lstStyle/>
          <a:p>
            <a:pPr>
              <a:spcBef>
                <a:spcPts val="0"/>
              </a:spcBef>
            </a:pPr>
            <a:r>
              <a:rPr lang="fr-FR" cap="none" dirty="0"/>
              <a:t>Les conventions collectives des universités catholiques et des écoles supérieures des ingénieurs et cadres ne passaient pas le seuil.</a:t>
            </a:r>
          </a:p>
          <a:p>
            <a:pPr>
              <a:spcBef>
                <a:spcPts val="0"/>
              </a:spcBef>
            </a:pPr>
            <a:endParaRPr lang="fr-FR" cap="none" dirty="0"/>
          </a:p>
          <a:p>
            <a:pPr>
              <a:spcBef>
                <a:spcPts val="0"/>
              </a:spcBef>
            </a:pPr>
            <a:r>
              <a:rPr lang="fr-FR" cap="none" dirty="0"/>
              <a:t>Les Fédérations AEUIC (universités catholiques) et FESIC (écoles supérieures) ont demandé à la FNOGEC (en relation avec le Collège employeur) d’envisager le regroupement.</a:t>
            </a:r>
          </a:p>
          <a:p>
            <a:pPr>
              <a:spcBef>
                <a:spcPts val="0"/>
              </a:spcBef>
            </a:pPr>
            <a:endParaRPr lang="fr-FR" cap="none" dirty="0"/>
          </a:p>
          <a:p>
            <a:r>
              <a:rPr lang="fr-FR" cap="none" dirty="0"/>
              <a:t>Le Secrétaire Général de l’Enseignement Catholique a favorisé ce regroupement de toutes les forces de l’enseignement catholique en France, de la maternelle au supérieur (Université et écoles d’ingénieurs et cadres) afin de préparer l’avenir et les synergies.</a:t>
            </a:r>
          </a:p>
          <a:p>
            <a:pPr>
              <a:spcBef>
                <a:spcPts val="0"/>
              </a:spcBef>
            </a:pPr>
            <a:endParaRPr lang="fr-FR" cap="none" dirty="0"/>
          </a:p>
          <a:p>
            <a:pPr>
              <a:spcBef>
                <a:spcPts val="0"/>
              </a:spcBef>
            </a:pPr>
            <a:r>
              <a:rPr lang="fr-FR" cap="none" dirty="0"/>
              <a:t>Les trois Fédérations patronales ont donc créé la confédération de l’enseignement privé à but non lucratif en décembre 2015.</a:t>
            </a:r>
          </a:p>
        </p:txBody>
      </p:sp>
      <p:sp>
        <p:nvSpPr>
          <p:cNvPr id="4" name="Titre 3"/>
          <p:cNvSpPr>
            <a:spLocks noGrp="1"/>
          </p:cNvSpPr>
          <p:nvPr>
            <p:ph type="title"/>
          </p:nvPr>
        </p:nvSpPr>
        <p:spPr>
          <a:xfrm>
            <a:off x="2595594" y="47235"/>
            <a:ext cx="6361287" cy="702506"/>
          </a:xfrm>
        </p:spPr>
        <p:txBody>
          <a:bodyPr/>
          <a:lstStyle/>
          <a:p>
            <a:r>
              <a:rPr lang="fr-FR" sz="2800" b="1" dirty="0"/>
              <a:t>Restructuration de la branche</a:t>
            </a:r>
          </a:p>
        </p:txBody>
      </p:sp>
    </p:spTree>
    <p:extLst>
      <p:ext uri="{BB962C8B-B14F-4D97-AF65-F5344CB8AC3E}">
        <p14:creationId xmlns:p14="http://schemas.microsoft.com/office/powerpoint/2010/main" val="1794360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29259" y="1458149"/>
            <a:ext cx="2013891" cy="4898202"/>
          </a:xfrm>
        </p:spPr>
        <p:txBody>
          <a:bodyPr>
            <a:normAutofit/>
          </a:bodyPr>
          <a:lstStyle/>
          <a:p>
            <a:pPr algn="l"/>
            <a:r>
              <a:rPr lang="fr-FR" sz="2000" dirty="0"/>
              <a:t>Contenu de la convention collective de l’enseignement privé non lucratif </a:t>
            </a:r>
          </a:p>
        </p:txBody>
      </p:sp>
      <p:sp>
        <p:nvSpPr>
          <p:cNvPr id="3" name="Espace réservé du contenu 2"/>
          <p:cNvSpPr>
            <a:spLocks noGrp="1"/>
          </p:cNvSpPr>
          <p:nvPr>
            <p:ph sz="half" idx="15"/>
          </p:nvPr>
        </p:nvSpPr>
        <p:spPr/>
        <p:txBody>
          <a:bodyPr>
            <a:normAutofit lnSpcReduction="10000"/>
          </a:bodyPr>
          <a:lstStyle/>
          <a:p>
            <a:pPr>
              <a:spcBef>
                <a:spcPts val="0"/>
              </a:spcBef>
            </a:pPr>
            <a:r>
              <a:rPr lang="fr-FR" cap="none" dirty="0"/>
              <a:t>La Confédération de l’enseignement privé non lucratif (CEPNL) a signé le 12 juillet dernier avec la CFDT, la CFTC et le SPELC une Convention Collective Unique regroupant 9 conventions collectives. </a:t>
            </a:r>
          </a:p>
          <a:p>
            <a:pPr>
              <a:spcBef>
                <a:spcPts val="0"/>
              </a:spcBef>
            </a:pPr>
            <a:endParaRPr lang="fr-FR" cap="none" dirty="0"/>
          </a:p>
          <a:p>
            <a:pPr>
              <a:spcBef>
                <a:spcPts val="0"/>
              </a:spcBef>
            </a:pPr>
            <a:r>
              <a:rPr lang="fr-FR" cap="none" dirty="0"/>
              <a:t>Il s’agit là pour l’instant de permettre une meilleure lisibilité de nos accords et de nos conventions collectives, de structurer les textes qui avec le temps se sont stratifiés jusqu’à devenir incompréhensibles (cf. schéma « simplifié » d’implantation des textes conventionnels applicables diapo suivante).</a:t>
            </a:r>
          </a:p>
          <a:p>
            <a:pPr>
              <a:spcBef>
                <a:spcPts val="0"/>
              </a:spcBef>
            </a:pPr>
            <a:endParaRPr lang="fr-FR" cap="none" dirty="0"/>
          </a:p>
          <a:p>
            <a:pPr>
              <a:spcBef>
                <a:spcPts val="0"/>
              </a:spcBef>
            </a:pPr>
            <a:endParaRPr lang="fr-FR" cap="none" dirty="0"/>
          </a:p>
        </p:txBody>
      </p:sp>
      <p:sp>
        <p:nvSpPr>
          <p:cNvPr id="4" name="Titre 3"/>
          <p:cNvSpPr>
            <a:spLocks noGrp="1"/>
          </p:cNvSpPr>
          <p:nvPr>
            <p:ph type="title"/>
          </p:nvPr>
        </p:nvSpPr>
        <p:spPr>
          <a:xfrm>
            <a:off x="2462861" y="32486"/>
            <a:ext cx="6361287" cy="702506"/>
          </a:xfrm>
        </p:spPr>
        <p:txBody>
          <a:bodyPr/>
          <a:lstStyle/>
          <a:p>
            <a:r>
              <a:rPr lang="fr-FR" sz="2800" b="1" dirty="0"/>
              <a:t>Restructuration de la branche</a:t>
            </a:r>
          </a:p>
        </p:txBody>
      </p:sp>
    </p:spTree>
    <p:extLst>
      <p:ext uri="{BB962C8B-B14F-4D97-AF65-F5344CB8AC3E}">
        <p14:creationId xmlns:p14="http://schemas.microsoft.com/office/powerpoint/2010/main" val="2835034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oneTexte 4"/>
          <p:cNvSpPr txBox="1">
            <a:spLocks noChangeArrowheads="1"/>
          </p:cNvSpPr>
          <p:nvPr/>
        </p:nvSpPr>
        <p:spPr bwMode="auto">
          <a:xfrm>
            <a:off x="1835150" y="1260475"/>
            <a:ext cx="295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chemeClr val="bg1"/>
                </a:solidFill>
                <a:effectLst/>
                <a:uLnTx/>
                <a:uFillTx/>
                <a:latin typeface="Arial" charset="0"/>
              </a:rPr>
              <a:t>Textes étendus Salariés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200" b="1" i="1" u="none" strike="noStrike" kern="0" cap="none" spc="0" normalizeH="0" baseline="0" noProof="0">
                <a:ln>
                  <a:noFill/>
                </a:ln>
                <a:solidFill>
                  <a:schemeClr val="bg1"/>
                </a:solidFill>
                <a:effectLst/>
                <a:uLnTx/>
                <a:uFillTx/>
                <a:latin typeface="Arial" charset="0"/>
              </a:rPr>
              <a:t>(FNOGEC-CNEAP-EPLC etc.)</a:t>
            </a: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800" b="1" i="0" u="none" strike="noStrike" kern="0" cap="none" spc="0" normalizeH="0" baseline="0" noProof="0">
                <a:ln>
                  <a:noFill/>
                </a:ln>
                <a:solidFill>
                  <a:schemeClr val="bg1"/>
                </a:solidFill>
                <a:effectLst/>
                <a:uLnTx/>
                <a:uFillTx/>
                <a:latin typeface="Arial" charset="0"/>
              </a:rPr>
              <a:t>Accords formation professionnelle (FPC + désignation OPCALIA)</a:t>
            </a:r>
          </a:p>
        </p:txBody>
      </p:sp>
      <p:sp>
        <p:nvSpPr>
          <p:cNvPr id="15364" name="ZoneTexte 5"/>
          <p:cNvSpPr txBox="1">
            <a:spLocks noChangeArrowheads="1"/>
          </p:cNvSpPr>
          <p:nvPr/>
        </p:nvSpPr>
        <p:spPr bwMode="auto">
          <a:xfrm>
            <a:off x="3276600" y="3411538"/>
            <a:ext cx="2087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180975" indent="-1714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chemeClr val="bg1"/>
                </a:solidFill>
                <a:effectLst/>
                <a:uLnTx/>
                <a:uFillTx/>
                <a:latin typeface="Arial" charset="0"/>
              </a:rPr>
              <a:t>Textes non-étendus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200" b="1" i="1" u="none" strike="noStrike" kern="0" cap="none" spc="0" normalizeH="0" baseline="0" noProof="0">
                <a:ln>
                  <a:noFill/>
                </a:ln>
                <a:solidFill>
                  <a:schemeClr val="bg1"/>
                </a:solidFill>
                <a:effectLst/>
                <a:uLnTx/>
                <a:uFillTx/>
                <a:latin typeface="Arial" charset="0"/>
              </a:rPr>
              <a:t>(FNOGEC-CNEAP)</a:t>
            </a:r>
            <a:r>
              <a:rPr kumimoji="0" lang="fr-FR" altLang="fr-FR" sz="1200" b="1" i="0" u="none" strike="noStrike" kern="0" cap="none" spc="0" normalizeH="0" baseline="0" noProof="0">
                <a:ln>
                  <a:noFill/>
                </a:ln>
                <a:solidFill>
                  <a:schemeClr val="bg1"/>
                </a:solidFill>
                <a:effectLst/>
                <a:uLnTx/>
                <a:uFillTx/>
                <a:latin typeface="Arial" charset="0"/>
              </a:rPr>
              <a:t> </a:t>
            </a:r>
          </a:p>
          <a:p>
            <a:pPr marL="180975" marR="0" lvl="1" indent="-171450" algn="r" defTabSz="914400" eaLnBrk="1" fontAlgn="auto" latinLnBrk="0" hangingPunct="1">
              <a:lnSpc>
                <a:spcPct val="100000"/>
              </a:lnSpc>
              <a:spcBef>
                <a:spcPct val="0"/>
              </a:spcBef>
              <a:spcAft>
                <a:spcPts val="0"/>
              </a:spcAft>
              <a:buClrTx/>
              <a:buSzTx/>
              <a:buFont typeface="Arial" charset="0"/>
              <a:buChar char="•"/>
              <a:tabLst/>
              <a:defRPr/>
            </a:pPr>
            <a:r>
              <a:rPr kumimoji="0" lang="fr-FR" altLang="fr-FR" sz="800" b="1" i="0" u="none" strike="noStrike" kern="0" cap="none" spc="0" normalizeH="0" baseline="0" noProof="0">
                <a:ln>
                  <a:noFill/>
                </a:ln>
                <a:solidFill>
                  <a:schemeClr val="bg1"/>
                </a:solidFill>
                <a:effectLst/>
                <a:uLnTx/>
                <a:uFillTx/>
                <a:latin typeface="Arial" charset="0"/>
              </a:rPr>
              <a:t>EEP santé</a:t>
            </a:r>
          </a:p>
          <a:p>
            <a:pPr marL="180975" marR="0" lvl="1" indent="-171450" algn="r" defTabSz="914400" eaLnBrk="1" fontAlgn="auto" latinLnBrk="0" hangingPunct="1">
              <a:lnSpc>
                <a:spcPct val="100000"/>
              </a:lnSpc>
              <a:spcBef>
                <a:spcPct val="0"/>
              </a:spcBef>
              <a:spcAft>
                <a:spcPts val="0"/>
              </a:spcAft>
              <a:buClrTx/>
              <a:buSzTx/>
              <a:buFont typeface="Arial" charset="0"/>
              <a:buChar char="•"/>
              <a:tabLst/>
              <a:defRPr/>
            </a:pPr>
            <a:r>
              <a:rPr kumimoji="0" lang="fr-FR" altLang="fr-FR" sz="800" b="1" i="0" u="none" strike="noStrike" kern="0" cap="none" spc="0" normalizeH="0" baseline="0" noProof="0">
                <a:ln>
                  <a:noFill/>
                </a:ln>
                <a:solidFill>
                  <a:schemeClr val="bg1"/>
                </a:solidFill>
                <a:effectLst/>
                <a:uLnTx/>
                <a:uFillTx/>
                <a:latin typeface="Arial" charset="0"/>
              </a:rPr>
              <a:t>EEP prévoyance </a:t>
            </a:r>
          </a:p>
          <a:p>
            <a:pPr marL="180975" marR="0" lvl="1" indent="-171450" algn="r" defTabSz="914400" eaLnBrk="1" fontAlgn="auto" latinLnBrk="0" hangingPunct="1">
              <a:lnSpc>
                <a:spcPct val="100000"/>
              </a:lnSpc>
              <a:spcBef>
                <a:spcPct val="0"/>
              </a:spcBef>
              <a:spcAft>
                <a:spcPts val="0"/>
              </a:spcAft>
              <a:buClrTx/>
              <a:buSzTx/>
              <a:buFont typeface="Arial" charset="0"/>
              <a:buChar char="•"/>
              <a:tabLst/>
              <a:defRPr/>
            </a:pPr>
            <a:r>
              <a:rPr kumimoji="0" lang="fr-FR" altLang="fr-FR" sz="800" b="1" i="0" u="none" strike="noStrike" kern="0" cap="none" spc="0" normalizeH="0" baseline="0" noProof="0">
                <a:ln>
                  <a:noFill/>
                </a:ln>
                <a:solidFill>
                  <a:schemeClr val="bg1"/>
                </a:solidFill>
                <a:effectLst/>
                <a:uLnTx/>
                <a:uFillTx/>
                <a:latin typeface="Arial" charset="0"/>
              </a:rPr>
              <a:t>Accords CQP (EVS et CVS)</a:t>
            </a:r>
          </a:p>
        </p:txBody>
      </p:sp>
      <p:sp>
        <p:nvSpPr>
          <p:cNvPr id="15365" name="ZoneTexte 6"/>
          <p:cNvSpPr txBox="1">
            <a:spLocks noChangeArrowheads="1"/>
          </p:cNvSpPr>
          <p:nvPr/>
        </p:nvSpPr>
        <p:spPr bwMode="auto">
          <a:xfrm>
            <a:off x="4154488" y="4508500"/>
            <a:ext cx="1368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171450" indent="-1714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400" b="1" i="0" u="none" strike="noStrike" kern="0" cap="none" spc="0" normalizeH="0" baseline="0" noProof="0">
                <a:ln>
                  <a:noFill/>
                </a:ln>
                <a:solidFill>
                  <a:schemeClr val="bg1"/>
                </a:solidFill>
                <a:effectLst/>
                <a:uLnTx/>
                <a:uFillTx/>
                <a:latin typeface="Arial" charset="0"/>
              </a:rPr>
              <a:t>Conventions collectives </a:t>
            </a:r>
            <a:r>
              <a:rPr kumimoji="0" lang="fr-FR" altLang="fr-FR" sz="1200" b="1" i="0" u="none" strike="noStrike" kern="0" cap="none" spc="0" normalizeH="0" baseline="0" noProof="0">
                <a:ln>
                  <a:noFill/>
                </a:ln>
                <a:solidFill>
                  <a:schemeClr val="bg1"/>
                </a:solidFill>
                <a:effectLst/>
                <a:uLnTx/>
                <a:uFillTx/>
                <a:latin typeface="Arial" charset="0"/>
              </a:rPr>
              <a:t>(FNOGEC)</a:t>
            </a:r>
          </a:p>
          <a:p>
            <a:pPr marL="171450" marR="0" lvl="1" indent="-171450" defTabSz="914400" eaLnBrk="1" fontAlgn="auto" latinLnBrk="0" hangingPunct="1">
              <a:lnSpc>
                <a:spcPct val="100000"/>
              </a:lnSpc>
              <a:spcBef>
                <a:spcPct val="0"/>
              </a:spcBef>
              <a:spcAft>
                <a:spcPts val="0"/>
              </a:spcAft>
              <a:buClrTx/>
              <a:buSzTx/>
              <a:buFont typeface="Arial" charset="0"/>
              <a:buChar char="•"/>
              <a:tabLst/>
              <a:defRPr/>
            </a:pPr>
            <a:r>
              <a:rPr kumimoji="0" lang="fr-FR" altLang="fr-FR" sz="800" b="0" i="0" u="none" strike="noStrike" kern="0" cap="none" spc="0" normalizeH="0" baseline="0" noProof="0">
                <a:ln>
                  <a:noFill/>
                </a:ln>
                <a:solidFill>
                  <a:schemeClr val="bg1"/>
                </a:solidFill>
                <a:effectLst/>
                <a:uLnTx/>
                <a:uFillTx/>
                <a:latin typeface="Arial" charset="0"/>
              </a:rPr>
              <a:t>CC SEP 2015 </a:t>
            </a:r>
          </a:p>
          <a:p>
            <a:pPr marL="171450" marR="0" lvl="1" indent="-171450" defTabSz="914400" eaLnBrk="1" fontAlgn="auto" latinLnBrk="0" hangingPunct="1">
              <a:lnSpc>
                <a:spcPct val="100000"/>
              </a:lnSpc>
              <a:spcBef>
                <a:spcPct val="0"/>
              </a:spcBef>
              <a:spcAft>
                <a:spcPts val="0"/>
              </a:spcAft>
              <a:buClrTx/>
              <a:buSzTx/>
              <a:buFont typeface="Arial" charset="0"/>
              <a:buChar char="•"/>
              <a:tabLst/>
              <a:defRPr/>
            </a:pPr>
            <a:r>
              <a:rPr kumimoji="0" lang="fr-FR" altLang="fr-FR" sz="800" b="0" i="0" u="none" strike="noStrike" kern="0" cap="none" spc="0" normalizeH="0" baseline="0" noProof="0">
                <a:ln>
                  <a:noFill/>
                </a:ln>
                <a:solidFill>
                  <a:schemeClr val="bg1"/>
                </a:solidFill>
                <a:effectLst/>
                <a:uLnTx/>
                <a:uFillTx/>
                <a:latin typeface="Arial" charset="0"/>
              </a:rPr>
              <a:t>CC enseignants hors contrats exerçant dans des établissements sous contrat</a:t>
            </a:r>
          </a:p>
          <a:p>
            <a:pPr marL="171450" marR="0" lvl="1" indent="-171450" defTabSz="914400" eaLnBrk="1" fontAlgn="auto" latinLnBrk="0" hangingPunct="1">
              <a:lnSpc>
                <a:spcPct val="100000"/>
              </a:lnSpc>
              <a:spcBef>
                <a:spcPct val="0"/>
              </a:spcBef>
              <a:spcAft>
                <a:spcPts val="0"/>
              </a:spcAft>
              <a:buClrTx/>
              <a:buSzTx/>
              <a:buFont typeface="Arial" charset="0"/>
              <a:buChar char="•"/>
              <a:tabLst/>
              <a:defRPr/>
            </a:pPr>
            <a:r>
              <a:rPr kumimoji="0" lang="fr-FR" altLang="fr-FR" sz="800" b="0" i="0" u="none" strike="noStrike" kern="0" cap="none" spc="0" normalizeH="0" baseline="0" noProof="0">
                <a:ln>
                  <a:noFill/>
                </a:ln>
                <a:solidFill>
                  <a:schemeClr val="bg1"/>
                </a:solidFill>
                <a:effectLst/>
                <a:uLnTx/>
                <a:uFillTx/>
                <a:latin typeface="Arial" charset="0"/>
              </a:rPr>
              <a:t>CC Chefs de travaux et HC du technique</a:t>
            </a:r>
          </a:p>
          <a:p>
            <a:pPr marL="171450" marR="0" lvl="1" indent="-171450" defTabSz="914400" eaLnBrk="1" fontAlgn="auto" latinLnBrk="0" hangingPunct="1">
              <a:lnSpc>
                <a:spcPct val="100000"/>
              </a:lnSpc>
              <a:spcBef>
                <a:spcPct val="0"/>
              </a:spcBef>
              <a:spcAft>
                <a:spcPts val="0"/>
              </a:spcAft>
              <a:buClrTx/>
              <a:buSzTx/>
              <a:buFont typeface="Arial" charset="0"/>
              <a:buChar char="•"/>
              <a:tabLst/>
              <a:defRPr/>
            </a:pPr>
            <a:r>
              <a:rPr kumimoji="0" lang="fr-FR" altLang="fr-FR" sz="800" b="0" i="0" u="none" strike="noStrike" kern="0" cap="none" spc="0" normalizeH="0" baseline="0" noProof="0">
                <a:ln>
                  <a:noFill/>
                </a:ln>
                <a:solidFill>
                  <a:schemeClr val="bg1"/>
                </a:solidFill>
                <a:effectLst/>
                <a:uLnTx/>
                <a:uFillTx/>
                <a:latin typeface="Arial" charset="0"/>
              </a:rPr>
              <a:t>CC CFA CFC</a:t>
            </a:r>
          </a:p>
          <a:p>
            <a:pPr marL="171450" marR="0" lvl="1" indent="-171450" defTabSz="914400" eaLnBrk="1" fontAlgn="auto" latinLnBrk="0" hangingPunct="1">
              <a:lnSpc>
                <a:spcPct val="100000"/>
              </a:lnSpc>
              <a:spcBef>
                <a:spcPct val="0"/>
              </a:spcBef>
              <a:spcAft>
                <a:spcPts val="0"/>
              </a:spcAft>
              <a:buClrTx/>
              <a:buSzTx/>
              <a:buFont typeface="Arial" charset="0"/>
              <a:buChar char="•"/>
              <a:tabLst/>
              <a:defRPr/>
            </a:pPr>
            <a:r>
              <a:rPr kumimoji="0" lang="fr-FR" altLang="fr-FR" sz="800" b="0" i="0" u="none" strike="noStrike" kern="0" cap="none" spc="0" normalizeH="0" baseline="0" noProof="0">
                <a:ln>
                  <a:noFill/>
                </a:ln>
                <a:solidFill>
                  <a:schemeClr val="bg1"/>
                </a:solidFill>
                <a:effectLst/>
                <a:uLnTx/>
                <a:uFillTx/>
                <a:latin typeface="Arial" charset="0"/>
              </a:rPr>
              <a:t>Psychologues </a:t>
            </a:r>
            <a:endParaRPr kumimoji="0" lang="fr-FR" altLang="fr-FR" sz="1800" b="0" i="0" u="none" strike="noStrike" kern="0" cap="none" spc="0" normalizeH="0" baseline="0" noProof="0">
              <a:ln>
                <a:noFill/>
              </a:ln>
              <a:solidFill>
                <a:schemeClr val="bg1"/>
              </a:solidFill>
              <a:effectLst/>
              <a:uLnTx/>
              <a:uFillTx/>
              <a:latin typeface="Arial" charset="0"/>
            </a:endParaRPr>
          </a:p>
        </p:txBody>
      </p:sp>
      <p:sp>
        <p:nvSpPr>
          <p:cNvPr id="15366" name="ZoneTexte 7"/>
          <p:cNvSpPr txBox="1">
            <a:spLocks noChangeArrowheads="1"/>
          </p:cNvSpPr>
          <p:nvPr/>
        </p:nvSpPr>
        <p:spPr bwMode="auto">
          <a:xfrm rot="1383592">
            <a:off x="5695950" y="1981200"/>
            <a:ext cx="3024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chemeClr val="bg1"/>
                </a:solidFill>
                <a:effectLst/>
                <a:uLnTx/>
                <a:uFillTx/>
                <a:latin typeface="Arial" charset="0"/>
              </a:rPr>
              <a:t>Texte étendu Enseignants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200" b="1" i="1" u="none" strike="noStrike" kern="0" cap="none" spc="0" normalizeH="0" baseline="0" noProof="0">
                <a:ln>
                  <a:noFill/>
                </a:ln>
                <a:solidFill>
                  <a:schemeClr val="bg1"/>
                </a:solidFill>
                <a:effectLst/>
                <a:uLnTx/>
                <a:uFillTx/>
                <a:latin typeface="Arial" charset="0"/>
              </a:rPr>
              <a:t>(FNOGEC-CNEAP-EPLC etc.)</a:t>
            </a: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800" b="1" i="0" u="none" strike="noStrike" kern="0" cap="none" spc="0" normalizeH="0" baseline="0" noProof="0">
                <a:ln>
                  <a:noFill/>
                </a:ln>
                <a:solidFill>
                  <a:schemeClr val="bg1"/>
                </a:solidFill>
                <a:effectLst/>
                <a:uLnTx/>
                <a:uFillTx/>
                <a:latin typeface="Arial" charset="0"/>
              </a:rPr>
              <a:t>Convention « Prévoyance »</a:t>
            </a:r>
          </a:p>
        </p:txBody>
      </p:sp>
      <p:sp>
        <p:nvSpPr>
          <p:cNvPr id="9" name="ZoneTexte 8"/>
          <p:cNvSpPr txBox="1"/>
          <p:nvPr/>
        </p:nvSpPr>
        <p:spPr>
          <a:xfrm>
            <a:off x="3460750" y="2146300"/>
            <a:ext cx="3024188" cy="831850"/>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chemeClr val="bg1"/>
                </a:solidFill>
                <a:effectLst/>
                <a:uLnTx/>
                <a:uFillTx/>
              </a:rPr>
              <a:t>Textes étendus Salariés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1" u="none" strike="noStrike" kern="0" cap="none" spc="0" normalizeH="0" baseline="0" noProof="0" dirty="0">
                <a:ln>
                  <a:noFill/>
                </a:ln>
                <a:solidFill>
                  <a:schemeClr val="bg1"/>
                </a:solidFill>
                <a:effectLst/>
                <a:uLnTx/>
                <a:uFillTx/>
              </a:rPr>
              <a:t>(FNOGEC-EPLC etc.)</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00" b="1" i="0" u="none" strike="noStrike" kern="0" cap="none" spc="0" normalizeH="0" baseline="0" noProof="0" dirty="0">
                <a:ln>
                  <a:noFill/>
                </a:ln>
                <a:solidFill>
                  <a:schemeClr val="bg1"/>
                </a:solidFill>
                <a:effectLst/>
                <a:uLnTx/>
                <a:uFillTx/>
              </a:rPr>
              <a:t>Accord temps partiel révisé en 2015</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00" b="1" i="0" u="none" strike="noStrike" kern="0" cap="none" spc="0" normalizeH="0" baseline="0" noProof="0" dirty="0">
                <a:ln>
                  <a:noFill/>
                </a:ln>
                <a:solidFill>
                  <a:schemeClr val="bg1"/>
                </a:solidFill>
                <a:effectLst/>
                <a:uLnTx/>
                <a:uFillTx/>
              </a:rPr>
              <a:t>Accord  RTT révisé en 2007</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00" b="1" i="0" u="none" strike="noStrike" kern="0" cap="none" spc="0" normalizeH="0" baseline="0" noProof="0" dirty="0">
                <a:ln>
                  <a:noFill/>
                </a:ln>
                <a:solidFill>
                  <a:schemeClr val="bg1"/>
                </a:solidFill>
                <a:effectLst/>
                <a:uLnTx/>
                <a:uFillTx/>
              </a:rPr>
              <a:t>Accords travail de nuit  et « équivalences » révisés en 2007</a:t>
            </a:r>
          </a:p>
        </p:txBody>
      </p:sp>
      <p:sp>
        <p:nvSpPr>
          <p:cNvPr id="15369" name="ZoneTexte 10"/>
          <p:cNvSpPr txBox="1">
            <a:spLocks noChangeArrowheads="1"/>
          </p:cNvSpPr>
          <p:nvPr/>
        </p:nvSpPr>
        <p:spPr bwMode="auto">
          <a:xfrm>
            <a:off x="4973638" y="4216400"/>
            <a:ext cx="2087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chemeClr val="bg1"/>
                </a:solidFill>
                <a:effectLst/>
                <a:uLnTx/>
                <a:uFillTx/>
                <a:latin typeface="Arial" charset="0"/>
              </a:rPr>
              <a:t>Textes non-étendus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200" b="1" i="1" u="none" strike="noStrike" kern="0" cap="none" spc="0" normalizeH="0" baseline="0" noProof="0">
                <a:ln>
                  <a:noFill/>
                </a:ln>
                <a:solidFill>
                  <a:schemeClr val="bg1"/>
                </a:solidFill>
                <a:effectLst/>
                <a:uLnTx/>
                <a:uFillTx/>
                <a:latin typeface="Arial" charset="0"/>
              </a:rPr>
              <a:t>(FNOGEC- EPLC)</a:t>
            </a:r>
            <a:r>
              <a:rPr kumimoji="0" lang="fr-FR" altLang="fr-FR" sz="1200" b="1" i="0" u="none" strike="noStrike" kern="0" cap="none" spc="0" normalizeH="0" baseline="0" noProof="0">
                <a:ln>
                  <a:noFill/>
                </a:ln>
                <a:solidFill>
                  <a:schemeClr val="bg1"/>
                </a:solidFill>
                <a:effectLst/>
                <a:uLnTx/>
                <a:uFillTx/>
                <a:latin typeface="Arial"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800" b="1" i="0" u="none" strike="noStrike" kern="0" cap="none" spc="0" normalizeH="0" baseline="0" noProof="0">
                <a:ln>
                  <a:noFill/>
                </a:ln>
                <a:solidFill>
                  <a:schemeClr val="bg1"/>
                </a:solidFill>
                <a:effectLst/>
                <a:uLnTx/>
                <a:uFillTx/>
                <a:latin typeface="Arial" charset="0"/>
              </a:rPr>
              <a:t>EEP retraite</a:t>
            </a:r>
          </a:p>
        </p:txBody>
      </p:sp>
      <p:cxnSp>
        <p:nvCxnSpPr>
          <p:cNvPr id="13" name="Connecteur droit avec flèche 12"/>
          <p:cNvCxnSpPr>
            <a:stCxn id="15366" idx="2"/>
          </p:cNvCxnSpPr>
          <p:nvPr/>
        </p:nvCxnSpPr>
        <p:spPr>
          <a:xfrm flipH="1">
            <a:off x="6016625" y="2543175"/>
            <a:ext cx="1076325" cy="1749425"/>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5366" idx="2"/>
          </p:cNvCxnSpPr>
          <p:nvPr/>
        </p:nvCxnSpPr>
        <p:spPr>
          <a:xfrm flipH="1">
            <a:off x="5292725" y="2543175"/>
            <a:ext cx="1800225" cy="1462088"/>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5292725" y="4005263"/>
            <a:ext cx="792163" cy="28733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3"/>
          <a:stretch>
            <a:fillRect/>
          </a:stretch>
        </p:blipFill>
        <p:spPr>
          <a:xfrm>
            <a:off x="442912" y="490537"/>
            <a:ext cx="8258175" cy="5876925"/>
          </a:xfrm>
          <a:prstGeom prst="rect">
            <a:avLst/>
          </a:prstGeom>
        </p:spPr>
      </p:pic>
      <p:sp>
        <p:nvSpPr>
          <p:cNvPr id="3" name="ZoneTexte 2"/>
          <p:cNvSpPr txBox="1"/>
          <p:nvPr/>
        </p:nvSpPr>
        <p:spPr>
          <a:xfrm>
            <a:off x="344557" y="6367462"/>
            <a:ext cx="7209182" cy="307777"/>
          </a:xfrm>
          <a:prstGeom prst="rect">
            <a:avLst/>
          </a:prstGeom>
          <a:noFill/>
        </p:spPr>
        <p:txBody>
          <a:bodyPr wrap="square" rtlCol="0">
            <a:spAutoFit/>
          </a:bodyPr>
          <a:lstStyle/>
          <a:p>
            <a:r>
              <a:rPr lang="fr-FR" sz="1400" b="1" dirty="0">
                <a:solidFill>
                  <a:schemeClr val="tx2"/>
                </a:solidFill>
              </a:rPr>
              <a:t>CNEAP = établissements agricoles / EPLC = Etablissements laïcs sous contrat </a:t>
            </a:r>
          </a:p>
        </p:txBody>
      </p:sp>
    </p:spTree>
    <p:extLst>
      <p:ext uri="{BB962C8B-B14F-4D97-AF65-F5344CB8AC3E}">
        <p14:creationId xmlns:p14="http://schemas.microsoft.com/office/powerpoint/2010/main" val="4061606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r>
              <a:rPr lang="fr-FR" sz="2000" b="1" dirty="0"/>
              <a:t>En pratique </a:t>
            </a:r>
          </a:p>
        </p:txBody>
      </p:sp>
      <p:sp>
        <p:nvSpPr>
          <p:cNvPr id="3" name="Espace réservé du contenu 2"/>
          <p:cNvSpPr>
            <a:spLocks noGrp="1"/>
          </p:cNvSpPr>
          <p:nvPr>
            <p:ph sz="half" idx="15"/>
          </p:nvPr>
        </p:nvSpPr>
        <p:spPr/>
        <p:txBody>
          <a:bodyPr>
            <a:normAutofit fontScale="85000" lnSpcReduction="20000"/>
          </a:bodyPr>
          <a:lstStyle/>
          <a:p>
            <a:pPr>
              <a:spcBef>
                <a:spcPts val="0"/>
              </a:spcBef>
            </a:pPr>
            <a:r>
              <a:rPr lang="fr-FR" cap="none" dirty="0"/>
              <a:t>Cette convention collective unique est composée de deux parties :</a:t>
            </a:r>
          </a:p>
          <a:p>
            <a:pPr marL="342900" lvl="0" indent="-342900">
              <a:spcBef>
                <a:spcPts val="0"/>
              </a:spcBef>
              <a:buFontTx/>
              <a:buChar char="-"/>
            </a:pPr>
            <a:r>
              <a:rPr lang="fr-FR" cap="none" dirty="0"/>
              <a:t>la première fixe son champ d’application, désigne OPCALIA comme OPCA de Branche et organise le dialogue social dans la branche (organisation des commissions nationales et régionales) ;</a:t>
            </a:r>
          </a:p>
          <a:p>
            <a:pPr marL="342900" lvl="0" indent="-342900">
              <a:spcBef>
                <a:spcPts val="0"/>
              </a:spcBef>
              <a:buFontTx/>
              <a:buChar char="-"/>
            </a:pPr>
            <a:r>
              <a:rPr lang="fr-FR" cap="none" dirty="0"/>
              <a:t>la deuxième partie reprend </a:t>
            </a:r>
            <a:r>
              <a:rPr lang="fr-FR" b="1" i="1" cap="none" dirty="0">
                <a:solidFill>
                  <a:schemeClr val="accent1"/>
                </a:solidFill>
              </a:rPr>
              <a:t>in extenso</a:t>
            </a:r>
            <a:r>
              <a:rPr lang="fr-FR" cap="none" dirty="0">
                <a:solidFill>
                  <a:schemeClr val="accent1"/>
                </a:solidFill>
              </a:rPr>
              <a:t> </a:t>
            </a:r>
            <a:r>
              <a:rPr lang="fr-FR" cap="none" dirty="0"/>
              <a:t>le texte des conventions collectives d’origine.</a:t>
            </a:r>
          </a:p>
          <a:p>
            <a:pPr>
              <a:spcBef>
                <a:spcPts val="0"/>
              </a:spcBef>
            </a:pPr>
            <a:r>
              <a:rPr lang="fr-FR" cap="none" dirty="0"/>
              <a:t> </a:t>
            </a:r>
          </a:p>
          <a:p>
            <a:pPr>
              <a:spcBef>
                <a:spcPts val="0"/>
              </a:spcBef>
            </a:pPr>
            <a:r>
              <a:rPr lang="fr-FR" cap="none" dirty="0"/>
              <a:t>La Convention collective unique s’appliquera à compter du </a:t>
            </a:r>
            <a:r>
              <a:rPr lang="fr-FR" b="1" cap="none" dirty="0">
                <a:solidFill>
                  <a:schemeClr val="accent1"/>
                </a:solidFill>
              </a:rPr>
              <a:t>printemps 2017.</a:t>
            </a:r>
            <a:endParaRPr lang="fr-FR" cap="none" dirty="0">
              <a:solidFill>
                <a:schemeClr val="accent1"/>
              </a:solidFill>
            </a:endParaRPr>
          </a:p>
          <a:p>
            <a:pPr>
              <a:spcBef>
                <a:spcPts val="0"/>
              </a:spcBef>
            </a:pPr>
            <a:r>
              <a:rPr lang="fr-FR" cap="none" dirty="0"/>
              <a:t> </a:t>
            </a:r>
          </a:p>
          <a:p>
            <a:pPr>
              <a:spcBef>
                <a:spcPts val="0"/>
              </a:spcBef>
            </a:pPr>
            <a:r>
              <a:rPr lang="fr-FR" cap="none" dirty="0"/>
              <a:t>Mais en pratique et au quotidien pour les établissements et les salariés </a:t>
            </a:r>
            <a:r>
              <a:rPr lang="fr-FR" b="1" cap="none" dirty="0">
                <a:solidFill>
                  <a:schemeClr val="accent1"/>
                </a:solidFill>
              </a:rPr>
              <a:t>rien ne change </a:t>
            </a:r>
            <a:r>
              <a:rPr lang="fr-FR" cap="none" dirty="0">
                <a:solidFill>
                  <a:schemeClr val="accent1"/>
                </a:solidFill>
              </a:rPr>
              <a:t>!</a:t>
            </a:r>
          </a:p>
          <a:p>
            <a:pPr>
              <a:spcBef>
                <a:spcPts val="0"/>
              </a:spcBef>
            </a:pPr>
            <a:endParaRPr lang="fr-FR" cap="none" dirty="0">
              <a:solidFill>
                <a:schemeClr val="accent1"/>
              </a:solidFill>
            </a:endParaRPr>
          </a:p>
          <a:p>
            <a:pPr>
              <a:spcBef>
                <a:spcPts val="0"/>
              </a:spcBef>
            </a:pPr>
            <a:r>
              <a:rPr lang="fr-FR" b="1" cap="none" dirty="0">
                <a:solidFill>
                  <a:schemeClr val="accent1"/>
                </a:solidFill>
              </a:rPr>
              <a:t>Il conviendra juste de modifier au printemps prochain la référence à la convention collective applicable sur le bulletin de salaire et le code IDCC de rattachement.</a:t>
            </a:r>
          </a:p>
        </p:txBody>
      </p:sp>
      <p:sp>
        <p:nvSpPr>
          <p:cNvPr id="4" name="Titre 3"/>
          <p:cNvSpPr>
            <a:spLocks noGrp="1"/>
          </p:cNvSpPr>
          <p:nvPr>
            <p:ph type="title"/>
          </p:nvPr>
        </p:nvSpPr>
        <p:spPr>
          <a:xfrm>
            <a:off x="2462859" y="2990"/>
            <a:ext cx="6361287" cy="702506"/>
          </a:xfrm>
        </p:spPr>
        <p:txBody>
          <a:bodyPr/>
          <a:lstStyle/>
          <a:p>
            <a:r>
              <a:rPr lang="fr-FR" sz="2800" b="1" dirty="0"/>
              <a:t>Restructuration de la branche</a:t>
            </a:r>
          </a:p>
        </p:txBody>
      </p:sp>
      <p:pic>
        <p:nvPicPr>
          <p:cNvPr id="5" name="Image 4"/>
          <p:cNvPicPr>
            <a:picLocks noChangeAspect="1"/>
          </p:cNvPicPr>
          <p:nvPr/>
        </p:nvPicPr>
        <p:blipFill>
          <a:blip r:embed="rId2"/>
          <a:stretch>
            <a:fillRect/>
          </a:stretch>
        </p:blipFill>
        <p:spPr>
          <a:xfrm>
            <a:off x="860511" y="5126449"/>
            <a:ext cx="975413" cy="812844"/>
          </a:xfrm>
          <a:prstGeom prst="rect">
            <a:avLst/>
          </a:prstGeom>
        </p:spPr>
      </p:pic>
    </p:spTree>
    <p:extLst>
      <p:ext uri="{BB962C8B-B14F-4D97-AF65-F5344CB8AC3E}">
        <p14:creationId xmlns:p14="http://schemas.microsoft.com/office/powerpoint/2010/main" val="260418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29259" y="1458149"/>
            <a:ext cx="1855141" cy="4898202"/>
          </a:xfrm>
        </p:spPr>
        <p:txBody>
          <a:bodyPr>
            <a:normAutofit/>
          </a:bodyPr>
          <a:lstStyle/>
          <a:p>
            <a:pPr algn="l"/>
            <a:r>
              <a:rPr lang="fr-FR" sz="2000" b="1" dirty="0"/>
              <a:t>Le calendrier </a:t>
            </a:r>
          </a:p>
        </p:txBody>
      </p:sp>
      <p:sp>
        <p:nvSpPr>
          <p:cNvPr id="3" name="Espace réservé du contenu 2"/>
          <p:cNvSpPr>
            <a:spLocks noGrp="1"/>
          </p:cNvSpPr>
          <p:nvPr>
            <p:ph sz="half" idx="15"/>
          </p:nvPr>
        </p:nvSpPr>
        <p:spPr/>
        <p:txBody>
          <a:bodyPr>
            <a:normAutofit/>
          </a:bodyPr>
          <a:lstStyle/>
          <a:p>
            <a:pPr>
              <a:spcBef>
                <a:spcPts val="0"/>
              </a:spcBef>
            </a:pPr>
            <a:r>
              <a:rPr lang="fr-FR" cap="none" dirty="0"/>
              <a:t>Après mars 2017, une </a:t>
            </a:r>
            <a:r>
              <a:rPr lang="fr-FR" b="1" cap="none" dirty="0">
                <a:solidFill>
                  <a:srgbClr val="3CA6C4"/>
                </a:solidFill>
              </a:rPr>
              <a:t>période de 5 ans</a:t>
            </a:r>
            <a:r>
              <a:rPr lang="fr-FR" cap="none" dirty="0">
                <a:solidFill>
                  <a:srgbClr val="3CA6C4"/>
                </a:solidFill>
              </a:rPr>
              <a:t> </a:t>
            </a:r>
            <a:r>
              <a:rPr lang="fr-FR" cap="none" dirty="0"/>
              <a:t>va s’ouvrir pendant laquelle les textes seront retravaillés. L’objectif est à terme de « fusionner » les textes pour les harmoniser. </a:t>
            </a:r>
          </a:p>
          <a:p>
            <a:pPr>
              <a:spcBef>
                <a:spcPts val="0"/>
              </a:spcBef>
            </a:pPr>
            <a:r>
              <a:rPr lang="fr-FR" cap="none" dirty="0"/>
              <a:t>Certaines dispositions générales pourraient donc être travaillées pour devenir communes (durée de la période d’essai, préavis, maintien de salaire, droits à la formation professionnelle etc.). </a:t>
            </a:r>
          </a:p>
          <a:p>
            <a:pPr>
              <a:spcBef>
                <a:spcPts val="0"/>
              </a:spcBef>
            </a:pPr>
            <a:r>
              <a:rPr lang="fr-FR" cap="none" dirty="0"/>
              <a:t>Il sera en revanche difficile d’appliquer les mêmes règles de durées du travail pour les éducateurs, les ACEM, les enseignants-chercheurs et les formateurs.</a:t>
            </a:r>
          </a:p>
        </p:txBody>
      </p:sp>
      <p:sp>
        <p:nvSpPr>
          <p:cNvPr id="4" name="Titre 3"/>
          <p:cNvSpPr>
            <a:spLocks noGrp="1"/>
          </p:cNvSpPr>
          <p:nvPr>
            <p:ph type="title"/>
          </p:nvPr>
        </p:nvSpPr>
        <p:spPr>
          <a:xfrm>
            <a:off x="2344872" y="47235"/>
            <a:ext cx="6361287" cy="702506"/>
          </a:xfrm>
        </p:spPr>
        <p:txBody>
          <a:bodyPr/>
          <a:lstStyle/>
          <a:p>
            <a:r>
              <a:rPr lang="fr-FR" sz="2800" b="1" dirty="0"/>
              <a:t>Restructuration de la branche</a:t>
            </a:r>
          </a:p>
        </p:txBody>
      </p:sp>
    </p:spTree>
    <p:extLst>
      <p:ext uri="{BB962C8B-B14F-4D97-AF65-F5344CB8AC3E}">
        <p14:creationId xmlns:p14="http://schemas.microsoft.com/office/powerpoint/2010/main" val="2030415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546653"/>
            <a:ext cx="8885582" cy="598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3"/>
          <p:cNvSpPr>
            <a:spLocks noGrp="1"/>
          </p:cNvSpPr>
          <p:nvPr>
            <p:ph idx="1"/>
          </p:nvPr>
        </p:nvSpPr>
        <p:spPr/>
        <p:txBody>
          <a:bodyPr>
            <a:normAutofit/>
          </a:bodyPr>
          <a:lstStyle/>
          <a:p>
            <a:pPr algn="ctr"/>
            <a:r>
              <a:rPr lang="fr-FR" sz="2800" b="1" dirty="0">
                <a:solidFill>
                  <a:schemeClr val="accent1"/>
                </a:solidFill>
              </a:rPr>
              <a:t>Restructuration de la branche – situation demain </a:t>
            </a:r>
          </a:p>
        </p:txBody>
      </p:sp>
    </p:spTree>
    <p:extLst>
      <p:ext uri="{BB962C8B-B14F-4D97-AF65-F5344CB8AC3E}">
        <p14:creationId xmlns:p14="http://schemas.microsoft.com/office/powerpoint/2010/main" val="290665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29259" y="971452"/>
            <a:ext cx="1855141" cy="4898202"/>
          </a:xfrm>
        </p:spPr>
        <p:txBody>
          <a:bodyPr>
            <a:normAutofit/>
          </a:bodyPr>
          <a:lstStyle/>
          <a:p>
            <a:r>
              <a:rPr lang="fr-FR" sz="2000" b="1" dirty="0"/>
              <a:t>La méthode</a:t>
            </a:r>
          </a:p>
        </p:txBody>
      </p:sp>
      <p:sp>
        <p:nvSpPr>
          <p:cNvPr id="3" name="Espace réservé du contenu 2"/>
          <p:cNvSpPr>
            <a:spLocks noGrp="1"/>
          </p:cNvSpPr>
          <p:nvPr>
            <p:ph sz="half" idx="15"/>
          </p:nvPr>
        </p:nvSpPr>
        <p:spPr>
          <a:xfrm>
            <a:off x="2462860" y="1150374"/>
            <a:ext cx="6361288" cy="5545394"/>
          </a:xfrm>
        </p:spPr>
        <p:txBody>
          <a:bodyPr>
            <a:normAutofit fontScale="62500" lnSpcReduction="20000"/>
          </a:bodyPr>
          <a:lstStyle/>
          <a:p>
            <a:pPr>
              <a:spcBef>
                <a:spcPts val="0"/>
              </a:spcBef>
            </a:pPr>
            <a:r>
              <a:rPr lang="fr-FR" sz="2900" cap="none" dirty="0"/>
              <a:t>Pour substituer 9 conventions collectives avec 9 IDCC par une seule avec un seul IDCC, il faut </a:t>
            </a:r>
            <a:r>
              <a:rPr lang="fr-FR" sz="2900" b="1" cap="none" dirty="0">
                <a:solidFill>
                  <a:schemeClr val="accent1"/>
                </a:solidFill>
              </a:rPr>
              <a:t>dénoncer les 9 conventions collectives</a:t>
            </a:r>
            <a:r>
              <a:rPr lang="fr-FR" sz="2900" cap="none" dirty="0"/>
              <a:t>. </a:t>
            </a:r>
          </a:p>
          <a:p>
            <a:pPr>
              <a:spcBef>
                <a:spcPts val="0"/>
              </a:spcBef>
            </a:pPr>
            <a:endParaRPr lang="fr-FR" sz="2900" cap="none" dirty="0"/>
          </a:p>
          <a:p>
            <a:pPr>
              <a:spcBef>
                <a:spcPts val="0"/>
              </a:spcBef>
            </a:pPr>
            <a:r>
              <a:rPr lang="fr-FR" sz="2900" cap="none" dirty="0"/>
              <a:t>La convention collective unique constitue un accord de substitution qui ne peut prendre effet qu’après une période de préavis.</a:t>
            </a:r>
          </a:p>
          <a:p>
            <a:pPr>
              <a:spcBef>
                <a:spcPts val="0"/>
              </a:spcBef>
            </a:pPr>
            <a:r>
              <a:rPr lang="fr-FR" sz="2900" cap="none" dirty="0"/>
              <a:t>Cette période est de 6 mois pour plusieurs conventions collectives concernées par le regroupement. </a:t>
            </a:r>
          </a:p>
          <a:p>
            <a:pPr>
              <a:spcBef>
                <a:spcPts val="0"/>
              </a:spcBef>
            </a:pPr>
            <a:endParaRPr lang="fr-FR" sz="2900" cap="none" dirty="0"/>
          </a:p>
          <a:p>
            <a:pPr>
              <a:spcBef>
                <a:spcPts val="0"/>
              </a:spcBef>
            </a:pPr>
            <a:r>
              <a:rPr lang="fr-FR" sz="2900" cap="none" dirty="0"/>
              <a:t>C’est pour cela que la Convention collective unique ne peut s’appliquer qu’à compter du </a:t>
            </a:r>
            <a:r>
              <a:rPr lang="fr-FR" sz="2900" b="1" cap="none" dirty="0">
                <a:solidFill>
                  <a:schemeClr val="accent1"/>
                </a:solidFill>
              </a:rPr>
              <a:t>printemps</a:t>
            </a:r>
            <a:r>
              <a:rPr lang="fr-FR" sz="2900" cap="none" dirty="0"/>
              <a:t> </a:t>
            </a:r>
            <a:r>
              <a:rPr lang="fr-FR" sz="2900" b="1" cap="none" dirty="0">
                <a:solidFill>
                  <a:schemeClr val="accent1"/>
                </a:solidFill>
              </a:rPr>
              <a:t>2017</a:t>
            </a:r>
            <a:r>
              <a:rPr lang="fr-FR" sz="2900" cap="none" dirty="0"/>
              <a:t>.</a:t>
            </a:r>
          </a:p>
          <a:p>
            <a:pPr>
              <a:spcBef>
                <a:spcPts val="0"/>
              </a:spcBef>
            </a:pPr>
            <a:endParaRPr lang="fr-FR" sz="2900" cap="none" dirty="0"/>
          </a:p>
          <a:p>
            <a:pPr>
              <a:spcBef>
                <a:spcPts val="0"/>
              </a:spcBef>
            </a:pPr>
            <a:endParaRPr lang="fr-FR" sz="2900" cap="none" dirty="0"/>
          </a:p>
          <a:p>
            <a:pPr>
              <a:spcBef>
                <a:spcPts val="0"/>
              </a:spcBef>
            </a:pPr>
            <a:r>
              <a:rPr lang="fr-FR" sz="2900" b="1" cap="none" dirty="0">
                <a:solidFill>
                  <a:srgbClr val="00A9C2"/>
                </a:solidFill>
                <a:sym typeface="Wingdings" panose="05000000000000000000" pitchFamily="2" charset="2"/>
              </a:rPr>
              <a:t></a:t>
            </a:r>
            <a:r>
              <a:rPr lang="fr-FR" sz="2900" cap="none" dirty="0"/>
              <a:t>A noter :</a:t>
            </a:r>
          </a:p>
          <a:p>
            <a:pPr marL="342900" indent="-342900">
              <a:spcBef>
                <a:spcPts val="0"/>
              </a:spcBef>
              <a:buFontTx/>
              <a:buChar char="-"/>
            </a:pPr>
            <a:r>
              <a:rPr lang="fr-FR" sz="2900" cap="none" dirty="0"/>
              <a:t>il n’y a</a:t>
            </a:r>
            <a:r>
              <a:rPr lang="fr-FR" sz="2900" cap="none" dirty="0">
                <a:solidFill>
                  <a:schemeClr val="tx1"/>
                </a:solidFill>
              </a:rPr>
              <a:t> </a:t>
            </a:r>
            <a:r>
              <a:rPr lang="fr-FR" sz="2900" cap="none" dirty="0"/>
              <a:t>pas d’avantages individuels acquis puisque la CC EPNL constitue une convention collective de substitution;</a:t>
            </a:r>
          </a:p>
          <a:p>
            <a:pPr marL="342900" indent="-342900">
              <a:spcBef>
                <a:spcPts val="0"/>
              </a:spcBef>
              <a:buFontTx/>
              <a:buChar char="-"/>
            </a:pPr>
            <a:endParaRPr lang="fr-FR" sz="2900" cap="none" dirty="0"/>
          </a:p>
          <a:p>
            <a:pPr marL="342900" indent="-342900">
              <a:spcBef>
                <a:spcPts val="0"/>
              </a:spcBef>
              <a:buFontTx/>
              <a:buChar char="-"/>
            </a:pPr>
            <a:r>
              <a:rPr lang="fr-FR" sz="2900" cap="none" dirty="0"/>
              <a:t>les salariés ne perdent pas de droits et n’en n’acquièrent pas de nouveaux puisque les textes d’origine sont « copiés-collés » dans le chapitre 2 de la CCU; </a:t>
            </a:r>
          </a:p>
          <a:p>
            <a:pPr marL="342900" indent="-342900">
              <a:spcBef>
                <a:spcPts val="0"/>
              </a:spcBef>
              <a:buFontTx/>
              <a:buChar char="-"/>
            </a:pPr>
            <a:endParaRPr lang="fr-FR" sz="2900" cap="none" dirty="0"/>
          </a:p>
          <a:p>
            <a:pPr marL="342900" indent="-342900">
              <a:spcBef>
                <a:spcPts val="0"/>
              </a:spcBef>
              <a:buFontTx/>
              <a:buChar char="-"/>
            </a:pPr>
            <a:r>
              <a:rPr lang="fr-FR" sz="2900" cap="none" dirty="0"/>
              <a:t>ce dispositif permet de garantir ces droits que certains (« petites » conventions collectives) auraient pu perdre.</a:t>
            </a:r>
          </a:p>
          <a:p>
            <a:pPr>
              <a:spcBef>
                <a:spcPts val="0"/>
              </a:spcBef>
            </a:pPr>
            <a:endParaRPr lang="fr-FR" cap="none" dirty="0"/>
          </a:p>
        </p:txBody>
      </p:sp>
      <p:sp>
        <p:nvSpPr>
          <p:cNvPr id="4" name="Titre 3"/>
          <p:cNvSpPr>
            <a:spLocks noGrp="1"/>
          </p:cNvSpPr>
          <p:nvPr>
            <p:ph type="title"/>
          </p:nvPr>
        </p:nvSpPr>
        <p:spPr>
          <a:xfrm>
            <a:off x="2462859" y="17738"/>
            <a:ext cx="6361287" cy="702506"/>
          </a:xfrm>
        </p:spPr>
        <p:txBody>
          <a:bodyPr/>
          <a:lstStyle/>
          <a:p>
            <a:r>
              <a:rPr lang="fr-FR" sz="2800" b="1" dirty="0"/>
              <a:t>Restructuration de la branche</a:t>
            </a:r>
          </a:p>
        </p:txBody>
      </p:sp>
    </p:spTree>
    <p:extLst>
      <p:ext uri="{BB962C8B-B14F-4D97-AF65-F5344CB8AC3E}">
        <p14:creationId xmlns:p14="http://schemas.microsoft.com/office/powerpoint/2010/main" val="1954986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chor="ctr" anchorCtr="1">
            <a:normAutofit/>
          </a:bodyPr>
          <a:lstStyle/>
          <a:p>
            <a:r>
              <a:rPr lang="fr-FR" sz="2400" b="1" dirty="0"/>
              <a:t>Retour sur la réforme</a:t>
            </a:r>
          </a:p>
        </p:txBody>
      </p:sp>
      <p:sp>
        <p:nvSpPr>
          <p:cNvPr id="3" name="Titre 2"/>
          <p:cNvSpPr>
            <a:spLocks noGrp="1"/>
          </p:cNvSpPr>
          <p:nvPr>
            <p:ph type="title"/>
          </p:nvPr>
        </p:nvSpPr>
        <p:spPr>
          <a:xfrm>
            <a:off x="2250249" y="0"/>
            <a:ext cx="4666075" cy="1377658"/>
          </a:xfrm>
        </p:spPr>
        <p:txBody>
          <a:bodyPr anchor="ctr" anchorCtr="0"/>
          <a:lstStyle/>
          <a:p>
            <a:r>
              <a:rPr lang="fr-FR" sz="2800" b="1" dirty="0"/>
              <a:t>Formation professionnelle</a:t>
            </a:r>
          </a:p>
        </p:txBody>
      </p:sp>
    </p:spTree>
    <p:extLst>
      <p:ext uri="{BB962C8B-B14F-4D97-AF65-F5344CB8AC3E}">
        <p14:creationId xmlns:p14="http://schemas.microsoft.com/office/powerpoint/2010/main" val="2047382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5"/>
          </p:nvPr>
        </p:nvSpPr>
        <p:spPr>
          <a:xfrm>
            <a:off x="2462860" y="1542816"/>
            <a:ext cx="6361288" cy="5315184"/>
          </a:xfrm>
        </p:spPr>
        <p:txBody>
          <a:bodyPr>
            <a:normAutofit fontScale="92500"/>
          </a:bodyPr>
          <a:lstStyle/>
          <a:p>
            <a:pPr>
              <a:lnSpc>
                <a:spcPct val="120000"/>
              </a:lnSpc>
              <a:spcBef>
                <a:spcPts val="0"/>
              </a:spcBef>
            </a:pPr>
            <a:r>
              <a:rPr lang="fr-FR" b="1" cap="none" dirty="0"/>
              <a:t>OPCALIA et CPN EEP Formation</a:t>
            </a:r>
          </a:p>
          <a:p>
            <a:pPr>
              <a:lnSpc>
                <a:spcPct val="120000"/>
              </a:lnSpc>
              <a:spcBef>
                <a:spcPts val="0"/>
              </a:spcBef>
            </a:pPr>
            <a:r>
              <a:rPr lang="fr-FR" cap="none" dirty="0"/>
              <a:t>La CPN </a:t>
            </a:r>
            <a:r>
              <a:rPr lang="fr-FR" b="1" i="1" cap="none" dirty="0">
                <a:solidFill>
                  <a:srgbClr val="00A9AD"/>
                </a:solidFill>
              </a:rPr>
              <a:t>EEP Formation </a:t>
            </a:r>
            <a:r>
              <a:rPr lang="fr-FR" cap="none" dirty="0"/>
              <a:t>est la seule institution compétente pour définir la politique </a:t>
            </a:r>
            <a:br>
              <a:rPr lang="fr-FR" cap="none" dirty="0"/>
            </a:br>
            <a:r>
              <a:rPr lang="fr-FR" cap="none" dirty="0"/>
              <a:t>« formation » répondant aux besoins de compétences de la branche qui seront donc éligibles au financement. </a:t>
            </a:r>
          </a:p>
          <a:p>
            <a:pPr>
              <a:lnSpc>
                <a:spcPct val="120000"/>
              </a:lnSpc>
              <a:spcBef>
                <a:spcPts val="0"/>
              </a:spcBef>
            </a:pPr>
            <a:r>
              <a:rPr lang="fr-FR" cap="none" dirty="0"/>
              <a:t>Elle détermine les orientations, établit les priorités et les moyens en matière de formation et assure l’articulation entre besoins et financement.</a:t>
            </a:r>
          </a:p>
          <a:p>
            <a:pPr>
              <a:lnSpc>
                <a:spcPct val="120000"/>
              </a:lnSpc>
              <a:spcBef>
                <a:spcPts val="0"/>
              </a:spcBef>
            </a:pPr>
            <a:r>
              <a:rPr lang="fr-FR" cap="none" dirty="0"/>
              <a:t>L’Organisme Paritaire Collecteur (OPCA) au niveau national ou régional n’est</a:t>
            </a:r>
          </a:p>
          <a:p>
            <a:pPr>
              <a:lnSpc>
                <a:spcPct val="120000"/>
              </a:lnSpc>
              <a:spcBef>
                <a:spcPts val="0"/>
              </a:spcBef>
            </a:pPr>
            <a:r>
              <a:rPr lang="fr-FR" cap="none" dirty="0"/>
              <a:t>que l’outil de mise en œuvre de cette politique.</a:t>
            </a:r>
          </a:p>
        </p:txBody>
      </p:sp>
      <p:sp>
        <p:nvSpPr>
          <p:cNvPr id="4" name="Titre 3"/>
          <p:cNvSpPr>
            <a:spLocks noGrp="1"/>
          </p:cNvSpPr>
          <p:nvPr>
            <p:ph type="title"/>
          </p:nvPr>
        </p:nvSpPr>
        <p:spPr>
          <a:xfrm>
            <a:off x="2462861" y="17738"/>
            <a:ext cx="6361287" cy="702506"/>
          </a:xfrm>
        </p:spPr>
        <p:txBody>
          <a:bodyPr/>
          <a:lstStyle/>
          <a:p>
            <a:r>
              <a:rPr lang="fr-FR" sz="2800" b="1" dirty="0"/>
              <a:t>Les acteurs</a:t>
            </a:r>
          </a:p>
        </p:txBody>
      </p:sp>
      <p:pic>
        <p:nvPicPr>
          <p:cNvPr id="5" name="Image 4"/>
          <p:cNvPicPr>
            <a:picLocks noChangeAspect="1"/>
          </p:cNvPicPr>
          <p:nvPr/>
        </p:nvPicPr>
        <p:blipFill>
          <a:blip r:embed="rId2"/>
          <a:stretch>
            <a:fillRect/>
          </a:stretch>
        </p:blipFill>
        <p:spPr>
          <a:xfrm>
            <a:off x="7046843" y="79112"/>
            <a:ext cx="2016522" cy="2016522"/>
          </a:xfrm>
          <a:prstGeom prst="rect">
            <a:avLst/>
          </a:prstGeom>
        </p:spPr>
      </p:pic>
      <p:pic>
        <p:nvPicPr>
          <p:cNvPr id="6" name="il_fi" descr="Afficher l'image d'origine"/>
          <p:cNvPicPr/>
          <p:nvPr/>
        </p:nvPicPr>
        <p:blipFill>
          <a:blip r:embed="rId3">
            <a:extLst>
              <a:ext uri="{28A0092B-C50C-407E-A947-70E740481C1C}">
                <a14:useLocalDpi xmlns:a14="http://schemas.microsoft.com/office/drawing/2010/main" val="0"/>
              </a:ext>
            </a:extLst>
          </a:blip>
          <a:srcRect/>
          <a:stretch>
            <a:fillRect/>
          </a:stretch>
        </p:blipFill>
        <p:spPr bwMode="auto">
          <a:xfrm>
            <a:off x="447881" y="5264314"/>
            <a:ext cx="1599579" cy="906946"/>
          </a:xfrm>
          <a:prstGeom prst="rect">
            <a:avLst/>
          </a:prstGeom>
          <a:noFill/>
          <a:ln>
            <a:noFill/>
          </a:ln>
        </p:spPr>
      </p:pic>
    </p:spTree>
    <p:extLst>
      <p:ext uri="{BB962C8B-B14F-4D97-AF65-F5344CB8AC3E}">
        <p14:creationId xmlns:p14="http://schemas.microsoft.com/office/powerpoint/2010/main" val="1071771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l">
              <a:lnSpc>
                <a:spcPct val="120000"/>
              </a:lnSpc>
            </a:pPr>
            <a:r>
              <a:rPr lang="fr-FR" sz="1800" dirty="0"/>
              <a:t>Le budget disponible pour les établissements de 10 salariés et plus est ainsi passé d’environ 9 millions à 2</a:t>
            </a:r>
          </a:p>
          <a:p>
            <a:pPr>
              <a:lnSpc>
                <a:spcPct val="120000"/>
              </a:lnSpc>
            </a:pPr>
            <a:r>
              <a:rPr lang="fr-FR" sz="1800" dirty="0"/>
              <a:t>millions d’euros !</a:t>
            </a:r>
          </a:p>
          <a:p>
            <a:endParaRPr lang="fr-FR" dirty="0"/>
          </a:p>
        </p:txBody>
      </p:sp>
      <p:sp>
        <p:nvSpPr>
          <p:cNvPr id="3" name="Espace réservé du contenu 2"/>
          <p:cNvSpPr>
            <a:spLocks noGrp="1"/>
          </p:cNvSpPr>
          <p:nvPr>
            <p:ph sz="half" idx="15"/>
          </p:nvPr>
        </p:nvSpPr>
        <p:spPr/>
        <p:txBody>
          <a:bodyPr>
            <a:noAutofit/>
          </a:bodyPr>
          <a:lstStyle/>
          <a:p>
            <a:pPr>
              <a:spcBef>
                <a:spcPts val="0"/>
              </a:spcBef>
            </a:pPr>
            <a:r>
              <a:rPr lang="fr-FR" sz="2000" cap="none" dirty="0"/>
              <a:t>Rien n’a changé pour les établissements de moins de 10 salariés = budgets 10, 20 ou 30 fois plus élevés que leur contribution. </a:t>
            </a:r>
          </a:p>
          <a:p>
            <a:pPr>
              <a:spcBef>
                <a:spcPts val="0"/>
              </a:spcBef>
            </a:pPr>
            <a:endParaRPr lang="fr-FR" sz="2000" cap="none" dirty="0"/>
          </a:p>
          <a:p>
            <a:pPr>
              <a:spcBef>
                <a:spcPts val="0"/>
              </a:spcBef>
            </a:pPr>
            <a:r>
              <a:rPr lang="fr-FR" sz="2000" cap="none" dirty="0"/>
              <a:t>En revanche, pour les établissements de 10 salariés et plus, les budgets libres sont en baisse. Avant la réforme, les établissements avaient un budget « plan de formation » libre équivalent à 0,90 % de leur masse salariale. Désormais, ils peuvent « émarger » à un budget mutualisé (géré par OPCALIA) qui est 5 fois moins important = 0,2% voir diapos suivantes.</a:t>
            </a:r>
          </a:p>
          <a:p>
            <a:pPr>
              <a:spcBef>
                <a:spcPts val="0"/>
              </a:spcBef>
            </a:pPr>
            <a:endParaRPr lang="fr-FR" sz="2000" cap="none" dirty="0"/>
          </a:p>
          <a:p>
            <a:pPr>
              <a:spcBef>
                <a:spcPts val="0"/>
              </a:spcBef>
            </a:pPr>
            <a:r>
              <a:rPr lang="fr-FR" sz="2000" cap="none" dirty="0"/>
              <a:t>Des mesures ont obligatoirement dû être prises, notamment pour fixer des plafonds de prise en charge des formations.  À défaut, les premiers arrivés auraient été les premiers servis et les budgets épuisés au bout d’un mois.</a:t>
            </a:r>
          </a:p>
        </p:txBody>
      </p:sp>
      <p:sp>
        <p:nvSpPr>
          <p:cNvPr id="4" name="Titre 3"/>
          <p:cNvSpPr>
            <a:spLocks noGrp="1"/>
          </p:cNvSpPr>
          <p:nvPr>
            <p:ph type="title"/>
          </p:nvPr>
        </p:nvSpPr>
        <p:spPr>
          <a:xfrm>
            <a:off x="2462859" y="2990"/>
            <a:ext cx="6361287" cy="702506"/>
          </a:xfrm>
        </p:spPr>
        <p:txBody>
          <a:bodyPr/>
          <a:lstStyle/>
          <a:p>
            <a:r>
              <a:rPr lang="fr-FR" sz="2800" b="1" dirty="0"/>
              <a:t>Fléchage des budgets disponibles</a:t>
            </a:r>
            <a:br>
              <a:rPr lang="fr-FR" sz="2800" b="1" dirty="0"/>
            </a:br>
            <a:r>
              <a:rPr lang="fr-FR" sz="2800" b="1" dirty="0"/>
              <a:t>chez OPCALIA</a:t>
            </a:r>
          </a:p>
        </p:txBody>
      </p:sp>
    </p:spTree>
    <p:extLst>
      <p:ext uri="{BB962C8B-B14F-4D97-AF65-F5344CB8AC3E}">
        <p14:creationId xmlns:p14="http://schemas.microsoft.com/office/powerpoint/2010/main" val="149365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l"/>
            <a:endParaRPr lang="fr-FR" sz="1800" b="1" dirty="0"/>
          </a:p>
          <a:p>
            <a:pPr algn="l"/>
            <a:endParaRPr lang="fr-FR" sz="1800" b="1" dirty="0"/>
          </a:p>
          <a:p>
            <a:pPr algn="l"/>
            <a:endParaRPr lang="fr-FR" sz="1800" b="1" dirty="0"/>
          </a:p>
          <a:p>
            <a:pPr algn="l"/>
            <a:endParaRPr lang="fr-FR" sz="1800" b="1" dirty="0"/>
          </a:p>
          <a:p>
            <a:pPr algn="l"/>
            <a:r>
              <a:rPr lang="fr-FR" sz="1800" b="1" dirty="0"/>
              <a:t>Une évolution depuis 15 ans </a:t>
            </a:r>
          </a:p>
        </p:txBody>
      </p:sp>
      <p:sp>
        <p:nvSpPr>
          <p:cNvPr id="4" name="Titre 3"/>
          <p:cNvSpPr>
            <a:spLocks noGrp="1"/>
          </p:cNvSpPr>
          <p:nvPr>
            <p:ph type="title"/>
          </p:nvPr>
        </p:nvSpPr>
        <p:spPr>
          <a:xfrm>
            <a:off x="2462861" y="32486"/>
            <a:ext cx="6361287" cy="702506"/>
          </a:xfrm>
        </p:spPr>
        <p:txBody>
          <a:bodyPr/>
          <a:lstStyle/>
          <a:p>
            <a:r>
              <a:rPr lang="fr-FR" sz="2800" b="1" dirty="0">
                <a:cs typeface="Arial" panose="020B0604020202020204" pitchFamily="34" charset="0"/>
              </a:rPr>
              <a:t>convention collective  / négociation dans les établissements</a:t>
            </a:r>
            <a:endParaRPr lang="fr-FR" sz="2800" dirty="0"/>
          </a:p>
        </p:txBody>
      </p:sp>
      <p:sp>
        <p:nvSpPr>
          <p:cNvPr id="5" name="Espace réservé du contenu 2"/>
          <p:cNvSpPr>
            <a:spLocks noGrp="1"/>
          </p:cNvSpPr>
          <p:nvPr>
            <p:ph sz="half" idx="15"/>
          </p:nvPr>
        </p:nvSpPr>
        <p:spPr/>
        <p:txBody>
          <a:bodyPr/>
          <a:lstStyle/>
          <a:p>
            <a:endParaRPr lang="fr-FR" cap="none" dirty="0"/>
          </a:p>
          <a:p>
            <a:r>
              <a:rPr lang="fr-FR" cap="none" dirty="0"/>
              <a:t>La loi El </a:t>
            </a:r>
            <a:r>
              <a:rPr lang="fr-FR" cap="none" dirty="0" err="1"/>
              <a:t>Khomri</a:t>
            </a:r>
            <a:r>
              <a:rPr lang="fr-FR" cap="none" dirty="0"/>
              <a:t> a fait couler beaucoup d’encre.</a:t>
            </a:r>
          </a:p>
          <a:p>
            <a:r>
              <a:rPr lang="fr-FR" cap="none" dirty="0"/>
              <a:t>Elle prend sa place dans une évolution législative à plusieurs étapes : lois 2004, 2008, 2012 et 2014 sur les « conventions collectives », la représentativité syndicale et patronale, la place du dialogue social d’entreprise, la possibilité de déroger aux règles de niveau supérieur</a:t>
            </a:r>
          </a:p>
        </p:txBody>
      </p:sp>
    </p:spTree>
    <p:extLst>
      <p:ext uri="{BB962C8B-B14F-4D97-AF65-F5344CB8AC3E}">
        <p14:creationId xmlns:p14="http://schemas.microsoft.com/office/powerpoint/2010/main" val="3153894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a:xfrm>
            <a:off x="2462860" y="1542815"/>
            <a:ext cx="6361288" cy="5138203"/>
          </a:xfrm>
        </p:spPr>
        <p:txBody>
          <a:bodyPr>
            <a:normAutofit fontScale="77500" lnSpcReduction="20000"/>
          </a:bodyPr>
          <a:lstStyle/>
          <a:p>
            <a:pPr>
              <a:lnSpc>
                <a:spcPct val="120000"/>
              </a:lnSpc>
              <a:spcBef>
                <a:spcPts val="0"/>
              </a:spcBef>
            </a:pPr>
            <a:r>
              <a:rPr lang="fr-FR" sz="2600" cap="none" dirty="0"/>
              <a:t>Une partie de l’enveloppe « perdue » a été réaffectée par la loi sur le budget professionnalisation ou</a:t>
            </a:r>
          </a:p>
          <a:p>
            <a:pPr>
              <a:lnSpc>
                <a:spcPct val="120000"/>
              </a:lnSpc>
              <a:spcBef>
                <a:spcPts val="0"/>
              </a:spcBef>
            </a:pPr>
            <a:r>
              <a:rPr lang="fr-FR" sz="2600" cap="none" dirty="0"/>
              <a:t>sur celui du compte personnel formation.</a:t>
            </a:r>
          </a:p>
          <a:p>
            <a:pPr>
              <a:lnSpc>
                <a:spcPct val="120000"/>
              </a:lnSpc>
              <a:spcBef>
                <a:spcPts val="0"/>
              </a:spcBef>
            </a:pPr>
            <a:endParaRPr lang="fr-FR" sz="2600" cap="none" dirty="0"/>
          </a:p>
          <a:p>
            <a:pPr>
              <a:lnSpc>
                <a:spcPct val="120000"/>
              </a:lnSpc>
              <a:spcBef>
                <a:spcPts val="0"/>
              </a:spcBef>
            </a:pPr>
            <a:r>
              <a:rPr lang="fr-FR" sz="2600" cap="none" dirty="0"/>
              <a:t>« L’enveloppe financière de la formation professionnelle » est désormais totalement « mutualisée » au sein d’OPCALIA et son utilisation doit répondre à des règles légales précises. </a:t>
            </a:r>
          </a:p>
          <a:p>
            <a:pPr>
              <a:lnSpc>
                <a:spcPct val="120000"/>
              </a:lnSpc>
              <a:spcBef>
                <a:spcPts val="0"/>
              </a:spcBef>
            </a:pPr>
            <a:endParaRPr lang="fr-FR" sz="2600" cap="none" dirty="0"/>
          </a:p>
          <a:p>
            <a:pPr>
              <a:lnSpc>
                <a:spcPct val="120000"/>
              </a:lnSpc>
              <a:spcBef>
                <a:spcPts val="0"/>
              </a:spcBef>
            </a:pPr>
            <a:r>
              <a:rPr lang="fr-FR" sz="2600" cap="none" dirty="0"/>
              <a:t>Les établissements n’ont plus de droit de tirage non fléché ou de budget propre sur cette enveloppe.</a:t>
            </a:r>
          </a:p>
          <a:p>
            <a:pPr>
              <a:lnSpc>
                <a:spcPct val="120000"/>
              </a:lnSpc>
              <a:spcBef>
                <a:spcPts val="0"/>
              </a:spcBef>
            </a:pPr>
            <a:r>
              <a:rPr lang="fr-FR" sz="2600" b="1" cap="none" dirty="0">
                <a:solidFill>
                  <a:srgbClr val="00A9AD"/>
                </a:solidFill>
              </a:rPr>
              <a:t>Les budgets de formation gérés par OPCALIA ne peuvent financer que des actions de formation déterminées </a:t>
            </a:r>
            <a:r>
              <a:rPr lang="fr-FR" sz="2600" cap="none" dirty="0"/>
              <a:t>(voir schéma correspondant aux enveloppes fléchées (CPF, Professionnalisation, plan, etc.).</a:t>
            </a:r>
          </a:p>
          <a:p>
            <a:pPr>
              <a:lnSpc>
                <a:spcPct val="120000"/>
              </a:lnSpc>
              <a:spcBef>
                <a:spcPts val="0"/>
              </a:spcBef>
            </a:pPr>
            <a:endParaRPr lang="fr-FR" cap="none" dirty="0"/>
          </a:p>
        </p:txBody>
      </p:sp>
      <p:sp>
        <p:nvSpPr>
          <p:cNvPr id="4" name="Titre 3"/>
          <p:cNvSpPr>
            <a:spLocks noGrp="1"/>
          </p:cNvSpPr>
          <p:nvPr>
            <p:ph type="title"/>
          </p:nvPr>
        </p:nvSpPr>
        <p:spPr>
          <a:xfrm>
            <a:off x="2462859" y="17738"/>
            <a:ext cx="6361287" cy="702506"/>
          </a:xfrm>
        </p:spPr>
        <p:txBody>
          <a:bodyPr/>
          <a:lstStyle/>
          <a:p>
            <a:r>
              <a:rPr lang="fr-FR" sz="2800" b="1" dirty="0"/>
              <a:t>Fléchage des budgets disponibles</a:t>
            </a:r>
            <a:br>
              <a:rPr lang="fr-FR" sz="2800" b="1" dirty="0"/>
            </a:br>
            <a:r>
              <a:rPr lang="fr-FR" sz="2800" b="1" dirty="0"/>
              <a:t>chez OPCALIA</a:t>
            </a:r>
            <a:endParaRPr lang="fr-FR" sz="2800" dirty="0"/>
          </a:p>
        </p:txBody>
      </p:sp>
      <p:pic>
        <p:nvPicPr>
          <p:cNvPr id="5" name="Image 4"/>
          <p:cNvPicPr>
            <a:picLocks noChangeAspect="1"/>
          </p:cNvPicPr>
          <p:nvPr/>
        </p:nvPicPr>
        <p:blipFill>
          <a:blip r:embed="rId2"/>
          <a:stretch>
            <a:fillRect/>
          </a:stretch>
        </p:blipFill>
        <p:spPr>
          <a:xfrm>
            <a:off x="860511" y="4902929"/>
            <a:ext cx="975413" cy="812844"/>
          </a:xfrm>
          <a:prstGeom prst="rect">
            <a:avLst/>
          </a:prstGeom>
        </p:spPr>
      </p:pic>
    </p:spTree>
    <p:extLst>
      <p:ext uri="{BB962C8B-B14F-4D97-AF65-F5344CB8AC3E}">
        <p14:creationId xmlns:p14="http://schemas.microsoft.com/office/powerpoint/2010/main" val="2721069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29259" y="988142"/>
            <a:ext cx="1855141" cy="5368209"/>
          </a:xfrm>
        </p:spPr>
        <p:txBody>
          <a:bodyPr>
            <a:normAutofit/>
          </a:bodyPr>
          <a:lstStyle/>
          <a:p>
            <a:pPr algn="l"/>
            <a:r>
              <a:rPr lang="fr-FR" sz="1600" b="1" dirty="0"/>
              <a:t>Pour aller plus loin :</a:t>
            </a:r>
          </a:p>
          <a:p>
            <a:pPr algn="l"/>
            <a:endParaRPr lang="fr-FR" sz="1600" dirty="0"/>
          </a:p>
          <a:p>
            <a:pPr algn="l"/>
            <a:r>
              <a:rPr lang="fr-FR" sz="1600" dirty="0"/>
              <a:t>Liste des actions finançables par le CPF :</a:t>
            </a:r>
          </a:p>
          <a:p>
            <a:pPr algn="l"/>
            <a:r>
              <a:rPr lang="fr-FR" sz="1600" b="1" dirty="0">
                <a:hlinkClick r:id="rId2"/>
              </a:rPr>
              <a:t>http://www.collegeemployeur.org/?p=484</a:t>
            </a:r>
            <a:r>
              <a:rPr lang="fr-FR" sz="1600" b="1" dirty="0"/>
              <a:t> </a:t>
            </a:r>
          </a:p>
          <a:p>
            <a:pPr algn="l"/>
            <a:endParaRPr lang="fr-FR" sz="1600" dirty="0"/>
          </a:p>
          <a:p>
            <a:pPr algn="l"/>
            <a:r>
              <a:rPr lang="fr-FR" sz="1600" dirty="0"/>
              <a:t>Liste des actions finançables sur le catalogue</a:t>
            </a:r>
          </a:p>
          <a:p>
            <a:pPr algn="l"/>
            <a:r>
              <a:rPr lang="fr-FR" sz="1600" dirty="0"/>
              <a:t>formation : </a:t>
            </a:r>
            <a:r>
              <a:rPr lang="fr-FR" sz="1600" b="1" dirty="0">
                <a:hlinkClick r:id="rId3"/>
              </a:rPr>
              <a:t>http://www.fnogec.org/politique-sociale/actualites/catalogue-formation-les-actions-collectives</a:t>
            </a:r>
            <a:r>
              <a:rPr lang="fr-FR" sz="1600" b="1" dirty="0"/>
              <a:t> </a:t>
            </a:r>
            <a:endParaRPr lang="fr-FR" sz="1600" dirty="0"/>
          </a:p>
        </p:txBody>
      </p:sp>
      <p:pic>
        <p:nvPicPr>
          <p:cNvPr id="5" name="Espace réservé du contenu 4"/>
          <p:cNvPicPr>
            <a:picLocks noGrp="1" noChangeAspect="1"/>
          </p:cNvPicPr>
          <p:nvPr>
            <p:ph sz="half" idx="15"/>
          </p:nvPr>
        </p:nvPicPr>
        <p:blipFill>
          <a:blip r:embed="rId4"/>
          <a:stretch>
            <a:fillRect/>
          </a:stretch>
        </p:blipFill>
        <p:spPr>
          <a:xfrm>
            <a:off x="2462859" y="1538737"/>
            <a:ext cx="3798793" cy="4912446"/>
          </a:xfrm>
          <a:prstGeom prst="rect">
            <a:avLst/>
          </a:prstGeom>
        </p:spPr>
      </p:pic>
      <p:sp>
        <p:nvSpPr>
          <p:cNvPr id="4" name="Titre 3"/>
          <p:cNvSpPr>
            <a:spLocks noGrp="1"/>
          </p:cNvSpPr>
          <p:nvPr>
            <p:ph type="title"/>
          </p:nvPr>
        </p:nvSpPr>
        <p:spPr>
          <a:xfrm>
            <a:off x="2462859" y="32486"/>
            <a:ext cx="6361287" cy="702506"/>
          </a:xfrm>
        </p:spPr>
        <p:txBody>
          <a:bodyPr/>
          <a:lstStyle/>
          <a:p>
            <a:r>
              <a:rPr lang="fr-FR" sz="2800" b="1" dirty="0"/>
              <a:t>Fléchage des budgets disponibles</a:t>
            </a:r>
            <a:br>
              <a:rPr lang="fr-FR" sz="2800" b="1" dirty="0"/>
            </a:br>
            <a:r>
              <a:rPr lang="fr-FR" sz="2800" b="1" dirty="0"/>
              <a:t>chez OPCALIA</a:t>
            </a:r>
            <a:endParaRPr lang="fr-FR" sz="2800" dirty="0"/>
          </a:p>
        </p:txBody>
      </p:sp>
      <p:sp>
        <p:nvSpPr>
          <p:cNvPr id="6" name="Rectangle 5"/>
          <p:cNvSpPr/>
          <p:nvPr/>
        </p:nvSpPr>
        <p:spPr>
          <a:xfrm>
            <a:off x="6261652" y="4251574"/>
            <a:ext cx="2882348" cy="2062103"/>
          </a:xfrm>
          <a:prstGeom prst="rect">
            <a:avLst/>
          </a:prstGeom>
        </p:spPr>
        <p:txBody>
          <a:bodyPr wrap="square">
            <a:spAutoFit/>
          </a:bodyPr>
          <a:lstStyle/>
          <a:p>
            <a:r>
              <a:rPr lang="fr-FR" sz="1600" dirty="0">
                <a:latin typeface="+mj-lt"/>
              </a:rPr>
              <a:t>Ce tableau fait bien apparaitre que les actions</a:t>
            </a:r>
          </a:p>
          <a:p>
            <a:r>
              <a:rPr lang="fr-FR" sz="1600" dirty="0">
                <a:latin typeface="+mj-lt"/>
              </a:rPr>
              <a:t>prises en charge par OPCALIA sur les fonds mutualisés</a:t>
            </a:r>
          </a:p>
          <a:p>
            <a:r>
              <a:rPr lang="fr-FR" sz="1600" dirty="0">
                <a:latin typeface="+mj-lt"/>
              </a:rPr>
              <a:t>sont uniquement celles répondant au fléchage</a:t>
            </a:r>
          </a:p>
          <a:p>
            <a:r>
              <a:rPr lang="fr-FR" sz="1600" dirty="0">
                <a:latin typeface="+mj-lt"/>
              </a:rPr>
              <a:t>imposé par la loi ou aux priorités de la branche.</a:t>
            </a:r>
          </a:p>
        </p:txBody>
      </p:sp>
      <p:pic>
        <p:nvPicPr>
          <p:cNvPr id="7" name="Image 6"/>
          <p:cNvPicPr>
            <a:picLocks noChangeAspect="1"/>
          </p:cNvPicPr>
          <p:nvPr/>
        </p:nvPicPr>
        <p:blipFill>
          <a:blip r:embed="rId5"/>
          <a:stretch>
            <a:fillRect/>
          </a:stretch>
        </p:blipFill>
        <p:spPr>
          <a:xfrm>
            <a:off x="4668089" y="581720"/>
            <a:ext cx="975413" cy="812844"/>
          </a:xfrm>
          <a:prstGeom prst="rect">
            <a:avLst/>
          </a:prstGeom>
        </p:spPr>
      </p:pic>
      <p:sp>
        <p:nvSpPr>
          <p:cNvPr id="8" name="ZoneTexte 7"/>
          <p:cNvSpPr txBox="1"/>
          <p:nvPr/>
        </p:nvSpPr>
        <p:spPr>
          <a:xfrm>
            <a:off x="6378113" y="602593"/>
            <a:ext cx="2649426" cy="3046988"/>
          </a:xfrm>
          <a:prstGeom prst="rect">
            <a:avLst/>
          </a:prstGeom>
          <a:noFill/>
          <a:ln>
            <a:solidFill>
              <a:schemeClr val="accent1"/>
            </a:solidFill>
          </a:ln>
        </p:spPr>
        <p:txBody>
          <a:bodyPr wrap="square" rtlCol="0">
            <a:spAutoFit/>
          </a:bodyPr>
          <a:lstStyle/>
          <a:p>
            <a:r>
              <a:rPr lang="fr-FR" sz="1600" dirty="0"/>
              <a:t>Le budget PLAN mutualisé à l’OPCA passe </a:t>
            </a:r>
            <a:br>
              <a:rPr lang="fr-FR" sz="1600" dirty="0"/>
            </a:br>
            <a:r>
              <a:rPr lang="fr-FR" sz="1600" dirty="0">
                <a:solidFill>
                  <a:srgbClr val="3CA6C4"/>
                </a:solidFill>
              </a:rPr>
              <a:t>de </a:t>
            </a:r>
            <a:r>
              <a:rPr lang="fr-FR" sz="1600" b="1" dirty="0">
                <a:solidFill>
                  <a:srgbClr val="3CA6C4"/>
                </a:solidFill>
              </a:rPr>
              <a:t>11M€ à 3M€</a:t>
            </a:r>
          </a:p>
          <a:p>
            <a:r>
              <a:rPr lang="fr-FR" sz="1600" dirty="0"/>
              <a:t>Il faut faire des choix :</a:t>
            </a:r>
          </a:p>
          <a:p>
            <a:pPr marL="285750" indent="-285750">
              <a:buFontTx/>
              <a:buChar char="-"/>
            </a:pPr>
            <a:r>
              <a:rPr lang="fr-FR" sz="1600" dirty="0"/>
              <a:t>Règles de prise en charge strictes  </a:t>
            </a:r>
          </a:p>
          <a:p>
            <a:pPr marL="285750" indent="-285750">
              <a:buFontTx/>
              <a:buChar char="-"/>
            </a:pPr>
            <a:r>
              <a:rPr lang="fr-FR" sz="1600" dirty="0"/>
              <a:t>Favoriser les actions collectives (maitrise des coûts)</a:t>
            </a:r>
          </a:p>
          <a:p>
            <a:r>
              <a:rPr lang="fr-FR" sz="1600" b="1" dirty="0">
                <a:solidFill>
                  <a:srgbClr val="3CA6C4"/>
                </a:solidFill>
              </a:rPr>
              <a:t>A défaut, c’est la loi du premier arrivé , premier servi !</a:t>
            </a:r>
          </a:p>
        </p:txBody>
      </p:sp>
      <p:cxnSp>
        <p:nvCxnSpPr>
          <p:cNvPr id="9" name="Connecteur droit avec flèche 8"/>
          <p:cNvCxnSpPr/>
          <p:nvPr/>
        </p:nvCxnSpPr>
        <p:spPr>
          <a:xfrm flipV="1">
            <a:off x="4327451" y="3264310"/>
            <a:ext cx="2050662" cy="4361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648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lnSpcReduction="10000"/>
          </a:bodyPr>
          <a:lstStyle/>
          <a:p>
            <a:pPr algn="l"/>
            <a:r>
              <a:rPr lang="fr-FR" sz="1600" b="1" dirty="0"/>
              <a:t>Les actions de formation non prises</a:t>
            </a:r>
          </a:p>
          <a:p>
            <a:pPr algn="l"/>
            <a:r>
              <a:rPr lang="fr-FR" sz="1600" b="1" dirty="0"/>
              <a:t>en charge par OPCALIA </a:t>
            </a:r>
          </a:p>
          <a:p>
            <a:pPr algn="l"/>
            <a:r>
              <a:rPr lang="fr-FR" sz="1600" dirty="0"/>
              <a:t>Si elles ne sont pas prises en charge sur ces fonds,</a:t>
            </a:r>
          </a:p>
          <a:p>
            <a:pPr algn="l"/>
            <a:r>
              <a:rPr lang="fr-FR" sz="1600" dirty="0"/>
              <a:t>les actions de formation sont une charge d’exploitation</a:t>
            </a:r>
          </a:p>
          <a:p>
            <a:pPr algn="l"/>
            <a:r>
              <a:rPr lang="fr-FR" sz="1600" dirty="0"/>
              <a:t>de l’établissement.</a:t>
            </a:r>
          </a:p>
          <a:p>
            <a:pPr algn="l"/>
            <a:endParaRPr lang="fr-FR" sz="1600" dirty="0"/>
          </a:p>
          <a:p>
            <a:pPr algn="l"/>
            <a:r>
              <a:rPr lang="fr-FR" sz="1600" dirty="0"/>
              <a:t>Il en va de même lorsque le coût de la formation dépasse les plafonds de prise en charge.</a:t>
            </a:r>
          </a:p>
          <a:p>
            <a:endParaRPr lang="fr-FR" dirty="0"/>
          </a:p>
        </p:txBody>
      </p:sp>
      <p:sp>
        <p:nvSpPr>
          <p:cNvPr id="3" name="Espace réservé du contenu 2"/>
          <p:cNvSpPr>
            <a:spLocks noGrp="1"/>
          </p:cNvSpPr>
          <p:nvPr>
            <p:ph sz="half" idx="15"/>
          </p:nvPr>
        </p:nvSpPr>
        <p:spPr>
          <a:xfrm>
            <a:off x="2462860" y="1327355"/>
            <a:ext cx="6361288" cy="5412657"/>
          </a:xfrm>
        </p:spPr>
        <p:txBody>
          <a:bodyPr>
            <a:normAutofit fontScale="62500" lnSpcReduction="20000"/>
          </a:bodyPr>
          <a:lstStyle/>
          <a:p>
            <a:pPr>
              <a:lnSpc>
                <a:spcPct val="120000"/>
              </a:lnSpc>
              <a:spcBef>
                <a:spcPts val="0"/>
              </a:spcBef>
            </a:pPr>
            <a:endParaRPr lang="fr-FR" b="1" cap="none" dirty="0">
              <a:solidFill>
                <a:schemeClr val="accent1"/>
              </a:solidFill>
            </a:endParaRPr>
          </a:p>
          <a:p>
            <a:pPr>
              <a:lnSpc>
                <a:spcPct val="120000"/>
              </a:lnSpc>
              <a:spcBef>
                <a:spcPts val="0"/>
              </a:spcBef>
            </a:pPr>
            <a:r>
              <a:rPr lang="fr-FR" sz="2600" b="1" cap="none" dirty="0">
                <a:solidFill>
                  <a:schemeClr val="accent1"/>
                </a:solidFill>
              </a:rPr>
              <a:t>Si elles sont de longue durée, </a:t>
            </a:r>
            <a:r>
              <a:rPr lang="fr-FR" sz="2600" cap="none" dirty="0"/>
              <a:t>elles doivent être finançables par le biais du compte personnel formation ou par celui du budget professionnalisation.</a:t>
            </a:r>
          </a:p>
          <a:p>
            <a:pPr>
              <a:lnSpc>
                <a:spcPct val="120000"/>
              </a:lnSpc>
              <a:spcBef>
                <a:spcPts val="0"/>
              </a:spcBef>
            </a:pPr>
            <a:r>
              <a:rPr lang="fr-FR" sz="2600" cap="none" dirty="0"/>
              <a:t>Pour cela, elles doivent déboucher sur un diplôme, un titre professionnel ou une certification de compétences (CAP notamment « petite enfance », BEP, MASTER, CQP EV, CQP CVS, titre de chef d’établissement ou d’adjoint dans un établissement scolaire, etc.) ;</a:t>
            </a:r>
          </a:p>
          <a:p>
            <a:pPr>
              <a:lnSpc>
                <a:spcPct val="120000"/>
              </a:lnSpc>
              <a:spcBef>
                <a:spcPts val="0"/>
              </a:spcBef>
            </a:pPr>
            <a:endParaRPr lang="fr-FR" sz="2600" b="1" cap="none" dirty="0"/>
          </a:p>
          <a:p>
            <a:pPr>
              <a:lnSpc>
                <a:spcPct val="120000"/>
              </a:lnSpc>
              <a:spcBef>
                <a:spcPts val="0"/>
              </a:spcBef>
            </a:pPr>
            <a:r>
              <a:rPr lang="fr-FR" sz="2600" b="1" cap="none" dirty="0">
                <a:solidFill>
                  <a:schemeClr val="accent1"/>
                </a:solidFill>
              </a:rPr>
              <a:t>Si elles sont de courte durée, </a:t>
            </a:r>
            <a:r>
              <a:rPr lang="fr-FR" sz="2600" cap="none" dirty="0"/>
              <a:t>elles doivent obligatoirement être accompagnées d’une attestation et peuvent alors être financées par le CPF (langues, sécurité, informatique et bureautique).</a:t>
            </a:r>
          </a:p>
          <a:p>
            <a:pPr>
              <a:lnSpc>
                <a:spcPct val="120000"/>
              </a:lnSpc>
              <a:spcBef>
                <a:spcPts val="0"/>
              </a:spcBef>
            </a:pPr>
            <a:r>
              <a:rPr lang="fr-FR" sz="2600" cap="none" dirty="0"/>
              <a:t>Pour ces actions de courte durée, et en dérogation avec ce principe, la commission paritaire a décidé de développer un catalogue formation permettant de bénéficier d’une prise en charge par OPCALIA à hauteur de </a:t>
            </a:r>
            <a:r>
              <a:rPr lang="fr-FR" sz="2600" b="1" cap="none" dirty="0">
                <a:solidFill>
                  <a:schemeClr val="accent1"/>
                </a:solidFill>
              </a:rPr>
              <a:t>100 %  de l’action de formation</a:t>
            </a:r>
            <a:r>
              <a:rPr lang="fr-FR" sz="2600" cap="none" dirty="0"/>
              <a:t>.</a:t>
            </a:r>
          </a:p>
          <a:p>
            <a:pPr algn="l">
              <a:lnSpc>
                <a:spcPct val="120000"/>
              </a:lnSpc>
              <a:spcBef>
                <a:spcPts val="0"/>
              </a:spcBef>
            </a:pPr>
            <a:r>
              <a:rPr lang="fr-FR" sz="2600" cap="none" dirty="0"/>
              <a:t>En revanche seuls les organismes de formation ayant répondu à l’appel d’offre peuvent entrer dans le catalogue : </a:t>
            </a:r>
            <a:r>
              <a:rPr lang="fr-FR" sz="2600" cap="none" dirty="0">
                <a:hlinkClick r:id="rId2"/>
              </a:rPr>
              <a:t>https://espaceformation.opcalia.com/</a:t>
            </a:r>
            <a:r>
              <a:rPr lang="fr-FR" sz="2600" cap="none" dirty="0"/>
              <a:t> </a:t>
            </a:r>
          </a:p>
        </p:txBody>
      </p:sp>
      <p:sp>
        <p:nvSpPr>
          <p:cNvPr id="4" name="Titre 3"/>
          <p:cNvSpPr>
            <a:spLocks noGrp="1"/>
          </p:cNvSpPr>
          <p:nvPr>
            <p:ph type="title"/>
          </p:nvPr>
        </p:nvSpPr>
        <p:spPr>
          <a:xfrm>
            <a:off x="2462859" y="32486"/>
            <a:ext cx="6361287" cy="702506"/>
          </a:xfrm>
        </p:spPr>
        <p:txBody>
          <a:bodyPr/>
          <a:lstStyle/>
          <a:p>
            <a:r>
              <a:rPr lang="fr-FR" sz="2800" b="1" dirty="0"/>
              <a:t>Les actions de formation</a:t>
            </a:r>
            <a:br>
              <a:rPr lang="fr-FR" sz="2800" b="1" dirty="0"/>
            </a:br>
            <a:r>
              <a:rPr lang="fr-FR" sz="2800" b="1" dirty="0"/>
              <a:t>prises en charge par OPCALIA</a:t>
            </a:r>
            <a:endParaRPr lang="fr-FR" sz="2800" dirty="0"/>
          </a:p>
        </p:txBody>
      </p:sp>
    </p:spTree>
    <p:extLst>
      <p:ext uri="{BB962C8B-B14F-4D97-AF65-F5344CB8AC3E}">
        <p14:creationId xmlns:p14="http://schemas.microsoft.com/office/powerpoint/2010/main" val="1893904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4"/>
          <p:cNvGraphicFramePr>
            <a:graphicFrameLocks/>
          </p:cNvGraphicFramePr>
          <p:nvPr>
            <p:extLst>
              <p:ext uri="{D42A27DB-BD31-4B8C-83A1-F6EECF244321}">
                <p14:modId xmlns:p14="http://schemas.microsoft.com/office/powerpoint/2010/main" val="2994404694"/>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ccolade fermante 4"/>
          <p:cNvSpPr/>
          <p:nvPr/>
        </p:nvSpPr>
        <p:spPr>
          <a:xfrm>
            <a:off x="7092280" y="5266968"/>
            <a:ext cx="144016" cy="1064235"/>
          </a:xfrm>
          <a:prstGeom prst="rightBrace">
            <a:avLst>
              <a:gd name="adj1" fmla="val 8333"/>
              <a:gd name="adj2" fmla="val 507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7431995" y="5221257"/>
            <a:ext cx="430887" cy="1224136"/>
          </a:xfrm>
          <a:prstGeom prst="rect">
            <a:avLst/>
          </a:prstGeom>
          <a:noFill/>
        </p:spPr>
        <p:txBody>
          <a:bodyPr vert="vert" wrap="square" rtlCol="0" anchor="ctr">
            <a:spAutoFit/>
          </a:bodyPr>
          <a:lstStyle/>
          <a:p>
            <a:r>
              <a:rPr lang="fr-FR" sz="1600" dirty="0"/>
              <a:t>Budget Libre</a:t>
            </a:r>
          </a:p>
        </p:txBody>
      </p:sp>
      <p:sp>
        <p:nvSpPr>
          <p:cNvPr id="7" name="Étoile à 7 branches 6"/>
          <p:cNvSpPr/>
          <p:nvPr/>
        </p:nvSpPr>
        <p:spPr>
          <a:xfrm>
            <a:off x="5943599" y="383459"/>
            <a:ext cx="2418735" cy="1605382"/>
          </a:xfrm>
          <a:prstGeom prst="star7">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Capital compétences</a:t>
            </a:r>
          </a:p>
        </p:txBody>
      </p:sp>
      <p:sp>
        <p:nvSpPr>
          <p:cNvPr id="8" name="Accolade fermante 7"/>
          <p:cNvSpPr/>
          <p:nvPr/>
        </p:nvSpPr>
        <p:spPr>
          <a:xfrm>
            <a:off x="7069420" y="1988840"/>
            <a:ext cx="166876" cy="31683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Rectangle 8"/>
          <p:cNvSpPr/>
          <p:nvPr/>
        </p:nvSpPr>
        <p:spPr>
          <a:xfrm rot="5400000">
            <a:off x="6812915" y="3390292"/>
            <a:ext cx="1761380" cy="338554"/>
          </a:xfrm>
          <a:prstGeom prst="rect">
            <a:avLst/>
          </a:prstGeom>
        </p:spPr>
        <p:txBody>
          <a:bodyPr wrap="none">
            <a:spAutoFit/>
          </a:bodyPr>
          <a:lstStyle/>
          <a:p>
            <a:r>
              <a:rPr lang="fr-FR" sz="1600" dirty="0"/>
              <a:t>Budget de Branche</a:t>
            </a:r>
          </a:p>
        </p:txBody>
      </p:sp>
    </p:spTree>
    <p:extLst>
      <p:ext uri="{BB962C8B-B14F-4D97-AF65-F5344CB8AC3E}">
        <p14:creationId xmlns:p14="http://schemas.microsoft.com/office/powerpoint/2010/main" val="571885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lstStyle/>
          <a:p>
            <a:pPr marL="342900" indent="-342900">
              <a:buFontTx/>
              <a:buChar char="-"/>
            </a:pPr>
            <a:r>
              <a:rPr lang="fr-FR" cap="none" dirty="0"/>
              <a:t>Les OPCE, le Collège employeur (Aurélie </a:t>
            </a:r>
            <a:r>
              <a:rPr lang="fr-FR" cap="none" dirty="0" err="1"/>
              <a:t>Delgove</a:t>
            </a:r>
            <a:r>
              <a:rPr lang="fr-FR" cap="none" dirty="0"/>
              <a:t>), les UDO-URO sont là !</a:t>
            </a:r>
          </a:p>
          <a:p>
            <a:pPr marL="342900" indent="-342900">
              <a:buFontTx/>
              <a:buChar char="-"/>
            </a:pPr>
            <a:r>
              <a:rPr lang="fr-FR" cap="none" dirty="0"/>
              <a:t>Les </a:t>
            </a:r>
            <a:r>
              <a:rPr lang="fr-FR" sz="2000" b="1" cap="none" dirty="0">
                <a:solidFill>
                  <a:schemeClr val="accent1"/>
                </a:solidFill>
              </a:rPr>
              <a:t>conseiller régionaux OPCALIA </a:t>
            </a:r>
            <a:r>
              <a:rPr lang="fr-FR" cap="none" dirty="0"/>
              <a:t>sont là : c’est leur métier que de vous accompagner dans votre projet ! (voir </a:t>
            </a:r>
            <a:r>
              <a:rPr lang="fr-FR" cap="none"/>
              <a:t>diapo suivante)</a:t>
            </a:r>
            <a:endParaRPr lang="fr-FR" cap="none" dirty="0"/>
          </a:p>
          <a:p>
            <a:pPr marL="342900" indent="-342900">
              <a:buFontTx/>
              <a:buChar char="-"/>
            </a:pPr>
            <a:r>
              <a:rPr lang="fr-FR" cap="none" dirty="0"/>
              <a:t>Des outils (calculettes) seront mis à disposition dans l’application administration du personnel </a:t>
            </a:r>
            <a:r>
              <a:rPr lang="fr-FR" i="1" cap="none" dirty="0"/>
              <a:t>(Diapos 55 et suivantes)</a:t>
            </a:r>
            <a:r>
              <a:rPr lang="fr-FR" cap="none" dirty="0"/>
              <a:t> </a:t>
            </a:r>
          </a:p>
        </p:txBody>
      </p:sp>
      <p:sp>
        <p:nvSpPr>
          <p:cNvPr id="5" name="Titre 3"/>
          <p:cNvSpPr>
            <a:spLocks noGrp="1"/>
          </p:cNvSpPr>
          <p:nvPr>
            <p:ph type="title"/>
          </p:nvPr>
        </p:nvSpPr>
        <p:spPr/>
        <p:txBody>
          <a:bodyPr/>
          <a:lstStyle/>
          <a:p>
            <a:r>
              <a:rPr lang="fr-FR" sz="2800" b="1" dirty="0"/>
              <a:t>Comment financer une action ? </a:t>
            </a:r>
            <a:endParaRPr lang="fr-FR" sz="2800" dirty="0"/>
          </a:p>
        </p:txBody>
      </p:sp>
    </p:spTree>
    <p:extLst>
      <p:ext uri="{BB962C8B-B14F-4D97-AF65-F5344CB8AC3E}">
        <p14:creationId xmlns:p14="http://schemas.microsoft.com/office/powerpoint/2010/main" val="2848293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4" name="Titre 3"/>
          <p:cNvSpPr>
            <a:spLocks noGrp="1"/>
          </p:cNvSpPr>
          <p:nvPr>
            <p:ph type="title"/>
          </p:nvPr>
        </p:nvSpPr>
        <p:spPr/>
        <p:txBody>
          <a:bodyPr/>
          <a:lstStyle/>
          <a:p>
            <a:endParaRPr lang="fr-FR"/>
          </a:p>
        </p:txBody>
      </p:sp>
      <p:pic>
        <p:nvPicPr>
          <p:cNvPr id="5" name="Image 4"/>
          <p:cNvPicPr>
            <a:picLocks noChangeAspect="1"/>
          </p:cNvPicPr>
          <p:nvPr/>
        </p:nvPicPr>
        <p:blipFill>
          <a:blip r:embed="rId2"/>
          <a:stretch>
            <a:fillRect/>
          </a:stretch>
        </p:blipFill>
        <p:spPr>
          <a:xfrm>
            <a:off x="-642938" y="-323850"/>
            <a:ext cx="10429875" cy="7505700"/>
          </a:xfrm>
          <a:prstGeom prst="rect">
            <a:avLst/>
          </a:prstGeom>
        </p:spPr>
      </p:pic>
    </p:spTree>
    <p:extLst>
      <p:ext uri="{BB962C8B-B14F-4D97-AF65-F5344CB8AC3E}">
        <p14:creationId xmlns:p14="http://schemas.microsoft.com/office/powerpoint/2010/main" val="2515822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a:xfrm>
            <a:off x="2462860" y="1458149"/>
            <a:ext cx="6361288" cy="5399851"/>
          </a:xfrm>
        </p:spPr>
        <p:txBody>
          <a:bodyPr>
            <a:normAutofit fontScale="70000" lnSpcReduction="20000"/>
          </a:bodyPr>
          <a:lstStyle/>
          <a:p>
            <a:r>
              <a:rPr lang="fr-FR" sz="2800" cap="none" dirty="0"/>
              <a:t>Pour être éligible? l’action de formation doit relever d’une des catégories prévues par le Code du travail (articles L.6313-1 à L6313-15)</a:t>
            </a:r>
          </a:p>
          <a:p>
            <a:r>
              <a:rPr lang="fr-FR" sz="2800" cap="none" dirty="0"/>
              <a:t>L’action doit être </a:t>
            </a:r>
            <a:r>
              <a:rPr lang="fr-FR" sz="2800" b="1" cap="none" dirty="0">
                <a:solidFill>
                  <a:schemeClr val="accent1"/>
                </a:solidFill>
              </a:rPr>
              <a:t>formative</a:t>
            </a:r>
            <a:r>
              <a:rPr lang="fr-FR" sz="2800" cap="none" dirty="0"/>
              <a:t> (encadrement pédagogique, interaction formateur/stagiaire, acte de transmission,  acquisition de connaissances ou de compétences, …)</a:t>
            </a:r>
          </a:p>
          <a:p>
            <a:r>
              <a:rPr lang="fr-FR" sz="2800" cap="none" dirty="0"/>
              <a:t>et poursuivre une </a:t>
            </a:r>
            <a:r>
              <a:rPr lang="fr-FR" sz="2800" b="1" cap="none" dirty="0">
                <a:solidFill>
                  <a:schemeClr val="accent1"/>
                </a:solidFill>
              </a:rPr>
              <a:t>finalité professionnelle </a:t>
            </a:r>
            <a:r>
              <a:rPr lang="fr-FR" sz="2800" cap="none" dirty="0"/>
              <a:t>(public ciblé, objectifs, contenu, …)</a:t>
            </a:r>
          </a:p>
          <a:p>
            <a:pPr marL="804863" lvl="2">
              <a:buFont typeface="Arial" panose="020B0604020202020204" pitchFamily="34" charset="0"/>
              <a:buChar char="•"/>
            </a:pPr>
            <a:r>
              <a:rPr lang="fr-FR" sz="2000" dirty="0"/>
              <a:t>Il peut s’agir d’une action d’adaptation et de développement des compétences,</a:t>
            </a:r>
          </a:p>
          <a:p>
            <a:pPr marL="804863" lvl="2">
              <a:buFont typeface="Arial" panose="020B0604020202020204" pitchFamily="34" charset="0"/>
              <a:buChar char="•"/>
            </a:pPr>
            <a:r>
              <a:rPr lang="fr-FR" sz="2000" dirty="0"/>
              <a:t>de préformation, promotion professionnelle, de reconversion (nouveau métier), </a:t>
            </a:r>
          </a:p>
          <a:p>
            <a:pPr marL="804863" lvl="2">
              <a:buFont typeface="Arial" panose="020B0604020202020204" pitchFamily="34" charset="0"/>
              <a:buChar char="•"/>
            </a:pPr>
            <a:r>
              <a:rPr lang="fr-FR" sz="2000" dirty="0"/>
              <a:t>d’acquisition, d’entretien ou de perfectionnement des connaissances, </a:t>
            </a:r>
          </a:p>
          <a:p>
            <a:pPr marL="804863" lvl="2">
              <a:buFont typeface="Arial" panose="020B0604020202020204" pitchFamily="34" charset="0"/>
              <a:buChar char="•"/>
            </a:pPr>
            <a:r>
              <a:rPr lang="fr-FR" sz="2000" dirty="0"/>
              <a:t>de lutte contre l’illettrisme ou d’apprentissage de la langue française, </a:t>
            </a:r>
          </a:p>
          <a:p>
            <a:pPr marL="804863" lvl="2">
              <a:buFont typeface="Arial" panose="020B0604020202020204" pitchFamily="34" charset="0"/>
              <a:buChar char="•"/>
            </a:pPr>
            <a:r>
              <a:rPr lang="fr-FR" sz="2000" dirty="0"/>
              <a:t>de  formation à distance (FOAD),</a:t>
            </a:r>
          </a:p>
          <a:p>
            <a:pPr marL="804863" lvl="2">
              <a:buFont typeface="Arial" panose="020B0604020202020204" pitchFamily="34" charset="0"/>
              <a:buChar char="•"/>
            </a:pPr>
            <a:r>
              <a:rPr lang="fr-FR" sz="2000" dirty="0"/>
              <a:t>d’un bilan de compétences , de VAE , …</a:t>
            </a:r>
          </a:p>
        </p:txBody>
      </p:sp>
      <p:sp>
        <p:nvSpPr>
          <p:cNvPr id="4" name="Titre 3"/>
          <p:cNvSpPr>
            <a:spLocks noGrp="1"/>
          </p:cNvSpPr>
          <p:nvPr>
            <p:ph type="title"/>
          </p:nvPr>
        </p:nvSpPr>
        <p:spPr>
          <a:xfrm>
            <a:off x="2462859" y="0"/>
            <a:ext cx="6361287" cy="702506"/>
          </a:xfrm>
        </p:spPr>
        <p:txBody>
          <a:bodyPr/>
          <a:lstStyle/>
          <a:p>
            <a:r>
              <a:rPr lang="fr-FR" sz="2800" b="1" dirty="0"/>
              <a:t>Définition d’une action de formation </a:t>
            </a:r>
          </a:p>
        </p:txBody>
      </p:sp>
    </p:spTree>
    <p:extLst>
      <p:ext uri="{BB962C8B-B14F-4D97-AF65-F5344CB8AC3E}">
        <p14:creationId xmlns:p14="http://schemas.microsoft.com/office/powerpoint/2010/main" val="2453438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29259" y="734992"/>
            <a:ext cx="1855141" cy="5621359"/>
          </a:xfrm>
        </p:spPr>
        <p:txBody>
          <a:bodyPr>
            <a:normAutofit/>
          </a:bodyPr>
          <a:lstStyle/>
          <a:p>
            <a:r>
              <a:rPr lang="fr-FR" dirty="0"/>
              <a:t>.</a:t>
            </a:r>
          </a:p>
        </p:txBody>
      </p:sp>
      <p:sp>
        <p:nvSpPr>
          <p:cNvPr id="3" name="Espace réservé du contenu 2"/>
          <p:cNvSpPr>
            <a:spLocks noGrp="1"/>
          </p:cNvSpPr>
          <p:nvPr>
            <p:ph sz="half" idx="15"/>
          </p:nvPr>
        </p:nvSpPr>
        <p:spPr>
          <a:xfrm>
            <a:off x="2462860" y="1542815"/>
            <a:ext cx="6361288" cy="5064461"/>
          </a:xfrm>
        </p:spPr>
        <p:txBody>
          <a:bodyPr>
            <a:normAutofit fontScale="92500" lnSpcReduction="20000"/>
          </a:bodyPr>
          <a:lstStyle/>
          <a:p>
            <a:r>
              <a:rPr lang="fr-FR" sz="1900" dirty="0"/>
              <a:t>Les actions </a:t>
            </a:r>
            <a:r>
              <a:rPr lang="fr-FR" sz="1900" b="1" dirty="0">
                <a:solidFill>
                  <a:schemeClr val="accent1"/>
                </a:solidFill>
              </a:rPr>
              <a:t>d’adaptation au poste de travail ou liées à l’évolution</a:t>
            </a:r>
            <a:r>
              <a:rPr lang="fr-FR" sz="1900" dirty="0">
                <a:solidFill>
                  <a:schemeClr val="accent1"/>
                </a:solidFill>
              </a:rPr>
              <a:t> et </a:t>
            </a:r>
            <a:r>
              <a:rPr lang="fr-FR" sz="1900" b="1" dirty="0">
                <a:solidFill>
                  <a:schemeClr val="accent1"/>
                </a:solidFill>
              </a:rPr>
              <a:t>au maintien dans l’emploi </a:t>
            </a:r>
          </a:p>
          <a:p>
            <a:pPr lvl="1"/>
            <a:r>
              <a:rPr lang="fr-FR" sz="1900" dirty="0"/>
              <a:t>Les actions d'adaptation au poste de travail sont celles qui ont pour objectif de permettre au salarié de remplir les missions du poste pour lequel il a été engagé. </a:t>
            </a:r>
          </a:p>
          <a:p>
            <a:pPr lvl="1"/>
            <a:r>
              <a:rPr lang="fr-FR" sz="1900" dirty="0"/>
              <a:t>Les actions liées à l'évolution ou au maintien dans l'emploi sont celles qui permettent d'apporter au salarié des compétences directement utilisables dans le cadre des fonctions qu'il occupe ou susceptible d’occuper dans le cadre d’une évolution naturelle, prévisible ou prévue du poste sans que celle-ci n’entraine de modification de la fiche de poste ou du contrat de travail. </a:t>
            </a:r>
          </a:p>
          <a:p>
            <a:r>
              <a:rPr lang="fr-FR" sz="1900" dirty="0"/>
              <a:t>Les actions de </a:t>
            </a:r>
            <a:r>
              <a:rPr lang="fr-FR" sz="1900" b="1" dirty="0">
                <a:solidFill>
                  <a:schemeClr val="accent1"/>
                </a:solidFill>
              </a:rPr>
              <a:t>développement des compétences </a:t>
            </a:r>
          </a:p>
          <a:p>
            <a:pPr lvl="1"/>
            <a:r>
              <a:rPr lang="fr-FR" sz="1900" dirty="0"/>
              <a:t>Ces actions visent à faire acquérir au salarié des compétences qui vont au-delà de sa qualification professionnelle et qui nécessitent un changement de poste et/ou de contrat de travail et/ou une évolution de la qualification professionnelle (projet de promotion, mobilité professionnelle sans promotion, reclassement interne ou externe, reconnaissance de compétences sans modification de poste). </a:t>
            </a:r>
          </a:p>
          <a:p>
            <a:endParaRPr lang="fr-FR" dirty="0"/>
          </a:p>
        </p:txBody>
      </p:sp>
      <p:sp>
        <p:nvSpPr>
          <p:cNvPr id="4" name="Titre 3"/>
          <p:cNvSpPr>
            <a:spLocks noGrp="1"/>
          </p:cNvSpPr>
          <p:nvPr>
            <p:ph type="title"/>
          </p:nvPr>
        </p:nvSpPr>
        <p:spPr>
          <a:xfrm>
            <a:off x="2462861" y="32486"/>
            <a:ext cx="6361287" cy="702506"/>
          </a:xfrm>
        </p:spPr>
        <p:txBody>
          <a:bodyPr/>
          <a:lstStyle/>
          <a:p>
            <a:r>
              <a:rPr lang="fr-FR" sz="2800" b="1" dirty="0"/>
              <a:t>deux types d’actions sur le plan </a:t>
            </a:r>
            <a:br>
              <a:rPr lang="fr-FR" sz="2800" b="1" dirty="0"/>
            </a:br>
            <a:endParaRPr lang="fr-FR" sz="2800" b="1" dirty="0"/>
          </a:p>
        </p:txBody>
      </p:sp>
    </p:spTree>
    <p:extLst>
      <p:ext uri="{BB962C8B-B14F-4D97-AF65-F5344CB8AC3E}">
        <p14:creationId xmlns:p14="http://schemas.microsoft.com/office/powerpoint/2010/main" val="132131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normAutofit fontScale="92500"/>
          </a:bodyPr>
          <a:lstStyle/>
          <a:p>
            <a:r>
              <a:rPr lang="fr-FR" cap="none" dirty="0"/>
              <a:t>Des </a:t>
            </a:r>
            <a:r>
              <a:rPr lang="fr-FR" b="1" cap="none" dirty="0">
                <a:solidFill>
                  <a:schemeClr val="accent1"/>
                </a:solidFill>
              </a:rPr>
              <a:t>objectifs pédagogiques précis </a:t>
            </a:r>
            <a:endParaRPr lang="fr-FR" cap="none" dirty="0"/>
          </a:p>
          <a:p>
            <a:pPr lvl="1"/>
            <a:r>
              <a:rPr lang="fr-FR" dirty="0"/>
              <a:t>quelles connaissances, quelles compétences l’action permet-elle d’acquérir ?</a:t>
            </a:r>
          </a:p>
          <a:p>
            <a:r>
              <a:rPr lang="fr-FR" cap="none" dirty="0"/>
              <a:t>Un </a:t>
            </a:r>
            <a:r>
              <a:rPr lang="fr-FR" b="1" cap="none" dirty="0">
                <a:solidFill>
                  <a:schemeClr val="accent1"/>
                </a:solidFill>
              </a:rPr>
              <a:t>programme écrit et séquencé en modules</a:t>
            </a:r>
          </a:p>
          <a:p>
            <a:pPr lvl="1"/>
            <a:r>
              <a:rPr lang="fr-FR" b="1" dirty="0">
                <a:solidFill>
                  <a:schemeClr val="accent1"/>
                </a:solidFill>
              </a:rPr>
              <a:t> </a:t>
            </a:r>
            <a:r>
              <a:rPr lang="fr-FR" dirty="0"/>
              <a:t>durée de l’action, organisation, public, prérequis</a:t>
            </a:r>
          </a:p>
          <a:p>
            <a:r>
              <a:rPr lang="fr-FR" cap="none" dirty="0"/>
              <a:t>Les </a:t>
            </a:r>
            <a:r>
              <a:rPr lang="fr-FR" sz="2700" b="1" cap="none" dirty="0">
                <a:solidFill>
                  <a:schemeClr val="accent1"/>
                </a:solidFill>
              </a:rPr>
              <a:t>moyens pédagogiques et les intervenants </a:t>
            </a:r>
          </a:p>
          <a:p>
            <a:pPr lvl="1"/>
            <a:r>
              <a:rPr lang="fr-FR" dirty="0"/>
              <a:t>quels moyens,  quels formateurs ?</a:t>
            </a:r>
          </a:p>
          <a:p>
            <a:r>
              <a:rPr lang="fr-FR" cap="none" dirty="0"/>
              <a:t>Les </a:t>
            </a:r>
            <a:r>
              <a:rPr lang="fr-FR" sz="2700" b="1" cap="none" dirty="0">
                <a:solidFill>
                  <a:schemeClr val="accent1"/>
                </a:solidFill>
              </a:rPr>
              <a:t>modalités de suivi et/ou d’évaluation ou de certification </a:t>
            </a:r>
          </a:p>
          <a:p>
            <a:pPr lvl="1"/>
            <a:r>
              <a:rPr lang="fr-FR" dirty="0"/>
              <a:t>émargements, attestation de formation, certifications, fiche d’évaluation, …</a:t>
            </a:r>
          </a:p>
          <a:p>
            <a:endParaRPr lang="fr-FR" cap="none" dirty="0"/>
          </a:p>
        </p:txBody>
      </p:sp>
      <p:sp>
        <p:nvSpPr>
          <p:cNvPr id="4" name="Titre 3"/>
          <p:cNvSpPr>
            <a:spLocks noGrp="1"/>
          </p:cNvSpPr>
          <p:nvPr>
            <p:ph type="title"/>
          </p:nvPr>
        </p:nvSpPr>
        <p:spPr>
          <a:xfrm>
            <a:off x="2462859" y="32486"/>
            <a:ext cx="6361287" cy="702506"/>
          </a:xfrm>
        </p:spPr>
        <p:txBody>
          <a:bodyPr/>
          <a:lstStyle/>
          <a:p>
            <a:r>
              <a:rPr lang="fr-FR" sz="2800" b="1" dirty="0"/>
              <a:t>L’action de formation doit prévoir</a:t>
            </a:r>
          </a:p>
        </p:txBody>
      </p:sp>
    </p:spTree>
    <p:extLst>
      <p:ext uri="{BB962C8B-B14F-4D97-AF65-F5344CB8AC3E}">
        <p14:creationId xmlns:p14="http://schemas.microsoft.com/office/powerpoint/2010/main" val="2693433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5"/>
          </p:nvPr>
        </p:nvSpPr>
        <p:spPr/>
        <p:txBody>
          <a:bodyPr>
            <a:normAutofit fontScale="92500" lnSpcReduction="20000"/>
          </a:bodyPr>
          <a:lstStyle/>
          <a:p>
            <a:r>
              <a:rPr lang="fr-FR" cap="none" dirty="0"/>
              <a:t>Les actions d’information, de sensibilisation</a:t>
            </a:r>
          </a:p>
          <a:p>
            <a:r>
              <a:rPr lang="fr-FR" cap="none" dirty="0"/>
              <a:t>Les stages de survie, de développement personnel ou de loisirs</a:t>
            </a:r>
          </a:p>
          <a:p>
            <a:r>
              <a:rPr lang="fr-FR" cap="none" dirty="0"/>
              <a:t>Les actions de « coaching » non-définies dans un parcours de formation</a:t>
            </a:r>
          </a:p>
          <a:p>
            <a:r>
              <a:rPr lang="fr-FR" cap="none" dirty="0"/>
              <a:t>Les actions de formation relevant de l’obligation de l’employeur (assurer la sécurité au travail : manipulation extincteur, organisation plan évacuation)</a:t>
            </a:r>
          </a:p>
          <a:p>
            <a:r>
              <a:rPr lang="fr-FR" cap="none" dirty="0"/>
              <a:t>Les actions de formation sur les thématiques sociétales (addiction aux drogues, au tabac, rattrapage de points permis de conduire, …)</a:t>
            </a:r>
          </a:p>
          <a:p>
            <a:endParaRPr lang="fr-FR" cap="none" dirty="0"/>
          </a:p>
        </p:txBody>
      </p:sp>
      <p:sp>
        <p:nvSpPr>
          <p:cNvPr id="4" name="Titre 3"/>
          <p:cNvSpPr>
            <a:spLocks noGrp="1"/>
          </p:cNvSpPr>
          <p:nvPr>
            <p:ph type="title"/>
          </p:nvPr>
        </p:nvSpPr>
        <p:spPr>
          <a:xfrm>
            <a:off x="2462859" y="17738"/>
            <a:ext cx="6361287" cy="702506"/>
          </a:xfrm>
        </p:spPr>
        <p:txBody>
          <a:bodyPr/>
          <a:lstStyle/>
          <a:p>
            <a:r>
              <a:rPr lang="fr-FR" sz="2800" b="1" dirty="0"/>
              <a:t>Ne sont pas considérées comme </a:t>
            </a:r>
            <a:br>
              <a:rPr lang="fr-FR" sz="2800" b="1" dirty="0"/>
            </a:br>
            <a:r>
              <a:rPr lang="fr-FR" sz="2800" b="1" dirty="0"/>
              <a:t>des actions de formation</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20970"/>
            <a:ext cx="2003931" cy="19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09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p:txBody>
          <a:bodyPr anchor="ctr" anchorCtr="1"/>
          <a:lstStyle/>
          <a:p>
            <a:r>
              <a:rPr lang="fr-FR" sz="2400" b="1" dirty="0"/>
              <a:t>Le principe traditionnel </a:t>
            </a:r>
          </a:p>
          <a:p>
            <a:endParaRPr lang="fr-FR" dirty="0"/>
          </a:p>
        </p:txBody>
      </p:sp>
      <p:sp>
        <p:nvSpPr>
          <p:cNvPr id="6" name="Titre 5"/>
          <p:cNvSpPr>
            <a:spLocks noGrp="1"/>
          </p:cNvSpPr>
          <p:nvPr>
            <p:ph type="title"/>
          </p:nvPr>
        </p:nvSpPr>
        <p:spPr>
          <a:xfrm>
            <a:off x="2250249" y="1"/>
            <a:ext cx="4666075" cy="1377658"/>
          </a:xfrm>
        </p:spPr>
        <p:txBody>
          <a:bodyPr anchor="ctr" anchorCtr="1"/>
          <a:lstStyle/>
          <a:p>
            <a:r>
              <a:rPr lang="fr-FR" sz="2800" b="1" dirty="0"/>
              <a:t>LA hiérarchie des normes</a:t>
            </a:r>
          </a:p>
        </p:txBody>
      </p:sp>
    </p:spTree>
    <p:extLst>
      <p:ext uri="{BB962C8B-B14F-4D97-AF65-F5344CB8AC3E}">
        <p14:creationId xmlns:p14="http://schemas.microsoft.com/office/powerpoint/2010/main" val="1314597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5"/>
          </p:nvPr>
        </p:nvSpPr>
        <p:spPr/>
        <p:txBody>
          <a:bodyPr>
            <a:normAutofit fontScale="92500" lnSpcReduction="20000"/>
          </a:bodyPr>
          <a:lstStyle/>
          <a:p>
            <a:r>
              <a:rPr lang="fr-FR" cap="none" dirty="0"/>
              <a:t>Vous pouvez le télécharger en cliquant ici : </a:t>
            </a:r>
            <a:r>
              <a:rPr lang="fr-FR" cap="none" dirty="0">
                <a:hlinkClick r:id="rId2"/>
              </a:rPr>
              <a:t>http://www.collegeemployeur.org/?p=615</a:t>
            </a:r>
            <a:r>
              <a:rPr lang="fr-FR" cap="none" dirty="0"/>
              <a:t> </a:t>
            </a:r>
          </a:p>
          <a:p>
            <a:r>
              <a:rPr lang="fr-FR" cap="none" dirty="0"/>
              <a:t>La </a:t>
            </a:r>
            <a:r>
              <a:rPr lang="fr-FR" b="1" cap="none" dirty="0">
                <a:solidFill>
                  <a:srgbClr val="3CA6C4"/>
                </a:solidFill>
              </a:rPr>
              <a:t>consultation du comité d’entreprise </a:t>
            </a:r>
            <a:r>
              <a:rPr lang="fr-FR" cap="none" dirty="0"/>
              <a:t>sur le plan de formation a évolué.</a:t>
            </a:r>
          </a:p>
          <a:p>
            <a:r>
              <a:rPr lang="fr-FR" cap="none" dirty="0"/>
              <a:t>Elle est regroupée dans une des 3 consultations du CE (celle sur la politique sociale).</a:t>
            </a:r>
          </a:p>
          <a:p>
            <a:r>
              <a:rPr lang="fr-FR" cap="none" dirty="0"/>
              <a:t>Les règles traditionnelles (2 réunions: l’une avant le 30 septembre et l’autre avant le 30 décembre) ne sont plus applicables.</a:t>
            </a:r>
          </a:p>
          <a:p>
            <a:r>
              <a:rPr lang="fr-FR" cap="none" dirty="0"/>
              <a:t>Seule obligation désormais : remplir BDES et présenter un plan comme celui indiqué dans l’outil.</a:t>
            </a:r>
          </a:p>
        </p:txBody>
      </p:sp>
      <p:sp>
        <p:nvSpPr>
          <p:cNvPr id="4" name="Titre 3"/>
          <p:cNvSpPr>
            <a:spLocks noGrp="1"/>
          </p:cNvSpPr>
          <p:nvPr>
            <p:ph type="title"/>
          </p:nvPr>
        </p:nvSpPr>
        <p:spPr>
          <a:xfrm>
            <a:off x="2462859" y="280327"/>
            <a:ext cx="6361287" cy="702506"/>
          </a:xfrm>
        </p:spPr>
        <p:txBody>
          <a:bodyPr/>
          <a:lstStyle/>
          <a:p>
            <a:r>
              <a:rPr lang="fr-FR" b="1" dirty="0"/>
              <a:t>Un outil pour construire son plan de formation</a:t>
            </a:r>
          </a:p>
        </p:txBody>
      </p:sp>
      <p:pic>
        <p:nvPicPr>
          <p:cNvPr id="5" name="Image 4"/>
          <p:cNvPicPr>
            <a:picLocks noChangeAspect="1"/>
          </p:cNvPicPr>
          <p:nvPr/>
        </p:nvPicPr>
        <p:blipFill>
          <a:blip r:embed="rId3"/>
          <a:stretch>
            <a:fillRect/>
          </a:stretch>
        </p:blipFill>
        <p:spPr>
          <a:xfrm>
            <a:off x="672558" y="2441420"/>
            <a:ext cx="975413" cy="812844"/>
          </a:xfrm>
          <a:prstGeom prst="rect">
            <a:avLst/>
          </a:prstGeom>
        </p:spPr>
      </p:pic>
    </p:spTree>
    <p:extLst>
      <p:ext uri="{BB962C8B-B14F-4D97-AF65-F5344CB8AC3E}">
        <p14:creationId xmlns:p14="http://schemas.microsoft.com/office/powerpoint/2010/main" val="85348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Espace réservé du contenu 2"/>
          <p:cNvSpPr>
            <a:spLocks noGrp="1"/>
          </p:cNvSpPr>
          <p:nvPr>
            <p:ph sz="half" idx="15"/>
          </p:nvPr>
        </p:nvSpPr>
        <p:spPr>
          <a:xfrm>
            <a:off x="2462860" y="1542815"/>
            <a:ext cx="6361288" cy="5211945"/>
          </a:xfrm>
        </p:spPr>
        <p:txBody>
          <a:bodyPr>
            <a:normAutofit lnSpcReduction="10000"/>
          </a:bodyPr>
          <a:lstStyle/>
          <a:p>
            <a:pPr algn="l">
              <a:lnSpc>
                <a:spcPct val="120000"/>
              </a:lnSpc>
              <a:spcBef>
                <a:spcPts val="0"/>
              </a:spcBef>
            </a:pPr>
            <a:endParaRPr lang="fr-FR" cap="none" dirty="0"/>
          </a:p>
          <a:p>
            <a:pPr algn="l">
              <a:lnSpc>
                <a:spcPct val="120000"/>
              </a:lnSpc>
              <a:spcBef>
                <a:spcPts val="0"/>
              </a:spcBef>
            </a:pPr>
            <a:endParaRPr lang="fr-FR" cap="none" dirty="0"/>
          </a:p>
          <a:p>
            <a:pPr algn="l">
              <a:lnSpc>
                <a:spcPct val="120000"/>
              </a:lnSpc>
              <a:spcBef>
                <a:spcPts val="0"/>
              </a:spcBef>
            </a:pPr>
            <a:r>
              <a:rPr lang="fr-FR" cap="none" dirty="0"/>
              <a:t>Pour télécharger les communiqués, les notes, le PPT, les grilles de l’entretien professionnel, rendez-vous sur le site Formation du Collège employeur.</a:t>
            </a:r>
            <a:br>
              <a:rPr lang="fr-FR" cap="none" dirty="0"/>
            </a:br>
            <a:r>
              <a:rPr lang="fr-FR" cap="none" dirty="0">
                <a:hlinkClick r:id="rId2"/>
              </a:rPr>
              <a:t>www. Collegeemployeur.org</a:t>
            </a:r>
            <a:endParaRPr lang="fr-FR" cap="none" dirty="0"/>
          </a:p>
          <a:p>
            <a:pPr algn="l">
              <a:lnSpc>
                <a:spcPct val="120000"/>
              </a:lnSpc>
              <a:spcBef>
                <a:spcPts val="0"/>
              </a:spcBef>
            </a:pPr>
            <a:endParaRPr lang="fr-FR" cap="none" dirty="0"/>
          </a:p>
          <a:p>
            <a:pPr algn="l">
              <a:lnSpc>
                <a:spcPct val="120000"/>
              </a:lnSpc>
              <a:spcBef>
                <a:spcPts val="0"/>
              </a:spcBef>
            </a:pPr>
            <a:r>
              <a:rPr lang="fr-FR" b="1" u="sng" cap="none" dirty="0"/>
              <a:t>Contacts: </a:t>
            </a:r>
          </a:p>
          <a:p>
            <a:pPr algn="l">
              <a:lnSpc>
                <a:spcPct val="120000"/>
              </a:lnSpc>
              <a:spcBef>
                <a:spcPts val="0"/>
              </a:spcBef>
            </a:pPr>
            <a:r>
              <a:rPr lang="fr-FR" cap="none" dirty="0">
                <a:hlinkClick r:id="rId3"/>
              </a:rPr>
              <a:t>a-delgove@collegeemployeur.org</a:t>
            </a:r>
            <a:endParaRPr lang="fr-FR" cap="none" dirty="0"/>
          </a:p>
          <a:p>
            <a:pPr algn="l">
              <a:lnSpc>
                <a:spcPct val="120000"/>
              </a:lnSpc>
              <a:spcBef>
                <a:spcPts val="0"/>
              </a:spcBef>
            </a:pPr>
            <a:r>
              <a:rPr lang="fr-FR" cap="none" dirty="0">
                <a:hlinkClick r:id="rId4"/>
              </a:rPr>
              <a:t>formation@branche-eep.org</a:t>
            </a:r>
            <a:r>
              <a:rPr lang="fr-FR" cap="none" dirty="0"/>
              <a:t> </a:t>
            </a:r>
          </a:p>
          <a:p>
            <a:pPr algn="l">
              <a:lnSpc>
                <a:spcPct val="120000"/>
              </a:lnSpc>
              <a:spcBef>
                <a:spcPts val="0"/>
              </a:spcBef>
            </a:pPr>
            <a:r>
              <a:rPr lang="fr-FR" cap="none" dirty="0"/>
              <a:t>et vos OPCE </a:t>
            </a:r>
          </a:p>
        </p:txBody>
      </p:sp>
      <p:sp>
        <p:nvSpPr>
          <p:cNvPr id="4" name="Titre 3"/>
          <p:cNvSpPr>
            <a:spLocks noGrp="1"/>
          </p:cNvSpPr>
          <p:nvPr>
            <p:ph type="title"/>
          </p:nvPr>
        </p:nvSpPr>
        <p:spPr>
          <a:xfrm>
            <a:off x="2462859" y="2990"/>
            <a:ext cx="6361287" cy="702506"/>
          </a:xfrm>
        </p:spPr>
        <p:txBody>
          <a:bodyPr/>
          <a:lstStyle/>
          <a:p>
            <a:r>
              <a:rPr lang="fr-FR" sz="2800" b="1" dirty="0"/>
              <a:t>Pour aller plus loin 	</a:t>
            </a:r>
          </a:p>
        </p:txBody>
      </p:sp>
      <p:pic>
        <p:nvPicPr>
          <p:cNvPr id="5" name="Image 4"/>
          <p:cNvPicPr>
            <a:picLocks noChangeAspect="1"/>
          </p:cNvPicPr>
          <p:nvPr/>
        </p:nvPicPr>
        <p:blipFill>
          <a:blip r:embed="rId5"/>
          <a:stretch>
            <a:fillRect/>
          </a:stretch>
        </p:blipFill>
        <p:spPr>
          <a:xfrm>
            <a:off x="7127478" y="242925"/>
            <a:ext cx="2016522" cy="2016522"/>
          </a:xfrm>
          <a:prstGeom prst="rect">
            <a:avLst/>
          </a:prstGeom>
        </p:spPr>
      </p:pic>
    </p:spTree>
    <p:extLst>
      <p:ext uri="{BB962C8B-B14F-4D97-AF65-F5344CB8AC3E}">
        <p14:creationId xmlns:p14="http://schemas.microsoft.com/office/powerpoint/2010/main" val="1951863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chor="ctr" anchorCtr="1">
            <a:normAutofit/>
          </a:bodyPr>
          <a:lstStyle/>
          <a:p>
            <a:r>
              <a:rPr lang="fr-FR" sz="2400" b="1" dirty="0"/>
              <a:t>Quelques rappels</a:t>
            </a:r>
          </a:p>
        </p:txBody>
      </p:sp>
      <p:sp>
        <p:nvSpPr>
          <p:cNvPr id="3" name="Titre 2"/>
          <p:cNvSpPr>
            <a:spLocks noGrp="1"/>
          </p:cNvSpPr>
          <p:nvPr>
            <p:ph type="title"/>
          </p:nvPr>
        </p:nvSpPr>
        <p:spPr>
          <a:xfrm>
            <a:off x="2250249" y="1"/>
            <a:ext cx="4666075" cy="1377658"/>
          </a:xfrm>
        </p:spPr>
        <p:txBody>
          <a:bodyPr anchor="ctr" anchorCtr="1"/>
          <a:lstStyle/>
          <a:p>
            <a:r>
              <a:rPr lang="fr-FR" sz="2800" b="1" dirty="0"/>
              <a:t>EEP Santé </a:t>
            </a:r>
          </a:p>
        </p:txBody>
      </p:sp>
      <p:pic>
        <p:nvPicPr>
          <p:cNvPr id="2050" name="Picture 2" descr="http://www.fnogec.org/politique-sociale/protection-sociale-complementaire/complementaire-sante/resolveuid/6488d37941f4ddb86c8bc0c3de89bacf/image_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620" y="-8688"/>
            <a:ext cx="1393315" cy="138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48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a:t>Reportez vous aux Lettres </a:t>
            </a:r>
            <a:r>
              <a:rPr lang="fr-FR" i="1" dirty="0"/>
              <a:t>EEP Santé </a:t>
            </a:r>
          </a:p>
        </p:txBody>
      </p:sp>
      <p:sp>
        <p:nvSpPr>
          <p:cNvPr id="3" name="Espace réservé du contenu 2"/>
          <p:cNvSpPr>
            <a:spLocks noGrp="1"/>
          </p:cNvSpPr>
          <p:nvPr>
            <p:ph sz="half" idx="15"/>
          </p:nvPr>
        </p:nvSpPr>
        <p:spPr/>
        <p:txBody>
          <a:bodyPr>
            <a:normAutofit fontScale="92500" lnSpcReduction="10000"/>
          </a:bodyPr>
          <a:lstStyle/>
          <a:p>
            <a:r>
              <a:rPr lang="fr-FR" cap="none" dirty="0"/>
              <a:t>Tous les salariés de plus de 4 mois d’ancienneté sont concernés sont par </a:t>
            </a:r>
            <a:r>
              <a:rPr lang="fr-FR" b="1" i="1" cap="none" dirty="0">
                <a:solidFill>
                  <a:srgbClr val="92D050"/>
                </a:solidFill>
              </a:rPr>
              <a:t>EEP Santé </a:t>
            </a:r>
          </a:p>
          <a:p>
            <a:pPr marL="342900" indent="-342900">
              <a:buFontTx/>
              <a:buChar char="-"/>
            </a:pPr>
            <a:r>
              <a:rPr lang="fr-FR" i="1" cap="none" dirty="0">
                <a:solidFill>
                  <a:schemeClr val="tx1"/>
                </a:solidFill>
              </a:rPr>
              <a:t>Les salariés percevant une « indemnité forfaitaire ».  Cela peut être la cas pour des chefs de travaux, des responsables de SEGPA, des chefs d’établissement </a:t>
            </a:r>
          </a:p>
          <a:p>
            <a:pPr marL="342900" indent="-342900">
              <a:buFontTx/>
              <a:buChar char="-"/>
            </a:pPr>
            <a:r>
              <a:rPr lang="fr-FR" i="1" cap="none" dirty="0">
                <a:solidFill>
                  <a:schemeClr val="tx1"/>
                </a:solidFill>
              </a:rPr>
              <a:t>Les salariés en CDD y compris les CUI CAE  qui bénéficient d’ailleurs d’une réduction tarifaire de 50%</a:t>
            </a:r>
          </a:p>
          <a:p>
            <a:r>
              <a:rPr lang="fr-FR" cap="none" dirty="0">
                <a:sym typeface="Wingdings" panose="05000000000000000000" pitchFamily="2" charset="2"/>
              </a:rPr>
              <a:t>Ces salariés conservent le droit de se dispenser d’adhésion si leur situation est prévue par la loi, les décrets ou l’accord du 18 juin 2015</a:t>
            </a:r>
            <a:endParaRPr lang="fr-FR" cap="none" dirty="0"/>
          </a:p>
        </p:txBody>
      </p:sp>
      <p:sp>
        <p:nvSpPr>
          <p:cNvPr id="4" name="Titre 3"/>
          <p:cNvSpPr>
            <a:spLocks noGrp="1"/>
          </p:cNvSpPr>
          <p:nvPr>
            <p:ph type="title"/>
          </p:nvPr>
        </p:nvSpPr>
        <p:spPr/>
        <p:txBody>
          <a:bodyPr/>
          <a:lstStyle/>
          <a:p>
            <a:r>
              <a:rPr lang="fr-FR" dirty="0"/>
              <a:t>Champ d’application</a:t>
            </a:r>
          </a:p>
        </p:txBody>
      </p:sp>
      <p:pic>
        <p:nvPicPr>
          <p:cNvPr id="5" name="Image 4" descr="C:\Users\Jean-René LE MEUR\AppData\Local\Microsoft\Windows\INetCache\Content.Word\LogoEEPsante╠üCMJ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1988" y="124461"/>
            <a:ext cx="1272540" cy="1272540"/>
          </a:xfrm>
          <a:prstGeom prst="rect">
            <a:avLst/>
          </a:prstGeom>
          <a:noFill/>
          <a:ln>
            <a:noFill/>
          </a:ln>
        </p:spPr>
      </p:pic>
    </p:spTree>
    <p:extLst>
      <p:ext uri="{BB962C8B-B14F-4D97-AF65-F5344CB8AC3E}">
        <p14:creationId xmlns:p14="http://schemas.microsoft.com/office/powerpoint/2010/main" val="1046100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r>
              <a:rPr lang="fr-FR" sz="1800" dirty="0"/>
              <a:t>Une question : </a:t>
            </a:r>
            <a:r>
              <a:rPr lang="fr-FR" sz="1800" dirty="0">
                <a:hlinkClick r:id="rId2"/>
              </a:rPr>
              <a:t>sante@branche-eep.org</a:t>
            </a:r>
            <a:r>
              <a:rPr lang="fr-FR" sz="1800" dirty="0"/>
              <a:t> </a:t>
            </a:r>
          </a:p>
          <a:p>
            <a:endParaRPr lang="fr-FR" sz="1800" dirty="0"/>
          </a:p>
        </p:txBody>
      </p:sp>
      <p:sp>
        <p:nvSpPr>
          <p:cNvPr id="3" name="Espace réservé du contenu 2"/>
          <p:cNvSpPr>
            <a:spLocks noGrp="1"/>
          </p:cNvSpPr>
          <p:nvPr>
            <p:ph sz="half" idx="15"/>
          </p:nvPr>
        </p:nvSpPr>
        <p:spPr/>
        <p:txBody>
          <a:bodyPr>
            <a:noAutofit/>
          </a:bodyPr>
          <a:lstStyle/>
          <a:p>
            <a:r>
              <a:rPr lang="fr-FR" sz="1800" cap="none" dirty="0"/>
              <a:t>Les salariés couverts par une assurance collective obligatoire (en règle générale comme ayant-droit du conjoint) peuvent se dispenser d’adhésion. </a:t>
            </a:r>
          </a:p>
          <a:p>
            <a:r>
              <a:rPr lang="fr-FR" sz="1800" cap="none" dirty="0"/>
              <a:t>Ils doivent justifier de cette affiliation… Cette dispense est annuelle ou à renouveler. Et souvent les dispenses ne sont </a:t>
            </a:r>
            <a:r>
              <a:rPr lang="fr-FR" sz="1800" cap="none" dirty="0" err="1"/>
              <a:t>aps</a:t>
            </a:r>
            <a:r>
              <a:rPr lang="fr-FR" sz="1800" cap="none" dirty="0"/>
              <a:t> renouvelables ! (Voir Lettres </a:t>
            </a:r>
            <a:r>
              <a:rPr lang="fr-FR" sz="1800" b="1" i="1" cap="none" dirty="0">
                <a:solidFill>
                  <a:srgbClr val="92D050"/>
                </a:solidFill>
              </a:rPr>
              <a:t>EEP Santé </a:t>
            </a:r>
            <a:r>
              <a:rPr lang="fr-FR" sz="1800" cap="none" dirty="0"/>
              <a:t>et notamment n°9)</a:t>
            </a:r>
          </a:p>
          <a:p>
            <a:pPr marL="342900" indent="-342900">
              <a:buFont typeface="Wingdings" panose="05000000000000000000" pitchFamily="2" charset="2"/>
              <a:buChar char="Ä"/>
            </a:pPr>
            <a:r>
              <a:rPr lang="fr-FR" sz="1800" cap="none" dirty="0">
                <a:sym typeface="Wingdings" panose="05000000000000000000" pitchFamily="2" charset="2"/>
              </a:rPr>
              <a:t>Il faudra donc solliciter courant du mois d’octobre  ce justificatif.</a:t>
            </a:r>
          </a:p>
          <a:p>
            <a:pPr marL="342900" indent="-342900">
              <a:buFont typeface="Wingdings" panose="05000000000000000000" pitchFamily="2" charset="2"/>
              <a:buChar char="Ä"/>
            </a:pPr>
            <a:r>
              <a:rPr lang="fr-FR" sz="1800" cap="none" dirty="0">
                <a:sym typeface="Wingdings" panose="05000000000000000000" pitchFamily="2" charset="2"/>
              </a:rPr>
              <a:t>Ce sera l’occasion de vérifier si toutes les dispenses sont encore légitimes (CDD devenus CDI, échéance du contrat individuel passée) voire d’interroger certains salariés qui préfèreraient désormais compte tenu de l’expérience s’affilier à </a:t>
            </a:r>
            <a:r>
              <a:rPr lang="fr-FR" sz="1800" i="1" cap="none" dirty="0">
                <a:solidFill>
                  <a:srgbClr val="92D050"/>
                </a:solidFill>
                <a:sym typeface="Wingdings" panose="05000000000000000000" pitchFamily="2" charset="2"/>
              </a:rPr>
              <a:t>EEP Santé </a:t>
            </a:r>
          </a:p>
          <a:p>
            <a:pPr marL="1606550" lvl="2" indent="-342900">
              <a:buFont typeface="Wingdings" panose="05000000000000000000" pitchFamily="2" charset="2"/>
              <a:buChar char="Ä"/>
            </a:pPr>
            <a:r>
              <a:rPr lang="fr-FR" b="1" i="1" cap="none" dirty="0">
                <a:solidFill>
                  <a:schemeClr val="tx1"/>
                </a:solidFill>
                <a:sym typeface="Wingdings" panose="05000000000000000000" pitchFamily="2" charset="2"/>
              </a:rPr>
              <a:t>Rappelons que les CDD bénéficient de 50% de réduction tarifaire)</a:t>
            </a:r>
          </a:p>
        </p:txBody>
      </p:sp>
      <p:sp>
        <p:nvSpPr>
          <p:cNvPr id="4" name="Titre 3"/>
          <p:cNvSpPr>
            <a:spLocks noGrp="1"/>
          </p:cNvSpPr>
          <p:nvPr>
            <p:ph type="title"/>
          </p:nvPr>
        </p:nvSpPr>
        <p:spPr/>
        <p:txBody>
          <a:bodyPr/>
          <a:lstStyle/>
          <a:p>
            <a:r>
              <a:rPr lang="fr-FR" dirty="0"/>
              <a:t>Dispenses d’adhésion</a:t>
            </a:r>
          </a:p>
        </p:txBody>
      </p:sp>
      <p:pic>
        <p:nvPicPr>
          <p:cNvPr id="5" name="Image 4"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988" y="124461"/>
            <a:ext cx="1272540" cy="1272540"/>
          </a:xfrm>
          <a:prstGeom prst="rect">
            <a:avLst/>
          </a:prstGeom>
          <a:noFill/>
          <a:ln>
            <a:noFill/>
          </a:ln>
        </p:spPr>
      </p:pic>
      <p:pic>
        <p:nvPicPr>
          <p:cNvPr id="7" name="Image 6"/>
          <p:cNvPicPr>
            <a:picLocks noChangeAspect="1"/>
          </p:cNvPicPr>
          <p:nvPr/>
        </p:nvPicPr>
        <p:blipFill>
          <a:blip r:embed="rId4"/>
          <a:stretch>
            <a:fillRect/>
          </a:stretch>
        </p:blipFill>
        <p:spPr>
          <a:xfrm>
            <a:off x="860511" y="2674680"/>
            <a:ext cx="975413" cy="812844"/>
          </a:xfrm>
          <a:prstGeom prst="rect">
            <a:avLst/>
          </a:prstGeom>
        </p:spPr>
      </p:pic>
    </p:spTree>
    <p:extLst>
      <p:ext uri="{BB962C8B-B14F-4D97-AF65-F5344CB8AC3E}">
        <p14:creationId xmlns:p14="http://schemas.microsoft.com/office/powerpoint/2010/main" val="1260588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ctr"/>
            <a:endParaRPr lang="fr-FR" sz="2200" b="1" dirty="0"/>
          </a:p>
          <a:p>
            <a:pPr algn="ctr"/>
            <a:endParaRPr lang="fr-FR" sz="2200" b="1" dirty="0"/>
          </a:p>
          <a:p>
            <a:pPr algn="ctr"/>
            <a:r>
              <a:rPr lang="fr-FR" sz="2200" b="1" dirty="0"/>
              <a:t>Recueils d’interprétation </a:t>
            </a:r>
          </a:p>
        </p:txBody>
      </p:sp>
      <p:sp>
        <p:nvSpPr>
          <p:cNvPr id="3" name="Titre 2"/>
          <p:cNvSpPr>
            <a:spLocks noGrp="1"/>
          </p:cNvSpPr>
          <p:nvPr>
            <p:ph type="title"/>
          </p:nvPr>
        </p:nvSpPr>
        <p:spPr/>
        <p:txBody>
          <a:bodyPr/>
          <a:lstStyle/>
          <a:p>
            <a:r>
              <a:rPr lang="fr-FR" dirty="0"/>
              <a:t>Convention collective SEP </a:t>
            </a:r>
          </a:p>
        </p:txBody>
      </p:sp>
    </p:spTree>
    <p:extLst>
      <p:ext uri="{BB962C8B-B14F-4D97-AF65-F5344CB8AC3E}">
        <p14:creationId xmlns:p14="http://schemas.microsoft.com/office/powerpoint/2010/main" val="383149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lstStyle/>
          <a:p>
            <a:r>
              <a:rPr lang="fr-FR" cap="none" dirty="0"/>
              <a:t>Les sites des organisations du Collège employeur mettent à disposition les deux recueils d’interprétations paritaires rédigés par la Commission paritaire (ils ont une valeur juridique). </a:t>
            </a:r>
          </a:p>
          <a:p>
            <a:r>
              <a:rPr lang="fr-FR" cap="none" dirty="0"/>
              <a:t>Un guide pratique patronal d’application SEP est également disponible, il répond à la grande majorité de vos questions (pauses, prise en charge des repas etc.).</a:t>
            </a:r>
          </a:p>
          <a:p>
            <a:r>
              <a:rPr lang="fr-FR" cap="none" dirty="0"/>
              <a:t>Reportez vous à ces éléments !</a:t>
            </a:r>
          </a:p>
          <a:p>
            <a:endParaRPr lang="fr-FR" cap="none" dirty="0"/>
          </a:p>
        </p:txBody>
      </p:sp>
      <p:sp>
        <p:nvSpPr>
          <p:cNvPr id="4" name="Titre 3"/>
          <p:cNvSpPr>
            <a:spLocks noGrp="1"/>
          </p:cNvSpPr>
          <p:nvPr>
            <p:ph type="title"/>
          </p:nvPr>
        </p:nvSpPr>
        <p:spPr/>
        <p:txBody>
          <a:bodyPr/>
          <a:lstStyle/>
          <a:p>
            <a:r>
              <a:rPr lang="fr-FR" dirty="0"/>
              <a:t>Recueils d’interprétations</a:t>
            </a:r>
          </a:p>
        </p:txBody>
      </p:sp>
    </p:spTree>
    <p:extLst>
      <p:ext uri="{BB962C8B-B14F-4D97-AF65-F5344CB8AC3E}">
        <p14:creationId xmlns:p14="http://schemas.microsoft.com/office/powerpoint/2010/main" val="3513511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chor="ctr" anchorCtr="1">
            <a:normAutofit/>
          </a:bodyPr>
          <a:lstStyle/>
          <a:p>
            <a:r>
              <a:rPr lang="fr-FR" sz="2400" b="1" dirty="0"/>
              <a:t>Position du collège employeur</a:t>
            </a:r>
          </a:p>
        </p:txBody>
      </p:sp>
      <p:sp>
        <p:nvSpPr>
          <p:cNvPr id="3" name="Titre 2"/>
          <p:cNvSpPr>
            <a:spLocks noGrp="1"/>
          </p:cNvSpPr>
          <p:nvPr>
            <p:ph type="title"/>
          </p:nvPr>
        </p:nvSpPr>
        <p:spPr>
          <a:xfrm>
            <a:off x="2250249" y="1"/>
            <a:ext cx="4666075" cy="1377658"/>
          </a:xfrm>
        </p:spPr>
        <p:txBody>
          <a:bodyPr anchor="ctr" anchorCtr="1"/>
          <a:lstStyle/>
          <a:p>
            <a:r>
              <a:rPr lang="fr-FR" sz="2800" b="1" dirty="0"/>
              <a:t>La pénibilité</a:t>
            </a:r>
          </a:p>
        </p:txBody>
      </p:sp>
    </p:spTree>
    <p:extLst>
      <p:ext uri="{BB962C8B-B14F-4D97-AF65-F5344CB8AC3E}">
        <p14:creationId xmlns:p14="http://schemas.microsoft.com/office/powerpoint/2010/main" val="4196997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l"/>
            <a:r>
              <a:rPr lang="fr-FR" sz="2000" dirty="0"/>
              <a:t>Texte du 6 janvier 2016, accessible </a:t>
            </a:r>
            <a:r>
              <a:rPr lang="fr-FR" sz="2000" dirty="0">
                <a:hlinkClick r:id="rId2"/>
              </a:rPr>
              <a:t>ICI</a:t>
            </a:r>
            <a:endParaRPr lang="fr-FR" sz="2000" dirty="0"/>
          </a:p>
        </p:txBody>
      </p:sp>
      <p:sp>
        <p:nvSpPr>
          <p:cNvPr id="3" name="Espace réservé du contenu 2"/>
          <p:cNvSpPr>
            <a:spLocks noGrp="1"/>
          </p:cNvSpPr>
          <p:nvPr>
            <p:ph sz="half" idx="15"/>
          </p:nvPr>
        </p:nvSpPr>
        <p:spPr>
          <a:xfrm>
            <a:off x="2462860" y="1542816"/>
            <a:ext cx="6361288" cy="5167700"/>
          </a:xfrm>
        </p:spPr>
        <p:txBody>
          <a:bodyPr>
            <a:normAutofit fontScale="62500" lnSpcReduction="20000"/>
          </a:bodyPr>
          <a:lstStyle/>
          <a:p>
            <a:pPr>
              <a:spcBef>
                <a:spcPts val="0"/>
              </a:spcBef>
            </a:pPr>
            <a:r>
              <a:rPr lang="fr-FR" i="1" cap="none" dirty="0"/>
              <a:t>Le travail répétitif, le travail en équipes successives alternantes et les activités en milieu hyperbare (qui font partie des 3 autres critères pour 2015) ne caractérisent généralement pas l’activité des salariés des établissements. </a:t>
            </a:r>
          </a:p>
          <a:p>
            <a:pPr>
              <a:spcBef>
                <a:spcPts val="0"/>
              </a:spcBef>
            </a:pPr>
            <a:r>
              <a:rPr lang="fr-FR" i="1" cap="none" dirty="0"/>
              <a:t>6 autres facteurs de pénibilité ont été définis par les décrets publiés le 31 décembre 2015. </a:t>
            </a:r>
          </a:p>
          <a:p>
            <a:pPr>
              <a:spcBef>
                <a:spcPts val="0"/>
              </a:spcBef>
            </a:pPr>
            <a:r>
              <a:rPr lang="fr-FR" i="1" cap="none" dirty="0"/>
              <a:t>Ils concernent la manutention manuelle de charges, les postures pénibles, les vibrations mécaniques, le bruit, les températures extrêmes et les agents chimiques dangereux. </a:t>
            </a:r>
          </a:p>
          <a:p>
            <a:pPr>
              <a:spcBef>
                <a:spcPts val="0"/>
              </a:spcBef>
            </a:pPr>
            <a:r>
              <a:rPr lang="fr-FR" i="1" cap="none" dirty="0"/>
              <a:t>Ces facteurs entrent en vigueur à compter du 1</a:t>
            </a:r>
            <a:r>
              <a:rPr lang="fr-FR" i="1" cap="none" baseline="30000" dirty="0"/>
              <a:t>er</a:t>
            </a:r>
            <a:r>
              <a:rPr lang="fr-FR" i="1" cap="none" dirty="0"/>
              <a:t> juillet 2016 et devront être déclarés, à terme, via la Déclaration Sociale Nominative (DSN). </a:t>
            </a:r>
          </a:p>
          <a:p>
            <a:pPr>
              <a:spcBef>
                <a:spcPts val="0"/>
              </a:spcBef>
            </a:pPr>
            <a:r>
              <a:rPr lang="fr-FR" i="1" cap="none" dirty="0"/>
              <a:t>(…)</a:t>
            </a:r>
          </a:p>
          <a:p>
            <a:pPr>
              <a:spcBef>
                <a:spcPts val="0"/>
              </a:spcBef>
            </a:pPr>
            <a:r>
              <a:rPr lang="fr-FR" b="1" i="1" cap="none" dirty="0">
                <a:solidFill>
                  <a:schemeClr val="accent1"/>
                </a:solidFill>
              </a:rPr>
              <a:t>Compte tenu de la nature des expositions, des seuils d’exposition ou de la durée d’exposition définis par les décrets, le Collège Employeur, dans son travail d’expertise générale, n’a décelé chez les salariés des établissements aucune exposition à un facteur de risques professionnels « susceptible de laisser des traces durables, identifiables et irréversibles sur leur santé ». </a:t>
            </a:r>
          </a:p>
          <a:p>
            <a:pPr>
              <a:spcBef>
                <a:spcPts val="0"/>
              </a:spcBef>
            </a:pPr>
            <a:endParaRPr lang="fr-FR" b="1" i="1" cap="none" dirty="0"/>
          </a:p>
          <a:p>
            <a:pPr algn="l">
              <a:spcBef>
                <a:spcPts val="0"/>
              </a:spcBef>
            </a:pPr>
            <a:r>
              <a:rPr lang="fr-FR" i="1" cap="none" dirty="0"/>
              <a:t>Selon lui, et sauf situations spécifiques, </a:t>
            </a:r>
            <a:r>
              <a:rPr lang="fr-FR" b="1" i="1" cap="none" dirty="0">
                <a:solidFill>
                  <a:schemeClr val="accent1"/>
                </a:solidFill>
              </a:rPr>
              <a:t>seul le travail de nuit </a:t>
            </a:r>
            <a:r>
              <a:rPr lang="fr-FR" i="1" cap="none" dirty="0"/>
              <a:t>devrait donc donner lieu, à déclaration pour 2016. Pour plus d’information notamment sur les démarches à réaliser : </a:t>
            </a:r>
            <a:r>
              <a:rPr lang="fr-FR" i="1" cap="none" dirty="0">
                <a:hlinkClick r:id="rId3"/>
              </a:rPr>
              <a:t>http://www.preventionpenibilite.fr/employeur/declarer/mes-demarches.html</a:t>
            </a:r>
            <a:r>
              <a:rPr lang="fr-FR" i="1" cap="none" dirty="0"/>
              <a:t> </a:t>
            </a:r>
          </a:p>
        </p:txBody>
      </p:sp>
      <p:sp>
        <p:nvSpPr>
          <p:cNvPr id="4" name="Titre 3"/>
          <p:cNvSpPr>
            <a:spLocks noGrp="1"/>
          </p:cNvSpPr>
          <p:nvPr>
            <p:ph type="title"/>
          </p:nvPr>
        </p:nvSpPr>
        <p:spPr>
          <a:xfrm>
            <a:off x="2344872" y="17738"/>
            <a:ext cx="6361287" cy="702506"/>
          </a:xfrm>
        </p:spPr>
        <p:txBody>
          <a:bodyPr/>
          <a:lstStyle/>
          <a:p>
            <a:r>
              <a:rPr lang="fr-FR" sz="2800" b="1" dirty="0"/>
              <a:t>Pénibilité – position du collège</a:t>
            </a:r>
            <a:r>
              <a:rPr lang="fr-FR" dirty="0"/>
              <a:t> </a:t>
            </a:r>
            <a:r>
              <a:rPr lang="fr-FR" sz="2800" b="1" dirty="0"/>
              <a:t>employeur</a:t>
            </a:r>
            <a:r>
              <a:rPr lang="fr-FR" dirty="0"/>
              <a:t> </a:t>
            </a:r>
          </a:p>
        </p:txBody>
      </p:sp>
    </p:spTree>
    <p:extLst>
      <p:ext uri="{BB962C8B-B14F-4D97-AF65-F5344CB8AC3E}">
        <p14:creationId xmlns:p14="http://schemas.microsoft.com/office/powerpoint/2010/main" val="49035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chor="ctr" anchorCtr="1">
            <a:normAutofit/>
          </a:bodyPr>
          <a:lstStyle/>
          <a:p>
            <a:r>
              <a:rPr lang="fr-FR" sz="2400" b="1" dirty="0"/>
              <a:t>Création d’un outil GRH</a:t>
            </a:r>
          </a:p>
          <a:p>
            <a:r>
              <a:rPr lang="fr-FR" sz="2400" b="1" dirty="0"/>
              <a:t>En relation avec BDES</a:t>
            </a:r>
            <a:r>
              <a:rPr lang="fr-FR" sz="2400" dirty="0"/>
              <a:t> </a:t>
            </a:r>
          </a:p>
        </p:txBody>
      </p:sp>
      <p:sp>
        <p:nvSpPr>
          <p:cNvPr id="3" name="Titre 2"/>
          <p:cNvSpPr>
            <a:spLocks noGrp="1"/>
          </p:cNvSpPr>
          <p:nvPr>
            <p:ph type="title"/>
          </p:nvPr>
        </p:nvSpPr>
        <p:spPr>
          <a:xfrm>
            <a:off x="2250249" y="1"/>
            <a:ext cx="4666075" cy="1377658"/>
          </a:xfrm>
        </p:spPr>
        <p:txBody>
          <a:bodyPr anchor="ctr" anchorCtr="1"/>
          <a:lstStyle/>
          <a:p>
            <a:r>
              <a:rPr lang="fr-FR" sz="2800" b="1" dirty="0"/>
              <a:t>Les outils du Social </a:t>
            </a:r>
          </a:p>
        </p:txBody>
      </p:sp>
    </p:spTree>
    <p:extLst>
      <p:ext uri="{BB962C8B-B14F-4D97-AF65-F5344CB8AC3E}">
        <p14:creationId xmlns:p14="http://schemas.microsoft.com/office/powerpoint/2010/main" val="161992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idx="1"/>
          </p:nvPr>
        </p:nvSpPr>
        <p:spPr/>
        <p:txBody>
          <a:bodyPr>
            <a:normAutofit/>
          </a:bodyPr>
          <a:lstStyle/>
          <a:p>
            <a:pPr algn="ctr"/>
            <a:r>
              <a:rPr lang="fr-FR" sz="2800" b="1" dirty="0">
                <a:solidFill>
                  <a:schemeClr val="accent2"/>
                </a:solidFill>
              </a:rPr>
              <a:t>La traditionnelle hiérarchie des normes</a:t>
            </a:r>
          </a:p>
        </p:txBody>
      </p:sp>
      <p:graphicFrame>
        <p:nvGraphicFramePr>
          <p:cNvPr id="4" name="Diagramme 3"/>
          <p:cNvGraphicFramePr/>
          <p:nvPr>
            <p:extLst>
              <p:ext uri="{D42A27DB-BD31-4B8C-83A1-F6EECF244321}">
                <p14:modId xmlns:p14="http://schemas.microsoft.com/office/powerpoint/2010/main" val="661368301"/>
              </p:ext>
            </p:extLst>
          </p:nvPr>
        </p:nvGraphicFramePr>
        <p:xfrm>
          <a:off x="197768" y="737419"/>
          <a:ext cx="8748464" cy="5979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necteur droit avec flèche 4"/>
          <p:cNvCxnSpPr/>
          <p:nvPr/>
        </p:nvCxnSpPr>
        <p:spPr>
          <a:xfrm rot="5400000">
            <a:off x="-1801019" y="3609182"/>
            <a:ext cx="4681537" cy="0"/>
          </a:xfrm>
          <a:prstGeom prst="straightConnector1">
            <a:avLst/>
          </a:prstGeom>
          <a:ln w="28575">
            <a:solidFill>
              <a:schemeClr val="accent1"/>
            </a:solidFill>
            <a:tailEnd type="arrow"/>
          </a:ln>
        </p:spPr>
        <p:style>
          <a:lnRef idx="3">
            <a:schemeClr val="accent6"/>
          </a:lnRef>
          <a:fillRef idx="0">
            <a:schemeClr val="accent6"/>
          </a:fillRef>
          <a:effectRef idx="2">
            <a:schemeClr val="accent6"/>
          </a:effectRef>
          <a:fontRef idx="minor">
            <a:schemeClr val="tx1"/>
          </a:fontRef>
        </p:style>
      </p:cxnSp>
      <p:cxnSp>
        <p:nvCxnSpPr>
          <p:cNvPr id="6" name="Connecteur droit avec flèche 5"/>
          <p:cNvCxnSpPr/>
          <p:nvPr/>
        </p:nvCxnSpPr>
        <p:spPr>
          <a:xfrm rot="5400000" flipH="1" flipV="1">
            <a:off x="6335712" y="3608388"/>
            <a:ext cx="4824413" cy="1588"/>
          </a:xfrm>
          <a:prstGeom prst="straightConnector1">
            <a:avLst/>
          </a:prstGeom>
          <a:ln w="28575">
            <a:solidFill>
              <a:schemeClr val="accent1"/>
            </a:solidFill>
            <a:tailEnd type="arrow"/>
          </a:ln>
        </p:spPr>
        <p:style>
          <a:lnRef idx="3">
            <a:schemeClr val="accent6"/>
          </a:lnRef>
          <a:fillRef idx="0">
            <a:schemeClr val="accent6"/>
          </a:fillRef>
          <a:effectRef idx="2">
            <a:schemeClr val="accent6"/>
          </a:effectRef>
          <a:fontRef idx="minor">
            <a:schemeClr val="tx1"/>
          </a:fontRef>
        </p:style>
      </p:cxnSp>
      <p:sp>
        <p:nvSpPr>
          <p:cNvPr id="7" name="ZoneTexte 24"/>
          <p:cNvSpPr txBox="1">
            <a:spLocks noChangeArrowheads="1"/>
          </p:cNvSpPr>
          <p:nvPr/>
        </p:nvSpPr>
        <p:spPr bwMode="auto">
          <a:xfrm rot="-5400000">
            <a:off x="7312819" y="320754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fr-FR" altLang="fr-FR">
                <a:solidFill>
                  <a:srgbClr val="003399"/>
                </a:solidFill>
              </a:rPr>
              <a:t>Principe de faveur</a:t>
            </a:r>
          </a:p>
        </p:txBody>
      </p:sp>
      <p:sp>
        <p:nvSpPr>
          <p:cNvPr id="8" name="ZoneTexte 25"/>
          <p:cNvSpPr txBox="1">
            <a:spLocks noChangeArrowheads="1"/>
          </p:cNvSpPr>
          <p:nvPr/>
        </p:nvSpPr>
        <p:spPr bwMode="auto">
          <a:xfrm rot="5400000">
            <a:off x="-361950" y="3465513"/>
            <a:ext cx="2592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fr-FR" altLang="fr-FR" dirty="0">
                <a:solidFill>
                  <a:srgbClr val="003399"/>
                </a:solidFill>
              </a:rPr>
              <a:t>Application obligatoire de norme supérieure</a:t>
            </a:r>
          </a:p>
        </p:txBody>
      </p:sp>
    </p:spTree>
    <p:extLst>
      <p:ext uri="{BB962C8B-B14F-4D97-AF65-F5344CB8AC3E}">
        <p14:creationId xmlns:p14="http://schemas.microsoft.com/office/powerpoint/2010/main" val="2704202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r>
              <a:rPr lang="fr-FR" b="1" dirty="0">
                <a:solidFill>
                  <a:srgbClr val="20B6AD"/>
                </a:solidFill>
              </a:rPr>
              <a:t>    </a:t>
            </a:r>
            <a:r>
              <a:rPr lang="fr-FR" sz="2800" b="1" dirty="0">
                <a:solidFill>
                  <a:srgbClr val="20B6AD"/>
                </a:solidFill>
              </a:rPr>
              <a:t>PROCESSUS DE DÉVELOPPEMENT</a:t>
            </a:r>
            <a:endParaRPr lang="fr-FR" b="1" dirty="0">
              <a:solidFill>
                <a:srgbClr val="20B6AD"/>
              </a:solidFill>
            </a:endParaRPr>
          </a:p>
        </p:txBody>
      </p:sp>
      <p:graphicFrame>
        <p:nvGraphicFramePr>
          <p:cNvPr id="4" name="Espace réservé du contenu 4"/>
          <p:cNvGraphicFramePr>
            <a:graphicFrameLocks/>
          </p:cNvGraphicFramePr>
          <p:nvPr>
            <p:extLst>
              <p:ext uri="{D42A27DB-BD31-4B8C-83A1-F6EECF244321}">
                <p14:modId xmlns:p14="http://schemas.microsoft.com/office/powerpoint/2010/main" val="1767884338"/>
              </p:ext>
            </p:extLst>
          </p:nvPr>
        </p:nvGraphicFramePr>
        <p:xfrm>
          <a:off x="117986" y="980728"/>
          <a:ext cx="8613059"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442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42888"/>
            <a:ext cx="8496300" cy="701675"/>
          </a:xfrm>
        </p:spPr>
        <p:txBody>
          <a:bodyPr/>
          <a:lstStyle/>
          <a:p>
            <a:r>
              <a:rPr lang="fr-FR" sz="2800" b="1" dirty="0">
                <a:solidFill>
                  <a:srgbClr val="20B6AD"/>
                </a:solidFill>
              </a:rPr>
              <a:t>OBJECTIFS</a:t>
            </a:r>
          </a:p>
        </p:txBody>
      </p:sp>
      <p:graphicFrame>
        <p:nvGraphicFramePr>
          <p:cNvPr id="4" name="Diagramme 3"/>
          <p:cNvGraphicFramePr/>
          <p:nvPr>
            <p:extLst>
              <p:ext uri="{D42A27DB-BD31-4B8C-83A1-F6EECF244321}">
                <p14:modId xmlns:p14="http://schemas.microsoft.com/office/powerpoint/2010/main" val="3806049579"/>
              </p:ext>
            </p:extLst>
          </p:nvPr>
        </p:nvGraphicFramePr>
        <p:xfrm>
          <a:off x="251520" y="1646802"/>
          <a:ext cx="8463855" cy="4158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233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5607" y="408548"/>
            <a:ext cx="8494887" cy="702506"/>
          </a:xfrm>
        </p:spPr>
        <p:txBody>
          <a:bodyPr>
            <a:normAutofit/>
          </a:bodyPr>
          <a:lstStyle/>
          <a:p>
            <a:pPr algn="l"/>
            <a:r>
              <a:rPr lang="fr-FR" sz="2800" b="1" dirty="0"/>
              <a:t>Gestion de la classification</a:t>
            </a:r>
          </a:p>
        </p:txBody>
      </p:sp>
      <p:pic>
        <p:nvPicPr>
          <p:cNvPr id="7" name="Image 6" descr="Capture d’écra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52" y="1093316"/>
            <a:ext cx="9144000" cy="4321574"/>
          </a:xfrm>
          <a:prstGeom prst="rect">
            <a:avLst/>
          </a:prstGeom>
        </p:spPr>
      </p:pic>
      <p:sp>
        <p:nvSpPr>
          <p:cNvPr id="12" name="Espace réservé du contenu 3"/>
          <p:cNvSpPr>
            <a:spLocks noGrp="1"/>
          </p:cNvSpPr>
          <p:nvPr>
            <p:ph sz="half" idx="15"/>
          </p:nvPr>
        </p:nvSpPr>
        <p:spPr>
          <a:xfrm>
            <a:off x="345607" y="5557838"/>
            <a:ext cx="8494889" cy="1158925"/>
          </a:xfrm>
          <a:solidFill>
            <a:srgbClr val="00849E">
              <a:alpha val="88000"/>
            </a:srgbClr>
          </a:solidFill>
        </p:spPr>
        <p:txBody>
          <a:bodyPr numCol="1">
            <a:normAutofit fontScale="92500"/>
          </a:bodyPr>
          <a:lstStyle/>
          <a:p>
            <a:pPr lvl="0" algn="l"/>
            <a:r>
              <a:rPr lang="fr-FR" cap="none" dirty="0">
                <a:solidFill>
                  <a:schemeClr val="bg1"/>
                </a:solidFill>
              </a:rPr>
              <a:t>Gestion des salariés</a:t>
            </a:r>
          </a:p>
          <a:p>
            <a:pPr algn="l"/>
            <a:r>
              <a:rPr lang="fr-FR" cap="none" dirty="0">
                <a:solidFill>
                  <a:schemeClr val="bg1"/>
                </a:solidFill>
              </a:rPr>
              <a:t>Calcul des droits maladie, supplément familial, des jours de congé ...</a:t>
            </a:r>
          </a:p>
        </p:txBody>
      </p:sp>
    </p:spTree>
    <p:extLst>
      <p:ext uri="{BB962C8B-B14F-4D97-AF65-F5344CB8AC3E}">
        <p14:creationId xmlns:p14="http://schemas.microsoft.com/office/powerpoint/2010/main" val="2956984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écra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57402"/>
            <a:ext cx="9144000" cy="4277634"/>
          </a:xfrm>
          <a:prstGeom prst="rect">
            <a:avLst/>
          </a:prstGeom>
        </p:spPr>
      </p:pic>
      <p:sp>
        <p:nvSpPr>
          <p:cNvPr id="3" name="Espace réservé du contenu 3"/>
          <p:cNvSpPr>
            <a:spLocks noGrp="1"/>
          </p:cNvSpPr>
          <p:nvPr>
            <p:ph sz="half" idx="15"/>
          </p:nvPr>
        </p:nvSpPr>
        <p:spPr>
          <a:xfrm>
            <a:off x="329259" y="5503200"/>
            <a:ext cx="8494889" cy="1197637"/>
          </a:xfrm>
          <a:solidFill>
            <a:srgbClr val="00849E"/>
          </a:solidFill>
        </p:spPr>
        <p:txBody>
          <a:bodyPr numCol="1">
            <a:normAutofit/>
          </a:bodyPr>
          <a:lstStyle/>
          <a:p>
            <a:pPr lvl="0" algn="l">
              <a:buNone/>
            </a:pPr>
            <a:r>
              <a:rPr lang="fr-FR" sz="2200" cap="none" dirty="0">
                <a:solidFill>
                  <a:schemeClr val="bg1"/>
                </a:solidFill>
              </a:rPr>
              <a:t>Enregistrer des documents généraux concernant l’établissement (organigramme, ...) mais également les éléments individuels de chaque salarié : fiche de poste, contrat, support d’entretiens ...</a:t>
            </a:r>
          </a:p>
        </p:txBody>
      </p:sp>
      <p:sp>
        <p:nvSpPr>
          <p:cNvPr id="2" name="Titre 1"/>
          <p:cNvSpPr>
            <a:spLocks noGrp="1"/>
          </p:cNvSpPr>
          <p:nvPr>
            <p:ph type="title"/>
          </p:nvPr>
        </p:nvSpPr>
        <p:spPr>
          <a:xfrm>
            <a:off x="324556" y="472634"/>
            <a:ext cx="8494887" cy="702506"/>
          </a:xfrm>
        </p:spPr>
        <p:txBody>
          <a:bodyPr>
            <a:normAutofit/>
          </a:bodyPr>
          <a:lstStyle/>
          <a:p>
            <a:r>
              <a:rPr lang="fr-FR" sz="2800" b="1" dirty="0"/>
              <a:t>Coffre-fort numérique individualisé</a:t>
            </a:r>
          </a:p>
        </p:txBody>
      </p:sp>
    </p:spTree>
    <p:extLst>
      <p:ext uri="{BB962C8B-B14F-4D97-AF65-F5344CB8AC3E}">
        <p14:creationId xmlns:p14="http://schemas.microsoft.com/office/powerpoint/2010/main" val="1908107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écran"/>
          <p:cNvPicPr>
            <a:picLocks noChangeAspect="1"/>
          </p:cNvPicPr>
          <p:nvPr/>
        </p:nvPicPr>
        <p:blipFill>
          <a:blip r:embed="rId3"/>
          <a:stretch>
            <a:fillRect/>
          </a:stretch>
        </p:blipFill>
        <p:spPr>
          <a:xfrm>
            <a:off x="4702" y="899933"/>
            <a:ext cx="9144000" cy="5289176"/>
          </a:xfrm>
          <a:prstGeom prst="rect">
            <a:avLst/>
          </a:prstGeom>
        </p:spPr>
      </p:pic>
      <p:sp>
        <p:nvSpPr>
          <p:cNvPr id="2" name="Titre 1"/>
          <p:cNvSpPr>
            <a:spLocks noGrp="1"/>
          </p:cNvSpPr>
          <p:nvPr>
            <p:ph type="title"/>
          </p:nvPr>
        </p:nvSpPr>
        <p:spPr>
          <a:xfrm>
            <a:off x="329259" y="415945"/>
            <a:ext cx="8494887" cy="702506"/>
          </a:xfrm>
        </p:spPr>
        <p:txBody>
          <a:bodyPr>
            <a:normAutofit/>
          </a:bodyPr>
          <a:lstStyle/>
          <a:p>
            <a:pPr algn="l"/>
            <a:r>
              <a:rPr lang="fr-FR" sz="2800" b="1" dirty="0"/>
              <a:t>Calendrier</a:t>
            </a:r>
          </a:p>
        </p:txBody>
      </p:sp>
      <p:sp>
        <p:nvSpPr>
          <p:cNvPr id="4" name="Espace réservé du contenu 3"/>
          <p:cNvSpPr>
            <a:spLocks noGrp="1"/>
          </p:cNvSpPr>
          <p:nvPr>
            <p:ph sz="half" idx="15"/>
          </p:nvPr>
        </p:nvSpPr>
        <p:spPr>
          <a:xfrm>
            <a:off x="329259" y="5265253"/>
            <a:ext cx="8494889" cy="1539530"/>
          </a:xfrm>
          <a:solidFill>
            <a:srgbClr val="00849E"/>
          </a:solidFill>
        </p:spPr>
        <p:txBody>
          <a:bodyPr numCol="1">
            <a:normAutofit/>
          </a:bodyPr>
          <a:lstStyle/>
          <a:p>
            <a:pPr lvl="0" algn="l">
              <a:buNone/>
            </a:pPr>
            <a:r>
              <a:rPr lang="fr-FR" sz="2200" cap="none" dirty="0">
                <a:solidFill>
                  <a:schemeClr val="bg1"/>
                </a:solidFill>
              </a:rPr>
              <a:t>Historique des événements concernant chaque salarié (congés, maladie, formation, …)</a:t>
            </a:r>
          </a:p>
          <a:p>
            <a:pPr lvl="0" algn="l">
              <a:buNone/>
            </a:pPr>
            <a:r>
              <a:rPr lang="fr-FR" sz="2200" cap="none" dirty="0">
                <a:solidFill>
                  <a:schemeClr val="bg1"/>
                </a:solidFill>
              </a:rPr>
              <a:t>Génération automatique des calendriers de l’année</a:t>
            </a:r>
          </a:p>
        </p:txBody>
      </p:sp>
    </p:spTree>
    <p:extLst>
      <p:ext uri="{BB962C8B-B14F-4D97-AF65-F5344CB8AC3E}">
        <p14:creationId xmlns:p14="http://schemas.microsoft.com/office/powerpoint/2010/main" val="20590795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5"/>
          </p:nvPr>
        </p:nvSpPr>
        <p:spPr>
          <a:xfrm>
            <a:off x="117987" y="1542815"/>
            <a:ext cx="8706161" cy="5197197"/>
          </a:xfrm>
        </p:spPr>
        <p:txBody>
          <a:bodyPr numCol="1">
            <a:normAutofit fontScale="85000" lnSpcReduction="10000"/>
          </a:bodyPr>
          <a:lstStyle/>
          <a:p>
            <a:pPr algn="just">
              <a:lnSpc>
                <a:spcPct val="115000"/>
              </a:lnSpc>
              <a:spcAft>
                <a:spcPts val="1000"/>
              </a:spcAft>
              <a:buNone/>
            </a:pPr>
            <a:r>
              <a:rPr lang="fr-FR" sz="40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Le module comporte 4 grandes fonctions :</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2600" dirty="0">
                <a:solidFill>
                  <a:srgbClr val="548DD4"/>
                </a:solidFill>
                <a:latin typeface="Calibri" panose="020F0502020204030204" pitchFamily="34" charset="0"/>
                <a:ea typeface="Calibri" panose="020F0502020204030204" pitchFamily="34" charset="0"/>
                <a:cs typeface="Times New Roman" panose="02020603050405020304" pitchFamily="18" charset="0"/>
              </a:rPr>
              <a:t>Planifier </a:t>
            </a:r>
            <a:r>
              <a:rPr lang="fr-FR" sz="2600" cap="none" dirty="0">
                <a:latin typeface="Calibri" panose="020F0502020204030204" pitchFamily="34" charset="0"/>
                <a:ea typeface="Calibri" panose="020F0502020204030204" pitchFamily="34" charset="0"/>
                <a:cs typeface="Times New Roman" panose="02020603050405020304" pitchFamily="18" charset="0"/>
              </a:rPr>
              <a:t>l’organisation du temps de travail au sein de l’établissement.</a:t>
            </a:r>
          </a:p>
          <a:p>
            <a:pPr marL="342900" lvl="0" indent="-342900" algn="just">
              <a:lnSpc>
                <a:spcPct val="115000"/>
              </a:lnSpc>
              <a:buFont typeface="Wingdings" panose="05000000000000000000" pitchFamily="2" charset="2"/>
              <a:buChar char=""/>
            </a:pPr>
            <a:r>
              <a:rPr lang="fr-FR" sz="2600" dirty="0">
                <a:solidFill>
                  <a:srgbClr val="548DD4"/>
                </a:solidFill>
                <a:latin typeface="Calibri" panose="020F0502020204030204" pitchFamily="34" charset="0"/>
                <a:ea typeface="Calibri" panose="020F0502020204030204" pitchFamily="34" charset="0"/>
                <a:cs typeface="Times New Roman" panose="02020603050405020304" pitchFamily="18" charset="0"/>
              </a:rPr>
              <a:t>Calculer </a:t>
            </a:r>
            <a:r>
              <a:rPr lang="fr-FR" sz="2600" cap="none" dirty="0">
                <a:latin typeface="Calibri" panose="020F0502020204030204" pitchFamily="34" charset="0"/>
                <a:ea typeface="Calibri" panose="020F0502020204030204" pitchFamily="34" charset="0"/>
                <a:cs typeface="Times New Roman" panose="02020603050405020304" pitchFamily="18" charset="0"/>
              </a:rPr>
              <a:t>la durée de travail, les temps de repos, les temps de pauses, les heures supplémentaires, les heures complémentaires…</a:t>
            </a:r>
          </a:p>
          <a:p>
            <a:pPr marL="342900" lvl="0" indent="-342900" algn="just">
              <a:lnSpc>
                <a:spcPct val="115000"/>
              </a:lnSpc>
              <a:buFont typeface="Wingdings" panose="05000000000000000000" pitchFamily="2" charset="2"/>
              <a:buChar char=""/>
            </a:pPr>
            <a:r>
              <a:rPr lang="fr-FR" sz="2600" dirty="0">
                <a:solidFill>
                  <a:srgbClr val="548DD4"/>
                </a:solidFill>
                <a:latin typeface="Calibri" panose="020F0502020204030204" pitchFamily="34" charset="0"/>
                <a:ea typeface="Calibri" panose="020F0502020204030204" pitchFamily="34" charset="0"/>
                <a:cs typeface="Times New Roman" panose="02020603050405020304" pitchFamily="18" charset="0"/>
              </a:rPr>
              <a:t>Editer </a:t>
            </a:r>
            <a:r>
              <a:rPr lang="fr-FR" sz="2600" cap="none" dirty="0">
                <a:latin typeface="Calibri" panose="020F0502020204030204" pitchFamily="34" charset="0"/>
                <a:ea typeface="Calibri" panose="020F0502020204030204" pitchFamily="34" charset="0"/>
                <a:cs typeface="Times New Roman" panose="02020603050405020304" pitchFamily="18" charset="0"/>
              </a:rPr>
              <a:t>les documents pour remise aux salariés et/ou aux représentants du personnel et/ou pour affichage.</a:t>
            </a:r>
          </a:p>
          <a:p>
            <a:pPr marL="342900" lvl="0" indent="-342900" algn="just">
              <a:lnSpc>
                <a:spcPct val="115000"/>
              </a:lnSpc>
              <a:spcAft>
                <a:spcPts val="1000"/>
              </a:spcAft>
              <a:buFont typeface="Wingdings" panose="05000000000000000000" pitchFamily="2" charset="2"/>
              <a:buChar char=""/>
            </a:pPr>
            <a:r>
              <a:rPr lang="fr-FR" sz="2600" dirty="0">
                <a:solidFill>
                  <a:srgbClr val="548DD4"/>
                </a:solidFill>
                <a:latin typeface="Calibri" panose="020F0502020204030204" pitchFamily="34" charset="0"/>
                <a:ea typeface="Calibri" panose="020F0502020204030204" pitchFamily="34" charset="0"/>
                <a:cs typeface="Times New Roman" panose="02020603050405020304" pitchFamily="18" charset="0"/>
              </a:rPr>
              <a:t>Contrôler </a:t>
            </a:r>
            <a:r>
              <a:rPr lang="fr-FR" sz="2600" cap="none" dirty="0">
                <a:latin typeface="Calibri" panose="020F0502020204030204" pitchFamily="34" charset="0"/>
                <a:ea typeface="Calibri" panose="020F0502020204030204" pitchFamily="34" charset="0"/>
                <a:cs typeface="Times New Roman" panose="02020603050405020304" pitchFamily="18" charset="0"/>
              </a:rPr>
              <a:t>la durée de travail, les temps de repos, les temps de pauses, les heures supplémentaires, les heures complémentaires…</a:t>
            </a:r>
          </a:p>
        </p:txBody>
      </p:sp>
      <p:sp>
        <p:nvSpPr>
          <p:cNvPr id="2" name="Titre 1"/>
          <p:cNvSpPr>
            <a:spLocks noGrp="1"/>
          </p:cNvSpPr>
          <p:nvPr>
            <p:ph type="title"/>
          </p:nvPr>
        </p:nvSpPr>
        <p:spPr>
          <a:xfrm>
            <a:off x="329259" y="415944"/>
            <a:ext cx="8494887" cy="702506"/>
          </a:xfrm>
        </p:spPr>
        <p:txBody>
          <a:bodyPr>
            <a:normAutofit/>
          </a:bodyPr>
          <a:lstStyle/>
          <a:p>
            <a:pPr algn="l"/>
            <a:r>
              <a:rPr lang="fr-FR" sz="2800" b="1" dirty="0"/>
              <a:t>Module calendrier</a:t>
            </a:r>
          </a:p>
        </p:txBody>
      </p:sp>
    </p:spTree>
    <p:extLst>
      <p:ext uri="{BB962C8B-B14F-4D97-AF65-F5344CB8AC3E}">
        <p14:creationId xmlns:p14="http://schemas.microsoft.com/office/powerpoint/2010/main" val="458081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a:t>La documentation est disponible sur le site BDES du Collège employeur </a:t>
            </a:r>
          </a:p>
        </p:txBody>
      </p:sp>
      <p:sp>
        <p:nvSpPr>
          <p:cNvPr id="3" name="Espace réservé du contenu 2"/>
          <p:cNvSpPr>
            <a:spLocks noGrp="1"/>
          </p:cNvSpPr>
          <p:nvPr>
            <p:ph sz="half" idx="15"/>
          </p:nvPr>
        </p:nvSpPr>
        <p:spPr>
          <a:xfrm>
            <a:off x="2300748" y="1542816"/>
            <a:ext cx="6523400" cy="5167700"/>
          </a:xfrm>
        </p:spPr>
        <p:txBody>
          <a:bodyPr/>
          <a:lstStyle/>
          <a:p>
            <a:pPr>
              <a:spcBef>
                <a:spcPts val="0"/>
              </a:spcBef>
            </a:pPr>
            <a:r>
              <a:rPr lang="fr-FR" cap="none" dirty="0"/>
              <a:t>Toutes les données de l’outil GRH  pourront migrer dans BDES = </a:t>
            </a:r>
            <a:r>
              <a:rPr lang="fr-FR" dirty="0">
                <a:solidFill>
                  <a:schemeClr val="accent2"/>
                </a:solidFill>
              </a:rPr>
              <a:t>Interopérabilité</a:t>
            </a:r>
          </a:p>
          <a:p>
            <a:pPr>
              <a:spcBef>
                <a:spcPts val="0"/>
              </a:spcBef>
            </a:pPr>
            <a:endParaRPr lang="fr-FR" cap="none" dirty="0"/>
          </a:p>
          <a:p>
            <a:pPr>
              <a:spcBef>
                <a:spcPts val="0"/>
              </a:spcBef>
            </a:pPr>
            <a:r>
              <a:rPr lang="fr-FR" cap="none" dirty="0"/>
              <a:t>La loi </a:t>
            </a:r>
            <a:r>
              <a:rPr lang="fr-FR" cap="none" dirty="0">
                <a:solidFill>
                  <a:schemeClr val="tx1"/>
                </a:solidFill>
              </a:rPr>
              <a:t>Rebsamen (décrets publiés fin juin 2016)  et la loi El </a:t>
            </a:r>
            <a:r>
              <a:rPr lang="fr-FR" cap="none" dirty="0" err="1">
                <a:solidFill>
                  <a:schemeClr val="tx1"/>
                </a:solidFill>
              </a:rPr>
              <a:t>Khomri</a:t>
            </a:r>
            <a:r>
              <a:rPr lang="fr-FR" cap="none" dirty="0">
                <a:solidFill>
                  <a:schemeClr val="tx1"/>
                </a:solidFill>
              </a:rPr>
              <a:t> </a:t>
            </a:r>
            <a:r>
              <a:rPr lang="fr-FR" cap="none" dirty="0"/>
              <a:t>ont nécessité une adaptation de l’outil </a:t>
            </a:r>
          </a:p>
          <a:p>
            <a:pPr>
              <a:spcBef>
                <a:spcPts val="0"/>
              </a:spcBef>
            </a:pPr>
            <a:endParaRPr lang="fr-FR" cap="none" dirty="0"/>
          </a:p>
          <a:p>
            <a:pPr>
              <a:spcBef>
                <a:spcPts val="0"/>
              </a:spcBef>
            </a:pPr>
            <a:r>
              <a:rPr lang="fr-FR" cap="none" dirty="0">
                <a:solidFill>
                  <a:srgbClr val="00A9C2"/>
                </a:solidFill>
                <a:sym typeface="Wingdings" panose="05000000000000000000" pitchFamily="2" charset="2"/>
              </a:rPr>
              <a:t></a:t>
            </a:r>
            <a:r>
              <a:rPr lang="fr-FR" cap="none" dirty="0">
                <a:sym typeface="Wingdings" panose="05000000000000000000" pitchFamily="2" charset="2"/>
              </a:rPr>
              <a:t> Une mise à jour a été réalisée = c’est la force de la solution « Internet »</a:t>
            </a:r>
            <a:endParaRPr lang="fr-FR" cap="none" dirty="0"/>
          </a:p>
        </p:txBody>
      </p:sp>
      <p:sp>
        <p:nvSpPr>
          <p:cNvPr id="4" name="Titre 3"/>
          <p:cNvSpPr>
            <a:spLocks noGrp="1"/>
          </p:cNvSpPr>
          <p:nvPr>
            <p:ph type="title"/>
          </p:nvPr>
        </p:nvSpPr>
        <p:spPr>
          <a:xfrm>
            <a:off x="2462859" y="17738"/>
            <a:ext cx="6361287" cy="702506"/>
          </a:xfrm>
        </p:spPr>
        <p:txBody>
          <a:bodyPr/>
          <a:lstStyle/>
          <a:p>
            <a:r>
              <a:rPr lang="fr-FR" sz="2800" b="1" dirty="0"/>
              <a:t>Evolution de </a:t>
            </a:r>
            <a:r>
              <a:rPr lang="fr-FR" sz="2800" b="1" dirty="0" err="1"/>
              <a:t>bdes</a:t>
            </a:r>
            <a:endParaRPr lang="fr-FR" sz="2800" b="1" dirty="0"/>
          </a:p>
        </p:txBody>
      </p:sp>
    </p:spTree>
    <p:extLst>
      <p:ext uri="{BB962C8B-B14F-4D97-AF65-F5344CB8AC3E}">
        <p14:creationId xmlns:p14="http://schemas.microsoft.com/office/powerpoint/2010/main" val="2471511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p:txBody>
          <a:bodyPr anchor="ctr">
            <a:normAutofit/>
          </a:bodyPr>
          <a:lstStyle/>
          <a:p>
            <a:pPr algn="ctr"/>
            <a:r>
              <a:rPr lang="fr-FR" sz="2400" b="1" dirty="0"/>
              <a:t>Quelques rappels:</a:t>
            </a:r>
          </a:p>
          <a:p>
            <a:pPr algn="ctr"/>
            <a:r>
              <a:rPr lang="fr-FR" sz="2400" dirty="0"/>
              <a:t>Retour sur la philosophie du dispositif</a:t>
            </a:r>
          </a:p>
          <a:p>
            <a:pPr algn="ctr"/>
            <a:endParaRPr lang="fr-FR" sz="2400" b="1" cap="all" dirty="0"/>
          </a:p>
        </p:txBody>
      </p:sp>
      <p:sp>
        <p:nvSpPr>
          <p:cNvPr id="4" name="Titre 3"/>
          <p:cNvSpPr>
            <a:spLocks noGrp="1"/>
          </p:cNvSpPr>
          <p:nvPr>
            <p:ph type="title"/>
          </p:nvPr>
        </p:nvSpPr>
        <p:spPr>
          <a:xfrm>
            <a:off x="2250249" y="1"/>
            <a:ext cx="4666075" cy="1377658"/>
          </a:xfrm>
        </p:spPr>
        <p:txBody>
          <a:bodyPr anchor="ctr" anchorCtr="1"/>
          <a:lstStyle/>
          <a:p>
            <a:r>
              <a:rPr lang="fr-FR" sz="2800" b="1" cap="none" dirty="0"/>
              <a:t>LES DÉLÉGATIONS EN MATIÈRE SOCIALE</a:t>
            </a:r>
          </a:p>
        </p:txBody>
      </p:sp>
    </p:spTree>
    <p:extLst>
      <p:ext uri="{BB962C8B-B14F-4D97-AF65-F5344CB8AC3E}">
        <p14:creationId xmlns:p14="http://schemas.microsoft.com/office/powerpoint/2010/main" val="1324824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lstStyle/>
          <a:p>
            <a:pPr algn="l">
              <a:spcBef>
                <a:spcPct val="50000"/>
              </a:spcBef>
            </a:pPr>
            <a:endParaRPr lang="fr-FR" altLang="fr-FR" sz="1400" dirty="0">
              <a:solidFill>
                <a:prstClr val="black"/>
              </a:solidFill>
              <a:ea typeface="Verdana" panose="020B0604030504040204" pitchFamily="34" charset="0"/>
              <a:cs typeface="Verdana" panose="020B0604030504040204" pitchFamily="34" charset="0"/>
            </a:endParaRPr>
          </a:p>
          <a:p>
            <a:pPr algn="l">
              <a:spcBef>
                <a:spcPct val="50000"/>
              </a:spcBef>
            </a:pPr>
            <a:endParaRPr lang="fr-FR" altLang="fr-FR" sz="1400" dirty="0">
              <a:solidFill>
                <a:prstClr val="black"/>
              </a:solidFill>
              <a:ea typeface="Verdana" panose="020B0604030504040204" pitchFamily="34" charset="0"/>
              <a:cs typeface="Verdana" panose="020B0604030504040204" pitchFamily="34" charset="0"/>
            </a:endParaRPr>
          </a:p>
          <a:p>
            <a:endParaRPr lang="fr-FR" dirty="0"/>
          </a:p>
        </p:txBody>
      </p:sp>
      <p:sp>
        <p:nvSpPr>
          <p:cNvPr id="4" name="Titre 3"/>
          <p:cNvSpPr>
            <a:spLocks noGrp="1"/>
          </p:cNvSpPr>
          <p:nvPr>
            <p:ph type="title"/>
          </p:nvPr>
        </p:nvSpPr>
        <p:spPr>
          <a:xfrm>
            <a:off x="2462859" y="47235"/>
            <a:ext cx="6361287" cy="702506"/>
          </a:xfrm>
        </p:spPr>
        <p:txBody>
          <a:bodyPr/>
          <a:lstStyle/>
          <a:p>
            <a:r>
              <a:rPr lang="fr-FR" sz="2800" b="1" dirty="0"/>
              <a:t>LA PRATIQUE DE LA DELEGATION</a:t>
            </a:r>
          </a:p>
        </p:txBody>
      </p:sp>
      <p:sp>
        <p:nvSpPr>
          <p:cNvPr id="6" name="ZoneTexte 5"/>
          <p:cNvSpPr txBox="1"/>
          <p:nvPr/>
        </p:nvSpPr>
        <p:spPr>
          <a:xfrm>
            <a:off x="2315497" y="1556464"/>
            <a:ext cx="6173411" cy="4801314"/>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prstClr val="black">
                    <a:lumMod val="75000"/>
                    <a:lumOff val="25000"/>
                  </a:prstClr>
                </a:solidFill>
              </a:rPr>
              <a:t>La délégation est le fait de confier une tâche à une autre </a:t>
            </a:r>
            <a:r>
              <a:rPr lang="fr-FR" u="sng" dirty="0">
                <a:solidFill>
                  <a:srgbClr val="0070C0"/>
                </a:solidFill>
              </a:rPr>
              <a:t>personne</a:t>
            </a:r>
            <a:r>
              <a:rPr lang="fr-FR" dirty="0">
                <a:solidFill>
                  <a:prstClr val="black">
                    <a:lumMod val="75000"/>
                    <a:lumOff val="25000"/>
                  </a:prstClr>
                </a:solidFill>
              </a:rPr>
              <a:t>, généralement un subordonné.</a:t>
            </a:r>
          </a:p>
          <a:p>
            <a:pPr marL="285750" indent="-285750" algn="just">
              <a:buFont typeface="Arial" panose="020B0604020202020204" pitchFamily="34" charset="0"/>
              <a:buChar char="•"/>
            </a:pPr>
            <a:endParaRPr lang="fr-FR" dirty="0">
              <a:solidFill>
                <a:prstClr val="black">
                  <a:lumMod val="75000"/>
                  <a:lumOff val="25000"/>
                </a:prstClr>
              </a:solidFill>
            </a:endParaRPr>
          </a:p>
          <a:p>
            <a:pPr marL="285750" indent="-285750" algn="just">
              <a:buFont typeface="Arial" panose="020B0604020202020204" pitchFamily="34" charset="0"/>
              <a:buChar char="•"/>
            </a:pPr>
            <a:r>
              <a:rPr lang="fr-FR" dirty="0">
                <a:solidFill>
                  <a:prstClr val="black">
                    <a:lumMod val="75000"/>
                    <a:lumOff val="25000"/>
                  </a:prstClr>
                </a:solidFill>
              </a:rPr>
              <a:t>C’est aussi, attribuer à un subordonné une aire d’autonomie pour l’accomplissement d’activités orientées vers un but (soit le résultat attendu de missions permanentes soit celui d’une action unique)</a:t>
            </a:r>
          </a:p>
          <a:p>
            <a:pPr marL="285750" indent="-285750" algn="just">
              <a:buFont typeface="Arial" panose="020B0604020202020204" pitchFamily="34" charset="0"/>
              <a:buChar char="•"/>
            </a:pPr>
            <a:endParaRPr lang="fr-FR" dirty="0">
              <a:solidFill>
                <a:prstClr val="black">
                  <a:lumMod val="75000"/>
                  <a:lumOff val="25000"/>
                </a:prstClr>
              </a:solidFill>
            </a:endParaRPr>
          </a:p>
          <a:p>
            <a:pPr marL="285750" indent="-285750" algn="just">
              <a:buFont typeface="Arial" panose="020B0604020202020204" pitchFamily="34" charset="0"/>
              <a:buChar char="•"/>
            </a:pPr>
            <a:r>
              <a:rPr lang="fr-FR" dirty="0">
                <a:solidFill>
                  <a:prstClr val="black">
                    <a:lumMod val="75000"/>
                    <a:lumOff val="25000"/>
                  </a:prstClr>
                </a:solidFill>
              </a:rPr>
              <a:t>La délégation ne désengage pas le délégant de sa </a:t>
            </a:r>
            <a:r>
              <a:rPr lang="fr-FR" u="sng" dirty="0">
                <a:solidFill>
                  <a:srgbClr val="0070C0"/>
                </a:solidFill>
              </a:rPr>
              <a:t>responsabilité</a:t>
            </a:r>
            <a:r>
              <a:rPr lang="fr-FR" dirty="0">
                <a:solidFill>
                  <a:prstClr val="black">
                    <a:lumMod val="75000"/>
                    <a:lumOff val="25000"/>
                  </a:prstClr>
                </a:solidFill>
              </a:rPr>
              <a:t>.</a:t>
            </a:r>
          </a:p>
          <a:p>
            <a:pPr marL="285750" indent="-285750" algn="just">
              <a:buFont typeface="Arial" panose="020B0604020202020204" pitchFamily="34" charset="0"/>
              <a:buChar char="•"/>
            </a:pPr>
            <a:endParaRPr lang="fr-FR" dirty="0">
              <a:solidFill>
                <a:prstClr val="black">
                  <a:lumMod val="75000"/>
                  <a:lumOff val="25000"/>
                </a:prstClr>
              </a:solidFill>
            </a:endParaRPr>
          </a:p>
          <a:p>
            <a:pPr marL="285750" indent="-285750" algn="just">
              <a:buFont typeface="Arial" panose="020B0604020202020204" pitchFamily="34" charset="0"/>
              <a:buChar char="•"/>
            </a:pPr>
            <a:r>
              <a:rPr lang="fr-FR" dirty="0">
                <a:solidFill>
                  <a:prstClr val="black">
                    <a:lumMod val="75000"/>
                    <a:lumOff val="25000"/>
                  </a:prstClr>
                </a:solidFill>
              </a:rPr>
              <a:t>La délégation résulte d’un choix </a:t>
            </a:r>
            <a:r>
              <a:rPr lang="fr-FR" u="sng" dirty="0">
                <a:solidFill>
                  <a:srgbClr val="0070C0"/>
                </a:solidFill>
              </a:rPr>
              <a:t>délibéré</a:t>
            </a:r>
            <a:r>
              <a:rPr lang="fr-FR" dirty="0">
                <a:solidFill>
                  <a:prstClr val="black">
                    <a:lumMod val="75000"/>
                    <a:lumOff val="25000"/>
                  </a:prstClr>
                </a:solidFill>
              </a:rPr>
              <a:t> et constitue </a:t>
            </a:r>
            <a:r>
              <a:rPr lang="fr-FR" u="sng" dirty="0">
                <a:solidFill>
                  <a:srgbClr val="0070C0"/>
                </a:solidFill>
              </a:rPr>
              <a:t>un acte majeur de management.</a:t>
            </a:r>
          </a:p>
          <a:p>
            <a:pPr algn="just"/>
            <a:endParaRPr lang="fr-FR" u="sng" dirty="0">
              <a:solidFill>
                <a:prstClr val="black">
                  <a:lumMod val="75000"/>
                  <a:lumOff val="25000"/>
                </a:prstClr>
              </a:solidFill>
            </a:endParaRPr>
          </a:p>
          <a:p>
            <a:pPr marL="285750" indent="-285750" algn="just">
              <a:buFont typeface="Arial" panose="020B0604020202020204" pitchFamily="34" charset="0"/>
              <a:buChar char="•"/>
            </a:pPr>
            <a:r>
              <a:rPr lang="fr-FR" dirty="0">
                <a:solidFill>
                  <a:prstClr val="black">
                    <a:lumMod val="75000"/>
                    <a:lumOff val="25000"/>
                  </a:prstClr>
                </a:solidFill>
              </a:rPr>
              <a:t>Délégataire : celui qui reçoit la délégation</a:t>
            </a:r>
          </a:p>
          <a:p>
            <a:pPr marL="285750" indent="-285750" algn="just">
              <a:buFont typeface="Arial" panose="020B0604020202020204" pitchFamily="34" charset="0"/>
              <a:buChar char="•"/>
            </a:pPr>
            <a:endParaRPr lang="fr-FR" dirty="0">
              <a:solidFill>
                <a:prstClr val="black">
                  <a:lumMod val="75000"/>
                  <a:lumOff val="25000"/>
                </a:prstClr>
              </a:solidFill>
            </a:endParaRPr>
          </a:p>
          <a:p>
            <a:pPr marL="285750" indent="-285750" algn="just">
              <a:buFont typeface="Arial" panose="020B0604020202020204" pitchFamily="34" charset="0"/>
              <a:buChar char="•"/>
            </a:pPr>
            <a:r>
              <a:rPr lang="fr-FR" dirty="0">
                <a:solidFill>
                  <a:prstClr val="black">
                    <a:lumMod val="75000"/>
                    <a:lumOff val="25000"/>
                  </a:prstClr>
                </a:solidFill>
              </a:rPr>
              <a:t>Délégant : celui qui donne la délégation</a:t>
            </a:r>
          </a:p>
        </p:txBody>
      </p:sp>
    </p:spTree>
    <p:extLst>
      <p:ext uri="{BB962C8B-B14F-4D97-AF65-F5344CB8AC3E}">
        <p14:creationId xmlns:p14="http://schemas.microsoft.com/office/powerpoint/2010/main" val="329214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0502" y="544272"/>
            <a:ext cx="8494887" cy="702506"/>
          </a:xfrm>
        </p:spPr>
        <p:txBody>
          <a:bodyPr/>
          <a:lstStyle/>
          <a:p>
            <a:pPr algn="ctr"/>
            <a:r>
              <a:rPr lang="fr-FR" sz="2800" b="1" dirty="0"/>
              <a:t>LA DELEGATION</a:t>
            </a:r>
            <a:br>
              <a:rPr lang="fr-FR" sz="2800" b="1" dirty="0"/>
            </a:br>
            <a:r>
              <a:rPr lang="fr-FR" sz="2800" b="1" dirty="0"/>
              <a:t>7 ETAPES A ACCOMPLIR</a:t>
            </a:r>
          </a:p>
        </p:txBody>
      </p:sp>
      <p:pic>
        <p:nvPicPr>
          <p:cNvPr id="4" name="Espace réservé du contenu 3"/>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600502" y="1543050"/>
            <a:ext cx="7643846" cy="5137969"/>
          </a:xfrm>
          <a:prstGeom prst="rect">
            <a:avLst/>
          </a:prstGeom>
        </p:spPr>
      </p:pic>
      <p:pic>
        <p:nvPicPr>
          <p:cNvPr id="5" name="Image 4"/>
          <p:cNvPicPr>
            <a:picLocks noChangeAspect="1"/>
          </p:cNvPicPr>
          <p:nvPr/>
        </p:nvPicPr>
        <p:blipFill>
          <a:blip r:embed="rId3"/>
          <a:stretch>
            <a:fillRect/>
          </a:stretch>
        </p:blipFill>
        <p:spPr>
          <a:xfrm>
            <a:off x="335031" y="693857"/>
            <a:ext cx="1287292" cy="692833"/>
          </a:xfrm>
          <a:prstGeom prst="rect">
            <a:avLst/>
          </a:prstGeom>
        </p:spPr>
      </p:pic>
    </p:spTree>
    <p:extLst>
      <p:ext uri="{BB962C8B-B14F-4D97-AF65-F5344CB8AC3E}">
        <p14:creationId xmlns:p14="http://schemas.microsoft.com/office/powerpoint/2010/main" val="347483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lstStyle/>
          <a:p>
            <a:r>
              <a:rPr lang="fr-FR" dirty="0"/>
              <a:t>L</a:t>
            </a:r>
            <a:r>
              <a:rPr lang="fr-FR" cap="none" dirty="0"/>
              <a:t>e principe traditionnel </a:t>
            </a:r>
          </a:p>
          <a:p>
            <a:pPr marL="342900" indent="-342900">
              <a:buFontTx/>
              <a:buChar char="-"/>
            </a:pPr>
            <a:r>
              <a:rPr lang="fr-FR" cap="none" dirty="0"/>
              <a:t>Tout texte de niveau inférieur est plus avantageux que le texte de niveau supérieur (principe de faveur)</a:t>
            </a:r>
          </a:p>
          <a:p>
            <a:pPr marL="342900" indent="-342900">
              <a:buFontTx/>
              <a:buChar char="-"/>
            </a:pPr>
            <a:r>
              <a:rPr lang="fr-FR" cap="none" dirty="0"/>
              <a:t>Tout texte de niveau inférieur ne peut déroger défavorablement au texte de niveau supérieur</a:t>
            </a:r>
          </a:p>
          <a:p>
            <a:r>
              <a:rPr lang="fr-FR" cap="none" dirty="0"/>
              <a:t>La loi El </a:t>
            </a:r>
            <a:r>
              <a:rPr lang="fr-FR" cap="none" dirty="0" err="1"/>
              <a:t>Khomri</a:t>
            </a:r>
            <a:r>
              <a:rPr lang="fr-FR" cap="none" dirty="0"/>
              <a:t> est une nouvelle étape dans la remise en cause de ce principe</a:t>
            </a:r>
          </a:p>
        </p:txBody>
      </p:sp>
      <p:sp>
        <p:nvSpPr>
          <p:cNvPr id="4" name="Titre 3"/>
          <p:cNvSpPr>
            <a:spLocks noGrp="1"/>
          </p:cNvSpPr>
          <p:nvPr>
            <p:ph type="title"/>
          </p:nvPr>
        </p:nvSpPr>
        <p:spPr>
          <a:xfrm>
            <a:off x="2462859" y="5698"/>
            <a:ext cx="6361287" cy="702506"/>
          </a:xfrm>
        </p:spPr>
        <p:txBody>
          <a:bodyPr/>
          <a:lstStyle/>
          <a:p>
            <a:r>
              <a:rPr lang="fr-FR" sz="2800" b="1" dirty="0"/>
              <a:t>La hiérarchie des normes</a:t>
            </a:r>
          </a:p>
        </p:txBody>
      </p:sp>
    </p:spTree>
    <p:extLst>
      <p:ext uri="{BB962C8B-B14F-4D97-AF65-F5344CB8AC3E}">
        <p14:creationId xmlns:p14="http://schemas.microsoft.com/office/powerpoint/2010/main" val="772692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15"/>
          </p:nvPr>
        </p:nvSpPr>
        <p:spPr>
          <a:xfrm>
            <a:off x="2184400" y="1727907"/>
            <a:ext cx="6361288" cy="4628444"/>
          </a:xfrm>
        </p:spPr>
        <p:txBody>
          <a:bodyPr/>
          <a:lstStyle/>
          <a:p>
            <a:pPr algn="l">
              <a:spcBef>
                <a:spcPct val="50000"/>
              </a:spcBef>
            </a:pPr>
            <a:endParaRPr lang="fr-FR" altLang="fr-FR" sz="1400" dirty="0">
              <a:solidFill>
                <a:prstClr val="black"/>
              </a:solidFill>
              <a:ea typeface="Verdana" panose="020B0604030504040204" pitchFamily="34" charset="0"/>
              <a:cs typeface="Verdana" panose="020B0604030504040204" pitchFamily="34" charset="0"/>
            </a:endParaRPr>
          </a:p>
          <a:p>
            <a:pPr algn="l">
              <a:spcBef>
                <a:spcPct val="50000"/>
              </a:spcBef>
            </a:pPr>
            <a:endParaRPr lang="fr-FR" altLang="fr-FR" sz="1400" dirty="0">
              <a:solidFill>
                <a:prstClr val="black"/>
              </a:solidFill>
              <a:ea typeface="Verdana" panose="020B0604030504040204" pitchFamily="34" charset="0"/>
              <a:cs typeface="Verdana" panose="020B0604030504040204" pitchFamily="34" charset="0"/>
            </a:endParaRPr>
          </a:p>
          <a:p>
            <a:endParaRPr lang="fr-FR" dirty="0"/>
          </a:p>
        </p:txBody>
      </p:sp>
      <p:sp>
        <p:nvSpPr>
          <p:cNvPr id="4" name="Titre 3"/>
          <p:cNvSpPr>
            <a:spLocks noGrp="1"/>
          </p:cNvSpPr>
          <p:nvPr>
            <p:ph type="title"/>
          </p:nvPr>
        </p:nvSpPr>
        <p:spPr>
          <a:xfrm>
            <a:off x="2462859" y="2989"/>
            <a:ext cx="6361287" cy="881913"/>
          </a:xfrm>
        </p:spPr>
        <p:txBody>
          <a:bodyPr/>
          <a:lstStyle/>
          <a:p>
            <a:r>
              <a:rPr lang="fr-FR" sz="2800" b="1" dirty="0"/>
              <a:t>La délégation:</a:t>
            </a:r>
            <a:br>
              <a:rPr lang="fr-FR" sz="2800" b="1" dirty="0"/>
            </a:br>
            <a:r>
              <a:rPr lang="fr-FR" sz="2800" b="1" dirty="0"/>
              <a:t>2 points clés pour le délégant</a:t>
            </a:r>
            <a:r>
              <a:rPr lang="fr-FR" dirty="0"/>
              <a:t/>
            </a:r>
            <a:br>
              <a:rPr lang="fr-FR" dirty="0"/>
            </a:br>
            <a:endParaRPr lang="fr-FR" dirty="0"/>
          </a:p>
        </p:txBody>
      </p:sp>
      <p:sp>
        <p:nvSpPr>
          <p:cNvPr id="6" name="ZoneTexte 5"/>
          <p:cNvSpPr txBox="1"/>
          <p:nvPr/>
        </p:nvSpPr>
        <p:spPr>
          <a:xfrm>
            <a:off x="2462859" y="1458589"/>
            <a:ext cx="6223941" cy="3785652"/>
          </a:xfrm>
          <a:prstGeom prst="rect">
            <a:avLst/>
          </a:prstGeom>
          <a:noFill/>
        </p:spPr>
        <p:txBody>
          <a:bodyPr wrap="square" rtlCol="0">
            <a:spAutoFit/>
          </a:bodyPr>
          <a:lstStyle/>
          <a:p>
            <a:r>
              <a:rPr lang="fr-FR" sz="2000" dirty="0">
                <a:solidFill>
                  <a:prstClr val="black"/>
                </a:solidFill>
              </a:rPr>
              <a:t>1/ Savoir définir ce que j’attends :</a:t>
            </a:r>
          </a:p>
          <a:p>
            <a:pPr marL="742950" lvl="1" indent="-285750">
              <a:spcBef>
                <a:spcPts val="1200"/>
              </a:spcBef>
              <a:buFont typeface="Arial" panose="020B0604020202020204" pitchFamily="34" charset="0"/>
              <a:buChar char="•"/>
            </a:pPr>
            <a:r>
              <a:rPr lang="fr-FR" sz="2000" dirty="0">
                <a:solidFill>
                  <a:prstClr val="black"/>
                </a:solidFill>
              </a:rPr>
              <a:t>Le produit fini – description précise</a:t>
            </a:r>
          </a:p>
          <a:p>
            <a:pPr marL="742950" lvl="1" indent="-285750">
              <a:spcBef>
                <a:spcPts val="1200"/>
              </a:spcBef>
              <a:buFont typeface="Arial" panose="020B0604020202020204" pitchFamily="34" charset="0"/>
              <a:buChar char="•"/>
            </a:pPr>
            <a:r>
              <a:rPr lang="fr-FR" sz="2000" dirty="0">
                <a:solidFill>
                  <a:prstClr val="black"/>
                </a:solidFill>
              </a:rPr>
              <a:t>Les critères de qualité attendus</a:t>
            </a:r>
          </a:p>
          <a:p>
            <a:pPr marL="742950" lvl="1" indent="-285750">
              <a:spcBef>
                <a:spcPts val="1200"/>
              </a:spcBef>
              <a:buFont typeface="Arial" panose="020B0604020202020204" pitchFamily="34" charset="0"/>
              <a:buChar char="•"/>
            </a:pPr>
            <a:r>
              <a:rPr lang="fr-FR" sz="2000" dirty="0">
                <a:solidFill>
                  <a:prstClr val="black"/>
                </a:solidFill>
              </a:rPr>
              <a:t>les critères d’efficacité : coût/délai</a:t>
            </a:r>
          </a:p>
          <a:p>
            <a:pPr marL="742950" lvl="1" indent="-285750">
              <a:spcBef>
                <a:spcPts val="1200"/>
              </a:spcBef>
              <a:buFont typeface="Arial" panose="020B0604020202020204" pitchFamily="34" charset="0"/>
              <a:buChar char="•"/>
            </a:pPr>
            <a:r>
              <a:rPr lang="fr-FR" sz="2000" dirty="0">
                <a:solidFill>
                  <a:prstClr val="black"/>
                </a:solidFill>
              </a:rPr>
              <a:t>Les indicateurs de contrôle et de mesure des résultats</a:t>
            </a:r>
          </a:p>
          <a:p>
            <a:r>
              <a:rPr lang="fr-FR" sz="2000" dirty="0">
                <a:solidFill>
                  <a:prstClr val="black"/>
                </a:solidFill>
              </a:rPr>
              <a:t> 	</a:t>
            </a:r>
          </a:p>
          <a:p>
            <a:endParaRPr lang="fr-FR" sz="2000" dirty="0">
              <a:solidFill>
                <a:prstClr val="black"/>
              </a:solidFill>
            </a:endParaRPr>
          </a:p>
          <a:p>
            <a:pPr marL="742950" lvl="1" indent="-285750">
              <a:buFont typeface="Wingdings" panose="05000000000000000000" pitchFamily="2" charset="2"/>
              <a:buChar char="Ø"/>
            </a:pPr>
            <a:r>
              <a:rPr lang="fr-FR" sz="2000" dirty="0">
                <a:solidFill>
                  <a:prstClr val="black"/>
                </a:solidFill>
              </a:rPr>
              <a:t>Qu’est-ce qui est important dans la délégation, ce qui lui donne du sens</a:t>
            </a:r>
            <a:endParaRPr lang="fr-FR" sz="2000" dirty="0"/>
          </a:p>
        </p:txBody>
      </p:sp>
    </p:spTree>
    <p:extLst>
      <p:ext uri="{BB962C8B-B14F-4D97-AF65-F5344CB8AC3E}">
        <p14:creationId xmlns:p14="http://schemas.microsoft.com/office/powerpoint/2010/main" val="4056733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15"/>
          </p:nvPr>
        </p:nvSpPr>
        <p:spPr>
          <a:xfrm>
            <a:off x="2300628" y="1467132"/>
            <a:ext cx="6361288" cy="5390867"/>
          </a:xfrm>
        </p:spPr>
        <p:txBody>
          <a:bodyPr>
            <a:normAutofit fontScale="92500" lnSpcReduction="20000"/>
          </a:bodyPr>
          <a:lstStyle/>
          <a:p>
            <a:pPr>
              <a:spcBef>
                <a:spcPts val="0"/>
              </a:spcBef>
            </a:pPr>
            <a:r>
              <a:rPr lang="fr-FR" sz="2000" dirty="0">
                <a:solidFill>
                  <a:prstClr val="black"/>
                </a:solidFill>
              </a:rPr>
              <a:t>2/ </a:t>
            </a:r>
            <a:r>
              <a:rPr lang="fr-FR" sz="2000" cap="none" dirty="0">
                <a:solidFill>
                  <a:prstClr val="black"/>
                </a:solidFill>
              </a:rPr>
              <a:t>Accepter que le travail soit fait autrement (accepter l’autre dans sa différence)</a:t>
            </a:r>
          </a:p>
          <a:p>
            <a:pPr marL="742950" lvl="1" indent="-285750">
              <a:buFont typeface="Arial" panose="020B0604020202020204" pitchFamily="34" charset="0"/>
              <a:buChar char="•"/>
            </a:pPr>
            <a:r>
              <a:rPr lang="fr-FR" sz="2000" dirty="0">
                <a:solidFill>
                  <a:prstClr val="black"/>
                </a:solidFill>
              </a:rPr>
              <a:t>Laisser le délégataire libre sur le processus, lui laisser une place à la créativité dans le style de travail</a:t>
            </a:r>
          </a:p>
          <a:p>
            <a:pPr marL="742950" lvl="1" indent="-285750">
              <a:buFont typeface="Arial" panose="020B0604020202020204" pitchFamily="34" charset="0"/>
              <a:buChar char="•"/>
            </a:pPr>
            <a:r>
              <a:rPr lang="fr-FR" sz="2000" dirty="0">
                <a:solidFill>
                  <a:prstClr val="black"/>
                </a:solidFill>
              </a:rPr>
              <a:t>Garder l’attention sur le résultat, pas sur le détail</a:t>
            </a:r>
          </a:p>
          <a:p>
            <a:pPr marL="742950" lvl="1" indent="-285750">
              <a:buFont typeface="Arial" panose="020B0604020202020204" pitchFamily="34" charset="0"/>
              <a:buChar char="•"/>
            </a:pPr>
            <a:r>
              <a:rPr lang="fr-FR" sz="2000" dirty="0">
                <a:solidFill>
                  <a:prstClr val="black"/>
                </a:solidFill>
              </a:rPr>
              <a:t>S’adapter à l’exécutant-délégataire</a:t>
            </a:r>
          </a:p>
          <a:p>
            <a:pPr marL="742950" lvl="1" indent="-285750">
              <a:buFont typeface="Arial" panose="020B0604020202020204" pitchFamily="34" charset="0"/>
              <a:buChar char="•"/>
            </a:pPr>
            <a:r>
              <a:rPr lang="fr-FR" sz="2000" dirty="0">
                <a:solidFill>
                  <a:prstClr val="black"/>
                </a:solidFill>
              </a:rPr>
              <a:t>Etre patient : passer du temps avec son délégataire</a:t>
            </a:r>
          </a:p>
          <a:p>
            <a:pPr marL="742950" lvl="1" indent="-285750">
              <a:buFont typeface="Arial" panose="020B0604020202020204" pitchFamily="34" charset="0"/>
              <a:buChar char="•"/>
            </a:pPr>
            <a:r>
              <a:rPr lang="fr-FR" sz="2000" dirty="0">
                <a:solidFill>
                  <a:prstClr val="black"/>
                </a:solidFill>
              </a:rPr>
              <a:t>Faire preuve de respect, de considération et de compréhension réciproque : </a:t>
            </a:r>
          </a:p>
          <a:p>
            <a:pPr marL="1200150" lvl="2" indent="-285750">
              <a:spcBef>
                <a:spcPts val="0"/>
              </a:spcBef>
              <a:buFont typeface="Arial" panose="020B0604020202020204" pitchFamily="34" charset="0"/>
              <a:buChar char="•"/>
            </a:pPr>
            <a:r>
              <a:rPr lang="fr-FR" sz="2000" dirty="0">
                <a:solidFill>
                  <a:prstClr val="black"/>
                </a:solidFill>
              </a:rPr>
              <a:t>Bien faire comprendre ses objectifs</a:t>
            </a:r>
          </a:p>
          <a:p>
            <a:pPr marL="1200150" lvl="2" indent="-285750">
              <a:spcBef>
                <a:spcPts val="0"/>
              </a:spcBef>
              <a:buFont typeface="Arial" panose="020B0604020202020204" pitchFamily="34" charset="0"/>
              <a:buChar char="•"/>
            </a:pPr>
            <a:r>
              <a:rPr lang="fr-FR" sz="2000" dirty="0">
                <a:solidFill>
                  <a:prstClr val="black"/>
                </a:solidFill>
              </a:rPr>
              <a:t>Bien comprendre ce que le délégataire sait faire</a:t>
            </a:r>
          </a:p>
          <a:p>
            <a:pPr marL="742950" lvl="1" indent="-285750">
              <a:buFont typeface="Arial" panose="020B0604020202020204" pitchFamily="34" charset="0"/>
              <a:buChar char="•"/>
            </a:pPr>
            <a:r>
              <a:rPr lang="fr-FR" sz="2000" dirty="0">
                <a:solidFill>
                  <a:prstClr val="black"/>
                </a:solidFill>
              </a:rPr>
              <a:t>Travailler dans la confiance réciproque</a:t>
            </a:r>
          </a:p>
          <a:p>
            <a:pPr marL="742950" lvl="1" indent="-285750">
              <a:buFont typeface="Arial" panose="020B0604020202020204" pitchFamily="34" charset="0"/>
              <a:buChar char="•"/>
            </a:pPr>
            <a:r>
              <a:rPr lang="fr-FR" sz="2000" dirty="0">
                <a:solidFill>
                  <a:prstClr val="black"/>
                </a:solidFill>
              </a:rPr>
              <a:t>Mais ne pas le laisser faire à 100%</a:t>
            </a:r>
          </a:p>
          <a:p>
            <a:pPr>
              <a:spcBef>
                <a:spcPts val="0"/>
              </a:spcBef>
            </a:pPr>
            <a:endParaRPr lang="fr-FR" sz="2000" dirty="0">
              <a:solidFill>
                <a:prstClr val="black"/>
              </a:solidFill>
            </a:endParaRPr>
          </a:p>
          <a:p>
            <a:pPr>
              <a:spcBef>
                <a:spcPts val="0"/>
              </a:spcBef>
            </a:pPr>
            <a:endParaRPr lang="fr-FR" sz="2000" dirty="0">
              <a:solidFill>
                <a:prstClr val="black"/>
              </a:solidFill>
            </a:endParaRPr>
          </a:p>
          <a:p>
            <a:pPr>
              <a:spcBef>
                <a:spcPts val="0"/>
              </a:spcBef>
            </a:pPr>
            <a:r>
              <a:rPr lang="fr-FR" sz="2000" dirty="0">
                <a:solidFill>
                  <a:prstClr val="black"/>
                </a:solidFill>
              </a:rPr>
              <a:t>Du contrat de délégation au </a:t>
            </a:r>
          </a:p>
          <a:p>
            <a:pPr>
              <a:spcBef>
                <a:spcPts val="0"/>
              </a:spcBef>
            </a:pPr>
            <a:r>
              <a:rPr lang="fr-FR" sz="2000" dirty="0">
                <a:solidFill>
                  <a:prstClr val="black"/>
                </a:solidFill>
              </a:rPr>
              <a:t>contrat de confiance !</a:t>
            </a:r>
          </a:p>
          <a:p>
            <a:pPr algn="l">
              <a:spcBef>
                <a:spcPct val="50000"/>
              </a:spcBef>
            </a:pPr>
            <a:endParaRPr lang="fr-FR" altLang="fr-FR" sz="1400" dirty="0">
              <a:solidFill>
                <a:prstClr val="black"/>
              </a:solidFill>
              <a:ea typeface="Verdana" panose="020B0604030504040204" pitchFamily="34" charset="0"/>
              <a:cs typeface="Verdana" panose="020B0604030504040204" pitchFamily="34" charset="0"/>
            </a:endParaRPr>
          </a:p>
          <a:p>
            <a:endParaRPr lang="fr-FR" dirty="0"/>
          </a:p>
        </p:txBody>
      </p:sp>
      <p:sp>
        <p:nvSpPr>
          <p:cNvPr id="4" name="Titre 3"/>
          <p:cNvSpPr>
            <a:spLocks noGrp="1"/>
          </p:cNvSpPr>
          <p:nvPr>
            <p:ph type="title"/>
          </p:nvPr>
        </p:nvSpPr>
        <p:spPr>
          <a:xfrm>
            <a:off x="2462859" y="17737"/>
            <a:ext cx="6361287" cy="926159"/>
          </a:xfrm>
        </p:spPr>
        <p:txBody>
          <a:bodyPr/>
          <a:lstStyle/>
          <a:p>
            <a:r>
              <a:rPr lang="fr-FR" sz="2800" b="1" dirty="0"/>
              <a:t>La délégation:</a:t>
            </a:r>
            <a:br>
              <a:rPr lang="fr-FR" sz="2800" b="1" dirty="0"/>
            </a:br>
            <a:r>
              <a:rPr lang="fr-FR" sz="2800" b="1" dirty="0"/>
              <a:t>2 points clés pour le délégant</a:t>
            </a:r>
          </a:p>
        </p:txBody>
      </p:sp>
    </p:spTree>
    <p:extLst>
      <p:ext uri="{BB962C8B-B14F-4D97-AF65-F5344CB8AC3E}">
        <p14:creationId xmlns:p14="http://schemas.microsoft.com/office/powerpoint/2010/main" val="3915083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normAutofit/>
          </a:bodyPr>
          <a:lstStyle/>
          <a:p>
            <a:pPr algn="l"/>
            <a:r>
              <a:rPr lang="fr-FR" sz="2000" dirty="0"/>
              <a:t>Pas de délégation de pouvoirs sans délégation de responsabilité </a:t>
            </a:r>
          </a:p>
        </p:txBody>
      </p:sp>
      <p:sp>
        <p:nvSpPr>
          <p:cNvPr id="3" name="Espace réservé du contenu 2"/>
          <p:cNvSpPr>
            <a:spLocks noGrp="1"/>
          </p:cNvSpPr>
          <p:nvPr>
            <p:ph sz="half" idx="15"/>
          </p:nvPr>
        </p:nvSpPr>
        <p:spPr>
          <a:xfrm>
            <a:off x="2462858" y="1064899"/>
            <a:ext cx="6361288" cy="5315184"/>
          </a:xfrm>
        </p:spPr>
        <p:txBody>
          <a:bodyPr>
            <a:normAutofit/>
          </a:bodyPr>
          <a:lstStyle/>
          <a:p>
            <a:endParaRPr lang="fr-FR" sz="1500" b="1" cap="none" dirty="0"/>
          </a:p>
          <a:p>
            <a:r>
              <a:rPr lang="fr-FR" sz="2000" b="1" cap="none" dirty="0"/>
              <a:t>Comprendre</a:t>
            </a:r>
          </a:p>
          <a:p>
            <a:pPr marL="285750" indent="-285750">
              <a:buFontTx/>
              <a:buChar char="-"/>
            </a:pPr>
            <a:r>
              <a:rPr lang="fr-FR" sz="2000" cap="none" dirty="0"/>
              <a:t>Échanger – Reformuler</a:t>
            </a:r>
          </a:p>
          <a:p>
            <a:pPr marL="285750" indent="-285750">
              <a:buFontTx/>
              <a:buChar char="-"/>
            </a:pPr>
            <a:r>
              <a:rPr lang="fr-FR" sz="2000" cap="none" dirty="0"/>
              <a:t>Alerter </a:t>
            </a:r>
          </a:p>
          <a:p>
            <a:r>
              <a:rPr lang="fr-FR" sz="2000" b="1" cap="none" dirty="0"/>
              <a:t>S’engager</a:t>
            </a:r>
          </a:p>
          <a:p>
            <a:r>
              <a:rPr lang="fr-FR" sz="2000" b="1" cap="none" dirty="0"/>
              <a:t>Rendre compte </a:t>
            </a:r>
          </a:p>
          <a:p>
            <a:r>
              <a:rPr lang="fr-FR" sz="1500" cap="none" dirty="0"/>
              <a:t> </a:t>
            </a:r>
          </a:p>
        </p:txBody>
      </p:sp>
      <p:sp>
        <p:nvSpPr>
          <p:cNvPr id="5" name="Titre 3"/>
          <p:cNvSpPr>
            <a:spLocks noGrp="1"/>
          </p:cNvSpPr>
          <p:nvPr>
            <p:ph type="title"/>
          </p:nvPr>
        </p:nvSpPr>
        <p:spPr>
          <a:xfrm>
            <a:off x="2462859" y="0"/>
            <a:ext cx="6361287" cy="702506"/>
          </a:xfrm>
        </p:spPr>
        <p:txBody>
          <a:bodyPr/>
          <a:lstStyle/>
          <a:p>
            <a:r>
              <a:rPr lang="fr-FR" sz="2800" b="1" dirty="0"/>
              <a:t>La délégation:</a:t>
            </a:r>
            <a:br>
              <a:rPr lang="fr-FR" sz="2800" b="1" dirty="0"/>
            </a:br>
            <a:r>
              <a:rPr lang="fr-FR" sz="2800" b="1" dirty="0"/>
              <a:t>3 points clés pour le délégataire</a:t>
            </a:r>
          </a:p>
        </p:txBody>
      </p:sp>
    </p:spTree>
    <p:extLst>
      <p:ext uri="{BB962C8B-B14F-4D97-AF65-F5344CB8AC3E}">
        <p14:creationId xmlns:p14="http://schemas.microsoft.com/office/powerpoint/2010/main" val="2677149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552389" y="881062"/>
            <a:ext cx="7334311" cy="5637725"/>
          </a:xfrm>
          <a:prstGeom prst="rect">
            <a:avLst/>
          </a:prstGeom>
        </p:spPr>
      </p:pic>
    </p:spTree>
    <p:extLst>
      <p:ext uri="{BB962C8B-B14F-4D97-AF65-F5344CB8AC3E}">
        <p14:creationId xmlns:p14="http://schemas.microsoft.com/office/powerpoint/2010/main" val="188176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chor="ctr" anchorCtr="1"/>
          <a:lstStyle/>
          <a:p>
            <a:r>
              <a:rPr lang="fr-FR" sz="2400" b="1" dirty="0"/>
              <a:t>Les textes de référence</a:t>
            </a:r>
          </a:p>
          <a:p>
            <a:endParaRPr lang="fr-FR" dirty="0"/>
          </a:p>
        </p:txBody>
      </p:sp>
      <p:sp>
        <p:nvSpPr>
          <p:cNvPr id="2" name="Titre 1"/>
          <p:cNvSpPr>
            <a:spLocks noGrp="1"/>
          </p:cNvSpPr>
          <p:nvPr>
            <p:ph type="title"/>
          </p:nvPr>
        </p:nvSpPr>
        <p:spPr>
          <a:xfrm>
            <a:off x="2250249" y="1"/>
            <a:ext cx="4666075" cy="1377658"/>
          </a:xfrm>
        </p:spPr>
        <p:txBody>
          <a:bodyPr anchor="ctr" anchorCtr="1"/>
          <a:lstStyle/>
          <a:p>
            <a:r>
              <a:rPr lang="fr-FR" sz="2800" b="1" dirty="0"/>
              <a:t>Les délégations en matière sociale</a:t>
            </a:r>
          </a:p>
        </p:txBody>
      </p:sp>
    </p:spTree>
    <p:extLst>
      <p:ext uri="{BB962C8B-B14F-4D97-AF65-F5344CB8AC3E}">
        <p14:creationId xmlns:p14="http://schemas.microsoft.com/office/powerpoint/2010/main" val="1205580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normAutofit/>
          </a:bodyPr>
          <a:lstStyle/>
          <a:p>
            <a:pPr algn="l"/>
            <a:r>
              <a:rPr lang="fr-FR" sz="2000" b="1" dirty="0"/>
              <a:t>S’approprier les textes</a:t>
            </a:r>
          </a:p>
        </p:txBody>
      </p:sp>
      <p:sp>
        <p:nvSpPr>
          <p:cNvPr id="3" name="Espace réservé du contenu 2"/>
          <p:cNvSpPr>
            <a:spLocks noGrp="1"/>
          </p:cNvSpPr>
          <p:nvPr>
            <p:ph sz="half" idx="15"/>
          </p:nvPr>
        </p:nvSpPr>
        <p:spPr>
          <a:xfrm>
            <a:off x="2462860" y="1542816"/>
            <a:ext cx="6361288" cy="5315184"/>
          </a:xfrm>
        </p:spPr>
        <p:txBody>
          <a:bodyPr>
            <a:normAutofit/>
          </a:bodyPr>
          <a:lstStyle/>
          <a:p>
            <a:r>
              <a:rPr lang="fr-FR" cap="none" dirty="0">
                <a:solidFill>
                  <a:schemeClr val="accent6">
                    <a:lumMod val="50000"/>
                  </a:schemeClr>
                </a:solidFill>
                <a:latin typeface="+mj-lt"/>
                <a:cs typeface="Arial" panose="020B0604020202020204" pitchFamily="34" charset="0"/>
              </a:rPr>
              <a:t>Les responsabilités sont inscrites et définies clairement dans les textes de référence de l’Enseignement catholique </a:t>
            </a:r>
            <a:r>
              <a:rPr lang="fr-FR" cap="none" dirty="0">
                <a:solidFill>
                  <a:schemeClr val="tx1"/>
                </a:solidFill>
                <a:latin typeface="+mj-lt"/>
                <a:cs typeface="Arial" panose="020B0604020202020204" pitchFamily="34" charset="0"/>
              </a:rPr>
              <a:t>:</a:t>
            </a:r>
          </a:p>
          <a:p>
            <a:pPr marL="457200" indent="-457200">
              <a:lnSpc>
                <a:spcPct val="150000"/>
              </a:lnSpc>
              <a:buFontTx/>
              <a:buChar char="-"/>
            </a:pPr>
            <a:r>
              <a:rPr lang="fr-FR" cap="none" dirty="0">
                <a:solidFill>
                  <a:schemeClr val="accent6">
                    <a:lumMod val="50000"/>
                  </a:schemeClr>
                </a:solidFill>
                <a:latin typeface="+mj-lt"/>
                <a:cs typeface="Arial" panose="020B0604020202020204" pitchFamily="34" charset="0"/>
              </a:rPr>
              <a:t>Statut de l’Enseignement catholique</a:t>
            </a:r>
          </a:p>
          <a:p>
            <a:pPr marL="457200" indent="-457200">
              <a:lnSpc>
                <a:spcPct val="150000"/>
              </a:lnSpc>
              <a:buFontTx/>
              <a:buChar char="-"/>
            </a:pPr>
            <a:r>
              <a:rPr lang="fr-FR" cap="none" dirty="0">
                <a:solidFill>
                  <a:schemeClr val="accent6">
                    <a:lumMod val="50000"/>
                  </a:schemeClr>
                </a:solidFill>
                <a:latin typeface="+mj-lt"/>
                <a:cs typeface="Arial" panose="020B0604020202020204" pitchFamily="34" charset="0"/>
              </a:rPr>
              <a:t>Statuts des OGEC</a:t>
            </a:r>
          </a:p>
          <a:p>
            <a:pPr marL="457200" indent="-457200">
              <a:lnSpc>
                <a:spcPct val="150000"/>
              </a:lnSpc>
              <a:buFontTx/>
              <a:buChar char="-"/>
            </a:pPr>
            <a:r>
              <a:rPr lang="fr-FR" cap="none" dirty="0">
                <a:solidFill>
                  <a:schemeClr val="accent6">
                    <a:lumMod val="50000"/>
                  </a:schemeClr>
                </a:solidFill>
                <a:latin typeface="+mj-lt"/>
                <a:cs typeface="Arial" panose="020B0604020202020204" pitchFamily="34" charset="0"/>
              </a:rPr>
              <a:t>Statuts et contrats des chefs d’établissements</a:t>
            </a:r>
          </a:p>
          <a:p>
            <a:endParaRPr lang="fr-FR" dirty="0"/>
          </a:p>
        </p:txBody>
      </p:sp>
      <p:sp>
        <p:nvSpPr>
          <p:cNvPr id="4" name="Titre 3"/>
          <p:cNvSpPr>
            <a:spLocks noGrp="1"/>
          </p:cNvSpPr>
          <p:nvPr>
            <p:ph type="title"/>
          </p:nvPr>
        </p:nvSpPr>
        <p:spPr>
          <a:xfrm>
            <a:off x="2462859" y="2990"/>
            <a:ext cx="6361287" cy="702506"/>
          </a:xfrm>
        </p:spPr>
        <p:txBody>
          <a:bodyPr/>
          <a:lstStyle/>
          <a:p>
            <a:r>
              <a:rPr lang="fr-FR" sz="2800" b="1" cap="none" dirty="0"/>
              <a:t>LES TEXTES DE RÉFÉRENCE</a:t>
            </a:r>
          </a:p>
        </p:txBody>
      </p:sp>
    </p:spTree>
    <p:extLst>
      <p:ext uri="{BB962C8B-B14F-4D97-AF65-F5344CB8AC3E}">
        <p14:creationId xmlns:p14="http://schemas.microsoft.com/office/powerpoint/2010/main" val="3729119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Espace réservé du contenu 2"/>
          <p:cNvSpPr>
            <a:spLocks noGrp="1"/>
          </p:cNvSpPr>
          <p:nvPr>
            <p:ph sz="half" idx="15"/>
          </p:nvPr>
        </p:nvSpPr>
        <p:spPr>
          <a:xfrm>
            <a:off x="2462860" y="1458148"/>
            <a:ext cx="6361288" cy="5399851"/>
          </a:xfrm>
        </p:spPr>
        <p:txBody>
          <a:bodyPr>
            <a:normAutofit/>
          </a:bodyPr>
          <a:lstStyle/>
          <a:p>
            <a:r>
              <a:rPr lang="fr-FR" u="sng" cap="none" dirty="0">
                <a:solidFill>
                  <a:schemeClr val="accent6">
                    <a:lumMod val="50000"/>
                  </a:schemeClr>
                </a:solidFill>
                <a:latin typeface="+mj-lt"/>
                <a:cs typeface="Arial" panose="020B0604020202020204" pitchFamily="34" charset="0"/>
              </a:rPr>
              <a:t>Statut de l’Enseignement catholique – art. 282 </a:t>
            </a:r>
            <a:r>
              <a:rPr lang="fr-FR" cap="none" dirty="0">
                <a:solidFill>
                  <a:schemeClr val="accent6">
                    <a:lumMod val="50000"/>
                  </a:schemeClr>
                </a:solidFill>
                <a:latin typeface="+mj-lt"/>
                <a:cs typeface="Arial" panose="020B0604020202020204" pitchFamily="34" charset="0"/>
              </a:rPr>
              <a:t>:</a:t>
            </a:r>
          </a:p>
          <a:p>
            <a:endParaRPr lang="fr-FR" cap="none" dirty="0">
              <a:solidFill>
                <a:schemeClr val="accent6">
                  <a:lumMod val="50000"/>
                </a:schemeClr>
              </a:solidFill>
              <a:latin typeface="+mj-lt"/>
              <a:cs typeface="Arial" panose="020B0604020202020204" pitchFamily="34" charset="0"/>
            </a:endParaRPr>
          </a:p>
          <a:p>
            <a:r>
              <a:rPr lang="fr-FR" i="1" cap="none" dirty="0">
                <a:solidFill>
                  <a:schemeClr val="accent6">
                    <a:lumMod val="50000"/>
                  </a:schemeClr>
                </a:solidFill>
                <a:latin typeface="+mj-lt"/>
                <a:cs typeface="Arial" panose="020B0604020202020204" pitchFamily="34" charset="0"/>
              </a:rPr>
              <a:t>« A raison de la mission confiée au chef d’établissement dans une école catholique</a:t>
            </a:r>
            <a:r>
              <a:rPr lang="fr-FR" cap="none" dirty="0">
                <a:solidFill>
                  <a:schemeClr val="accent6">
                    <a:lumMod val="50000"/>
                  </a:schemeClr>
                </a:solidFill>
                <a:latin typeface="+mj-lt"/>
                <a:cs typeface="Arial" panose="020B0604020202020204" pitchFamily="34" charset="0"/>
              </a:rPr>
              <a:t>, </a:t>
            </a:r>
            <a:r>
              <a:rPr lang="fr-FR" i="1" cap="none" dirty="0">
                <a:solidFill>
                  <a:schemeClr val="accent6">
                    <a:lumMod val="50000"/>
                  </a:schemeClr>
                </a:solidFill>
                <a:latin typeface="+mj-lt"/>
                <a:cs typeface="Arial" panose="020B0604020202020204" pitchFamily="34" charset="0"/>
              </a:rPr>
              <a:t>les responsabilités qui incombent à un employeur sont assurées, </a:t>
            </a:r>
            <a:r>
              <a:rPr lang="fr-FR" b="1" i="1" cap="none" dirty="0">
                <a:solidFill>
                  <a:schemeClr val="accent6">
                    <a:lumMod val="50000"/>
                  </a:schemeClr>
                </a:solidFill>
                <a:latin typeface="+mj-lt"/>
                <a:cs typeface="Arial" panose="020B0604020202020204" pitchFamily="34" charset="0"/>
              </a:rPr>
              <a:t>conjointement</a:t>
            </a:r>
            <a:r>
              <a:rPr lang="fr-FR" i="1" cap="none" dirty="0">
                <a:solidFill>
                  <a:schemeClr val="accent6">
                    <a:lumMod val="50000"/>
                  </a:schemeClr>
                </a:solidFill>
                <a:latin typeface="+mj-lt"/>
                <a:cs typeface="Arial" panose="020B0604020202020204" pitchFamily="34" charset="0"/>
              </a:rPr>
              <a:t>, par le président de l’OGEC et le chef d’établissement qui reçoit les </a:t>
            </a:r>
            <a:r>
              <a:rPr lang="fr-FR" b="1" i="1" cap="none" dirty="0">
                <a:solidFill>
                  <a:schemeClr val="accent6">
                    <a:lumMod val="50000"/>
                  </a:schemeClr>
                </a:solidFill>
                <a:latin typeface="+mj-lt"/>
                <a:cs typeface="Arial" panose="020B0604020202020204" pitchFamily="34" charset="0"/>
              </a:rPr>
              <a:t>délégations</a:t>
            </a:r>
            <a:r>
              <a:rPr lang="fr-FR" i="1" cap="none" dirty="0">
                <a:solidFill>
                  <a:schemeClr val="accent6">
                    <a:lumMod val="50000"/>
                  </a:schemeClr>
                </a:solidFill>
                <a:latin typeface="+mj-lt"/>
                <a:cs typeface="Arial" panose="020B0604020202020204" pitchFamily="34" charset="0"/>
              </a:rPr>
              <a:t> nécessaires</a:t>
            </a:r>
            <a:r>
              <a:rPr lang="fr-FR" cap="none" dirty="0">
                <a:solidFill>
                  <a:schemeClr val="accent6">
                    <a:lumMod val="50000"/>
                  </a:schemeClr>
                </a:solidFill>
                <a:latin typeface="+mj-lt"/>
                <a:cs typeface="Arial" panose="020B0604020202020204" pitchFamily="34" charset="0"/>
              </a:rPr>
              <a:t> » </a:t>
            </a:r>
          </a:p>
          <a:p>
            <a:endParaRPr lang="fr-FR" dirty="0"/>
          </a:p>
        </p:txBody>
      </p:sp>
      <p:sp>
        <p:nvSpPr>
          <p:cNvPr id="4" name="Titre 3"/>
          <p:cNvSpPr>
            <a:spLocks noGrp="1"/>
          </p:cNvSpPr>
          <p:nvPr>
            <p:ph type="title"/>
          </p:nvPr>
        </p:nvSpPr>
        <p:spPr>
          <a:xfrm>
            <a:off x="2462861" y="0"/>
            <a:ext cx="6361287" cy="702506"/>
          </a:xfrm>
        </p:spPr>
        <p:txBody>
          <a:bodyPr/>
          <a:lstStyle/>
          <a:p>
            <a:r>
              <a:rPr lang="fr-FR" sz="2800" b="1" cap="none" dirty="0"/>
              <a:t>LES TEXTES DE RÉFÉRENCE</a:t>
            </a:r>
          </a:p>
        </p:txBody>
      </p:sp>
    </p:spTree>
    <p:extLst>
      <p:ext uri="{BB962C8B-B14F-4D97-AF65-F5344CB8AC3E}">
        <p14:creationId xmlns:p14="http://schemas.microsoft.com/office/powerpoint/2010/main" val="495170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normAutofit fontScale="92500" lnSpcReduction="20000"/>
          </a:bodyPr>
          <a:lstStyle/>
          <a:p>
            <a:r>
              <a:rPr lang="fr-FR" u="sng" cap="none" dirty="0">
                <a:solidFill>
                  <a:schemeClr val="accent6">
                    <a:lumMod val="50000"/>
                  </a:schemeClr>
                </a:solidFill>
                <a:cs typeface="Arial" panose="020B0604020202020204" pitchFamily="34" charset="0"/>
              </a:rPr>
              <a:t>Statut de l’Enseignement catholique - </a:t>
            </a:r>
            <a:r>
              <a:rPr lang="fr-FR" u="sng" cap="none" dirty="0"/>
              <a:t>art. 139 </a:t>
            </a:r>
          </a:p>
          <a:p>
            <a:r>
              <a:rPr lang="fr-FR" cap="none" dirty="0"/>
              <a:t>« </a:t>
            </a:r>
            <a:r>
              <a:rPr lang="fr-FR" i="1" cap="none" dirty="0"/>
              <a:t>L’organisme de gestion collabore étroitement avec le chef d’établissement dans un climat de confiance réciproque pour favoriser l’exercice de ses fonctions, telles qu’elles résultent de sa lettre de mission, du présent Statut et des lois en vigueur : </a:t>
            </a:r>
          </a:p>
          <a:p>
            <a:r>
              <a:rPr lang="fr-FR" i="1" cap="none" dirty="0"/>
              <a:t>– le président et les organes délibérants de l’organisme de gestion donnent au chef d’établissement les délégations et les moyens nécessaires à l’exercice de sa responsabilité ; </a:t>
            </a:r>
          </a:p>
          <a:p>
            <a:r>
              <a:rPr lang="fr-FR" i="1" cap="none" dirty="0"/>
              <a:t>– le chef d’établissement respecte les décisions économiques et financières que prend l’organisme de gestion, après concertation avec lui. »</a:t>
            </a:r>
          </a:p>
        </p:txBody>
      </p:sp>
      <p:sp>
        <p:nvSpPr>
          <p:cNvPr id="5" name="Titre 3"/>
          <p:cNvSpPr>
            <a:spLocks noGrp="1"/>
          </p:cNvSpPr>
          <p:nvPr>
            <p:ph type="title"/>
          </p:nvPr>
        </p:nvSpPr>
        <p:spPr>
          <a:xfrm>
            <a:off x="2462859" y="32486"/>
            <a:ext cx="6361287" cy="702506"/>
          </a:xfrm>
        </p:spPr>
        <p:txBody>
          <a:bodyPr/>
          <a:lstStyle/>
          <a:p>
            <a:r>
              <a:rPr lang="fr-FR" sz="2800" b="1" cap="none" dirty="0"/>
              <a:t>LES TEXTES DE RÉFÉRENCE</a:t>
            </a:r>
          </a:p>
        </p:txBody>
      </p:sp>
    </p:spTree>
    <p:extLst>
      <p:ext uri="{BB962C8B-B14F-4D97-AF65-F5344CB8AC3E}">
        <p14:creationId xmlns:p14="http://schemas.microsoft.com/office/powerpoint/2010/main" val="533320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Espace réservé du contenu 2"/>
          <p:cNvSpPr>
            <a:spLocks noGrp="1"/>
          </p:cNvSpPr>
          <p:nvPr>
            <p:ph sz="half" idx="15"/>
          </p:nvPr>
        </p:nvSpPr>
        <p:spPr>
          <a:xfrm>
            <a:off x="2364248" y="1458149"/>
            <a:ext cx="6361288" cy="4628444"/>
          </a:xfrm>
        </p:spPr>
        <p:txBody>
          <a:bodyPr>
            <a:noAutofit/>
          </a:bodyPr>
          <a:lstStyle/>
          <a:p>
            <a:r>
              <a:rPr lang="fr-FR" sz="1800" u="sng" cap="none" dirty="0">
                <a:solidFill>
                  <a:schemeClr val="accent6">
                    <a:lumMod val="50000"/>
                  </a:schemeClr>
                </a:solidFill>
                <a:cs typeface="Arial" panose="020B0604020202020204" pitchFamily="34" charset="0"/>
              </a:rPr>
              <a:t>Statuts des OGEC – art.14</a:t>
            </a:r>
            <a:r>
              <a:rPr lang="fr-FR" sz="1800" cap="none" dirty="0">
                <a:solidFill>
                  <a:schemeClr val="accent6">
                    <a:lumMod val="50000"/>
                  </a:schemeClr>
                </a:solidFill>
                <a:cs typeface="Arial" panose="020B0604020202020204" pitchFamily="34" charset="0"/>
              </a:rPr>
              <a:t> : </a:t>
            </a:r>
          </a:p>
          <a:p>
            <a:r>
              <a:rPr lang="fr-FR" sz="1600" i="1" cap="none" dirty="0"/>
              <a:t>Le conseil d’administration accomplit ses fonctions de manière rigoureuse et sérieuse. Chaque membre du conseil d’administration signe la « Convention portant sur les droits et devoirs liés au mandat d’administrateur d’OGEC » annexée au présent statut.</a:t>
            </a:r>
          </a:p>
          <a:p>
            <a:r>
              <a:rPr lang="fr-FR" sz="1600" i="1" cap="none" dirty="0"/>
              <a:t>Le conseil d’administration est investi des pouvoirs les plus étendus pour prendre toutes les décisions tant en matière de disposition qu’en matière de gestion ou d’administration. Seuls les actes expressément réservés à l’assemblée générale échappent à ses pouvoirs.</a:t>
            </a:r>
          </a:p>
          <a:p>
            <a:r>
              <a:rPr lang="fr-FR" sz="1600" i="1" cap="none" dirty="0"/>
              <a:t>Le conseil d’administration transige et compromet. Il este en justice au nom de l’association et la représente en justice tant en défense qu’en demande devant les juridictions de tous ordres.</a:t>
            </a:r>
          </a:p>
          <a:p>
            <a:r>
              <a:rPr lang="fr-FR" sz="1600" b="1" i="1" cap="none" dirty="0"/>
              <a:t>Le conseil d’administration fixe les délégations données au président et aux membres du bureau. Les délégations au chef d’établissement sont données en application des dispositions de l’article 139 du Statut de l’Enseignement catholique.</a:t>
            </a:r>
          </a:p>
          <a:p>
            <a:endParaRPr lang="fr-FR" sz="1600" cap="none" dirty="0"/>
          </a:p>
        </p:txBody>
      </p:sp>
      <p:sp>
        <p:nvSpPr>
          <p:cNvPr id="4" name="Titre 3"/>
          <p:cNvSpPr>
            <a:spLocks noGrp="1"/>
          </p:cNvSpPr>
          <p:nvPr>
            <p:ph type="title"/>
          </p:nvPr>
        </p:nvSpPr>
        <p:spPr>
          <a:xfrm>
            <a:off x="2462859" y="17738"/>
            <a:ext cx="6361287" cy="702506"/>
          </a:xfrm>
        </p:spPr>
        <p:txBody>
          <a:bodyPr/>
          <a:lstStyle/>
          <a:p>
            <a:r>
              <a:rPr lang="fr-FR" sz="2800" b="1" cap="none" dirty="0"/>
              <a:t>LES TEXTES DE RÉFÉRENCE</a:t>
            </a:r>
          </a:p>
        </p:txBody>
      </p:sp>
    </p:spTree>
    <p:extLst>
      <p:ext uri="{BB962C8B-B14F-4D97-AF65-F5344CB8AC3E}">
        <p14:creationId xmlns:p14="http://schemas.microsoft.com/office/powerpoint/2010/main" val="11144583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l"/>
            <a:r>
              <a:rPr lang="fr-FR" sz="2000" b="1" dirty="0"/>
              <a:t>Attention aux délégations</a:t>
            </a:r>
          </a:p>
        </p:txBody>
      </p:sp>
      <p:sp>
        <p:nvSpPr>
          <p:cNvPr id="3" name="Espace réservé du contenu 2"/>
          <p:cNvSpPr>
            <a:spLocks noGrp="1"/>
          </p:cNvSpPr>
          <p:nvPr>
            <p:ph sz="half" idx="15"/>
          </p:nvPr>
        </p:nvSpPr>
        <p:spPr/>
        <p:txBody>
          <a:bodyPr>
            <a:noAutofit/>
          </a:bodyPr>
          <a:lstStyle/>
          <a:p>
            <a:pPr>
              <a:spcBef>
                <a:spcPts val="600"/>
              </a:spcBef>
            </a:pPr>
            <a:r>
              <a:rPr lang="fr-FR" sz="1600" u="sng" cap="none" dirty="0"/>
              <a:t>En matière sociale</a:t>
            </a:r>
            <a:r>
              <a:rPr lang="fr-FR" sz="1600" cap="none" dirty="0"/>
              <a:t> :</a:t>
            </a:r>
          </a:p>
          <a:p>
            <a:pPr>
              <a:spcBef>
                <a:spcPts val="600"/>
              </a:spcBef>
            </a:pPr>
            <a:r>
              <a:rPr lang="fr-FR" sz="1600" i="1" cap="none" dirty="0"/>
              <a:t>Le conseil d'administration engage le chef d'établissement  selon les dispositions prévues par les statuts des chefs d’établissement de l’Enseignement catholique. Le président du conseil d’administration signe le contrat du chef d’établissement après que celui-ci ait reçu sa lettre de mission de l'autorité de tutelle ; de même, il met fin à son contrat de travail avec l'accord de l'autorité de tutelle.</a:t>
            </a:r>
          </a:p>
          <a:p>
            <a:pPr>
              <a:spcBef>
                <a:spcPts val="600"/>
              </a:spcBef>
            </a:pPr>
            <a:r>
              <a:rPr lang="fr-FR" sz="1600" i="1" cap="none" dirty="0"/>
              <a:t>En cas de maintien en poste d’un chef d’établissement contre l’avis de l’organisme de gestion qui a proposé son licenciement pour faute de gestion, l’autorité de tutelle assume les conséquences financières de la faute de gestion prouvée par l’organisme de gestion (article 169 du Statut de l’EC).</a:t>
            </a:r>
          </a:p>
          <a:p>
            <a:pPr>
              <a:spcBef>
                <a:spcPts val="600"/>
              </a:spcBef>
            </a:pPr>
            <a:r>
              <a:rPr lang="fr-FR" sz="1600" i="1" cap="none" dirty="0"/>
              <a:t>Le retrait de la mission du chef d’établissement par l'autorité de tutelle déclenche une procédure de licenciement par l’organisme de gestion. (Article 166 du Statut de l’EC). </a:t>
            </a:r>
          </a:p>
          <a:p>
            <a:pPr>
              <a:spcBef>
                <a:spcPts val="600"/>
              </a:spcBef>
            </a:pPr>
            <a:r>
              <a:rPr lang="fr-FR" sz="1600" b="1" i="1" cap="none" dirty="0"/>
              <a:t>Le conseil d'administration, en accord avec le chef d'établissement, recrute et licencie tous les personnels de droit privé.</a:t>
            </a:r>
          </a:p>
          <a:p>
            <a:pPr>
              <a:spcBef>
                <a:spcPts val="600"/>
              </a:spcBef>
            </a:pPr>
            <a:r>
              <a:rPr lang="fr-FR" sz="1600" i="1" cap="none" dirty="0">
                <a:solidFill>
                  <a:schemeClr val="accent6">
                    <a:lumMod val="50000"/>
                  </a:schemeClr>
                </a:solidFill>
                <a:cs typeface="Arial" panose="020B0604020202020204" pitchFamily="34" charset="0"/>
              </a:rPr>
              <a:t>Le conseil d’administration est responsable de l’application de la législation sociale et des conventions collectives</a:t>
            </a:r>
            <a:r>
              <a:rPr lang="fr-FR" sz="1600" i="1" dirty="0"/>
              <a:t>.</a:t>
            </a:r>
            <a:endParaRPr lang="fr-FR" sz="1600" i="1" cap="none" dirty="0">
              <a:solidFill>
                <a:schemeClr val="accent6">
                  <a:lumMod val="50000"/>
                </a:schemeClr>
              </a:solidFill>
              <a:cs typeface="Arial" panose="020B0604020202020204" pitchFamily="34" charset="0"/>
            </a:endParaRPr>
          </a:p>
        </p:txBody>
      </p:sp>
      <p:sp>
        <p:nvSpPr>
          <p:cNvPr id="5" name="Titre 3"/>
          <p:cNvSpPr>
            <a:spLocks noGrp="1"/>
          </p:cNvSpPr>
          <p:nvPr>
            <p:ph type="title"/>
          </p:nvPr>
        </p:nvSpPr>
        <p:spPr>
          <a:xfrm>
            <a:off x="2462859" y="17738"/>
            <a:ext cx="6361287" cy="702506"/>
          </a:xfrm>
        </p:spPr>
        <p:txBody>
          <a:bodyPr/>
          <a:lstStyle/>
          <a:p>
            <a:r>
              <a:rPr lang="fr-FR" sz="2800" b="1" cap="none" dirty="0"/>
              <a:t>LES TEXTES DE RÉFÉRENCE</a:t>
            </a:r>
          </a:p>
        </p:txBody>
      </p:sp>
    </p:spTree>
    <p:extLst>
      <p:ext uri="{BB962C8B-B14F-4D97-AF65-F5344CB8AC3E}">
        <p14:creationId xmlns:p14="http://schemas.microsoft.com/office/powerpoint/2010/main" val="112893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algn="l"/>
            <a:r>
              <a:rPr lang="fr-FR" sz="1800" dirty="0"/>
              <a:t>Remise en cause du principe de faveur mais création d’un « socle social » inviolable</a:t>
            </a:r>
          </a:p>
        </p:txBody>
      </p:sp>
      <p:sp>
        <p:nvSpPr>
          <p:cNvPr id="3" name="Espace réservé du contenu 2"/>
          <p:cNvSpPr>
            <a:spLocks noGrp="1"/>
          </p:cNvSpPr>
          <p:nvPr>
            <p:ph sz="half" idx="15"/>
          </p:nvPr>
        </p:nvSpPr>
        <p:spPr>
          <a:xfrm>
            <a:off x="2462860" y="1458149"/>
            <a:ext cx="6361288" cy="5237619"/>
          </a:xfrm>
        </p:spPr>
        <p:txBody>
          <a:bodyPr>
            <a:normAutofit fontScale="85000" lnSpcReduction="10000"/>
          </a:bodyPr>
          <a:lstStyle/>
          <a:p>
            <a:r>
              <a:rPr lang="fr-FR" cap="none" dirty="0"/>
              <a:t>Avec les lois de 2004 puis celle de 2008 l’accord d’entreprise était central et la convention collective « supplétive » sauf en matière de :</a:t>
            </a:r>
          </a:p>
          <a:p>
            <a:pPr marL="342900" indent="-342900">
              <a:buFontTx/>
              <a:buChar char="-"/>
            </a:pPr>
            <a:r>
              <a:rPr lang="fr-FR" cap="none" dirty="0"/>
              <a:t>salaires minima ; </a:t>
            </a:r>
          </a:p>
          <a:p>
            <a:pPr marL="342900" indent="-342900">
              <a:buFontTx/>
              <a:buChar char="-"/>
            </a:pPr>
            <a:r>
              <a:rPr lang="fr-FR" cap="none" dirty="0"/>
              <a:t>classifications ; </a:t>
            </a:r>
          </a:p>
          <a:p>
            <a:pPr marL="342900" indent="-342900">
              <a:buFontTx/>
              <a:buChar char="-"/>
            </a:pPr>
            <a:r>
              <a:rPr lang="fr-FR" cap="none" dirty="0"/>
              <a:t>mutualisation des fonds de la formation professionnelle;  </a:t>
            </a:r>
          </a:p>
          <a:p>
            <a:pPr marL="342900" indent="-342900">
              <a:buFontTx/>
              <a:buChar char="-"/>
            </a:pPr>
            <a:r>
              <a:rPr lang="fr-FR" cap="none" dirty="0"/>
              <a:t>mutualisation en matière de protection sociale complémentaire (régimes de prévoyance et santé).</a:t>
            </a:r>
          </a:p>
          <a:p>
            <a:r>
              <a:rPr lang="fr-FR" cap="none" dirty="0"/>
              <a:t>Certaines thématiques ne peuvent être traitées par accord d’entreprise (dérogation à la durée minimale du temps partiel, renouvellement de la période d’essai) = seuls les accords de branches étendus peuvent « intervenir » sur ces sujets.</a:t>
            </a:r>
          </a:p>
          <a:p>
            <a:endParaRPr lang="fr-FR" dirty="0"/>
          </a:p>
        </p:txBody>
      </p:sp>
      <p:sp>
        <p:nvSpPr>
          <p:cNvPr id="4" name="Titre 3"/>
          <p:cNvSpPr>
            <a:spLocks noGrp="1"/>
          </p:cNvSpPr>
          <p:nvPr>
            <p:ph type="title"/>
          </p:nvPr>
        </p:nvSpPr>
        <p:spPr>
          <a:xfrm>
            <a:off x="2462861" y="47235"/>
            <a:ext cx="6361287" cy="702506"/>
          </a:xfrm>
        </p:spPr>
        <p:txBody>
          <a:bodyPr/>
          <a:lstStyle/>
          <a:p>
            <a:r>
              <a:rPr lang="fr-FR" sz="2800" b="1" dirty="0"/>
              <a:t>La hiérarchie des normes</a:t>
            </a:r>
          </a:p>
        </p:txBody>
      </p:sp>
    </p:spTree>
    <p:extLst>
      <p:ext uri="{BB962C8B-B14F-4D97-AF65-F5344CB8AC3E}">
        <p14:creationId xmlns:p14="http://schemas.microsoft.com/office/powerpoint/2010/main" val="2588745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normAutofit lnSpcReduction="10000"/>
          </a:bodyPr>
          <a:lstStyle/>
          <a:p>
            <a:r>
              <a:rPr lang="fr-FR" u="sng" cap="none" dirty="0">
                <a:solidFill>
                  <a:schemeClr val="accent6">
                    <a:lumMod val="50000"/>
                  </a:schemeClr>
                </a:solidFill>
                <a:cs typeface="Arial" panose="020B0604020202020204" pitchFamily="34" charset="0"/>
              </a:rPr>
              <a:t>La convention portant droits et devoirs des administrateurs</a:t>
            </a:r>
          </a:p>
          <a:p>
            <a:r>
              <a:rPr lang="fr-FR" cap="none" dirty="0">
                <a:solidFill>
                  <a:schemeClr val="accent6">
                    <a:lumMod val="50000"/>
                  </a:schemeClr>
                </a:solidFill>
                <a:cs typeface="Arial" panose="020B0604020202020204" pitchFamily="34" charset="0"/>
              </a:rPr>
              <a:t>Les administrateurs </a:t>
            </a:r>
            <a:r>
              <a:rPr lang="fr-FR" cap="none" dirty="0"/>
              <a:t>sont au service de l’œuvre éducative confiée à l’école catholique.</a:t>
            </a:r>
          </a:p>
          <a:p>
            <a:r>
              <a:rPr lang="fr-FR" u="sng" cap="none" dirty="0">
                <a:solidFill>
                  <a:schemeClr val="accent6">
                    <a:lumMod val="50000"/>
                  </a:schemeClr>
                </a:solidFill>
                <a:cs typeface="Arial" panose="020B0604020202020204" pitchFamily="34" charset="0"/>
              </a:rPr>
              <a:t> La Charte du président d’OGEC: </a:t>
            </a:r>
          </a:p>
          <a:p>
            <a:r>
              <a:rPr lang="fr-FR" cap="none" dirty="0"/>
              <a:t>Dans le cadre d'une structure associative, sans but lucratif, le président d'OGEC contribue à assurer en collaboration avec le chef d’établissement la mise en œuvre matérielle du projet éducatif. </a:t>
            </a:r>
          </a:p>
          <a:p>
            <a:endParaRPr lang="fr-FR" cap="none" dirty="0"/>
          </a:p>
        </p:txBody>
      </p:sp>
      <p:sp>
        <p:nvSpPr>
          <p:cNvPr id="4" name="Titre 3"/>
          <p:cNvSpPr>
            <a:spLocks noGrp="1"/>
          </p:cNvSpPr>
          <p:nvPr>
            <p:ph type="title"/>
          </p:nvPr>
        </p:nvSpPr>
        <p:spPr>
          <a:xfrm>
            <a:off x="2442981" y="91480"/>
            <a:ext cx="6361287" cy="702506"/>
          </a:xfrm>
        </p:spPr>
        <p:txBody>
          <a:bodyPr vert="horz" lIns="91440" tIns="45720" rIns="91440" bIns="45720" rtlCol="0" anchor="t" anchorCtr="0">
            <a:noAutofit/>
          </a:bodyPr>
          <a:lstStyle/>
          <a:p>
            <a:r>
              <a:rPr lang="fr-FR" sz="2800" b="1" cap="none" dirty="0"/>
              <a:t>LES </a:t>
            </a:r>
            <a:r>
              <a:rPr lang="fr-FR" sz="2800" b="1" dirty="0"/>
              <a:t>Textes de référence</a:t>
            </a:r>
          </a:p>
        </p:txBody>
      </p:sp>
    </p:spTree>
    <p:extLst>
      <p:ext uri="{BB962C8B-B14F-4D97-AF65-F5344CB8AC3E}">
        <p14:creationId xmlns:p14="http://schemas.microsoft.com/office/powerpoint/2010/main" val="15293519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normAutofit fontScale="92500" lnSpcReduction="10000"/>
          </a:bodyPr>
          <a:lstStyle/>
          <a:p>
            <a:pPr algn="l"/>
            <a:r>
              <a:rPr lang="fr-FR" u="sng" cap="none" dirty="0">
                <a:solidFill>
                  <a:schemeClr val="accent6">
                    <a:lumMod val="50000"/>
                  </a:schemeClr>
                </a:solidFill>
                <a:latin typeface="+mj-lt"/>
                <a:cs typeface="Arial" panose="020B0604020202020204" pitchFamily="34" charset="0"/>
              </a:rPr>
              <a:t>Statuts des chefs d’établissements – art 2.4.1:</a:t>
            </a:r>
          </a:p>
          <a:p>
            <a:pPr algn="l"/>
            <a:endParaRPr lang="fr-FR" cap="none" dirty="0">
              <a:solidFill>
                <a:schemeClr val="accent6">
                  <a:lumMod val="50000"/>
                </a:schemeClr>
              </a:solidFill>
              <a:latin typeface="+mj-lt"/>
              <a:cs typeface="Arial" panose="020B0604020202020204" pitchFamily="34" charset="0"/>
            </a:endParaRPr>
          </a:p>
          <a:p>
            <a:pPr algn="l"/>
            <a:r>
              <a:rPr lang="fr-FR" i="1" cap="none" dirty="0">
                <a:solidFill>
                  <a:schemeClr val="accent6">
                    <a:lumMod val="50000"/>
                  </a:schemeClr>
                </a:solidFill>
                <a:latin typeface="+mj-lt"/>
                <a:cs typeface="Arial" panose="020B0604020202020204" pitchFamily="34" charset="0"/>
              </a:rPr>
              <a:t>« Dans le respect des textes législatifs, des conventions et des règlements intérieurs, le chef d’établissement :</a:t>
            </a:r>
          </a:p>
          <a:p>
            <a:pPr marL="457200" indent="-457200" algn="l">
              <a:spcBef>
                <a:spcPts val="600"/>
              </a:spcBef>
              <a:buFontTx/>
              <a:buChar char="-"/>
            </a:pPr>
            <a:r>
              <a:rPr lang="fr-FR" b="1" i="1" cap="none" dirty="0">
                <a:solidFill>
                  <a:schemeClr val="accent6">
                    <a:lumMod val="50000"/>
                  </a:schemeClr>
                </a:solidFill>
                <a:latin typeface="+mj-lt"/>
                <a:cs typeface="Arial" panose="020B0604020202020204" pitchFamily="34" charset="0"/>
              </a:rPr>
              <a:t>Exerce l’autorité de l’employeur par délégation </a:t>
            </a:r>
            <a:r>
              <a:rPr lang="fr-FR" i="1" cap="none" dirty="0">
                <a:solidFill>
                  <a:schemeClr val="accent6">
                    <a:lumMod val="50000"/>
                  </a:schemeClr>
                </a:solidFill>
                <a:latin typeface="+mj-lt"/>
                <a:cs typeface="Arial" panose="020B0604020202020204" pitchFamily="34" charset="0"/>
              </a:rPr>
              <a:t>écrite du CA de l’ OGEC sur les personnels de droit privé. Il est chargé de promouvoir leur formation permanente.</a:t>
            </a:r>
          </a:p>
          <a:p>
            <a:pPr marL="457200" indent="-457200" algn="l">
              <a:spcBef>
                <a:spcPts val="600"/>
              </a:spcBef>
              <a:buFontTx/>
              <a:buChar char="-"/>
            </a:pPr>
            <a:r>
              <a:rPr lang="fr-FR" i="1" cap="none" dirty="0">
                <a:solidFill>
                  <a:schemeClr val="accent6">
                    <a:lumMod val="50000"/>
                  </a:schemeClr>
                </a:solidFill>
                <a:latin typeface="+mj-lt"/>
                <a:cs typeface="Arial" panose="020B0604020202020204" pitchFamily="34" charset="0"/>
              </a:rPr>
              <a:t>Exerce, comme cosignataire du contrat de l’établissement, l’autorité hiérarchique sur les personnels enseignants sous le contrôle de l’autorité académique. »</a:t>
            </a:r>
          </a:p>
          <a:p>
            <a:pPr algn="l"/>
            <a:endParaRPr lang="fr-FR" sz="3100" cap="none" dirty="0"/>
          </a:p>
        </p:txBody>
      </p:sp>
      <p:sp>
        <p:nvSpPr>
          <p:cNvPr id="4" name="Titre 3"/>
          <p:cNvSpPr>
            <a:spLocks noGrp="1"/>
          </p:cNvSpPr>
          <p:nvPr>
            <p:ph type="title"/>
          </p:nvPr>
        </p:nvSpPr>
        <p:spPr>
          <a:xfrm>
            <a:off x="2462861" y="77372"/>
            <a:ext cx="6361287" cy="702506"/>
          </a:xfrm>
        </p:spPr>
        <p:txBody>
          <a:bodyPr/>
          <a:lstStyle/>
          <a:p>
            <a:r>
              <a:rPr lang="fr-FR" sz="2800" b="1" cap="none" dirty="0"/>
              <a:t>LES TEXTES DE RÉFÉRENCES</a:t>
            </a:r>
          </a:p>
        </p:txBody>
      </p:sp>
    </p:spTree>
    <p:extLst>
      <p:ext uri="{BB962C8B-B14F-4D97-AF65-F5344CB8AC3E}">
        <p14:creationId xmlns:p14="http://schemas.microsoft.com/office/powerpoint/2010/main" val="2966242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normAutofit/>
          </a:bodyPr>
          <a:lstStyle/>
          <a:p>
            <a:r>
              <a:rPr lang="fr-FR" u="sng" cap="none" dirty="0">
                <a:solidFill>
                  <a:schemeClr val="accent6">
                    <a:lumMod val="50000"/>
                  </a:schemeClr>
                </a:solidFill>
                <a:cs typeface="Arial" panose="020B0604020202020204" pitchFamily="34" charset="0"/>
              </a:rPr>
              <a:t>Statuts des chefs d’établissements – art 2.11 :</a:t>
            </a:r>
          </a:p>
          <a:p>
            <a:r>
              <a:rPr lang="fr-FR" i="1" cap="none" dirty="0">
                <a:solidFill>
                  <a:schemeClr val="accent6">
                    <a:lumMod val="50000"/>
                  </a:schemeClr>
                </a:solidFill>
                <a:cs typeface="Arial" panose="020B0604020202020204" pitchFamily="34" charset="0"/>
              </a:rPr>
              <a:t>« </a:t>
            </a:r>
            <a:r>
              <a:rPr lang="fr-FR" b="1" i="1" u="sng" cap="none" dirty="0">
                <a:solidFill>
                  <a:schemeClr val="accent6">
                    <a:lumMod val="50000"/>
                  </a:schemeClr>
                </a:solidFill>
                <a:cs typeface="Arial" panose="020B0604020202020204" pitchFamily="34" charset="0"/>
              </a:rPr>
              <a:t>dans le cadre d’un ensemble scolaire</a:t>
            </a:r>
            <a:r>
              <a:rPr lang="fr-FR" i="1" cap="none" dirty="0">
                <a:solidFill>
                  <a:schemeClr val="accent6">
                    <a:lumMod val="50000"/>
                  </a:schemeClr>
                </a:solidFill>
                <a:cs typeface="Arial" panose="020B0604020202020204" pitchFamily="34" charset="0"/>
              </a:rPr>
              <a:t>, les fonctions de chaque chef d’établissement s’exercent selon </a:t>
            </a:r>
            <a:r>
              <a:rPr lang="fr-FR" b="1" i="1" cap="none" dirty="0">
                <a:solidFill>
                  <a:schemeClr val="accent6">
                    <a:lumMod val="50000"/>
                  </a:schemeClr>
                </a:solidFill>
                <a:cs typeface="Arial" panose="020B0604020202020204" pitchFamily="34" charset="0"/>
              </a:rPr>
              <a:t>un protocole de coordination </a:t>
            </a:r>
            <a:r>
              <a:rPr lang="fr-FR" i="1" cap="none" dirty="0">
                <a:solidFill>
                  <a:schemeClr val="accent6">
                    <a:lumMod val="50000"/>
                  </a:schemeClr>
                </a:solidFill>
                <a:cs typeface="Arial" panose="020B0604020202020204" pitchFamily="34" charset="0"/>
              </a:rPr>
              <a:t>établi à l’initiative de la tutelle (…) ce protocole désigne le chef d’établissement coordinateur et fixe les modalités d’organisation de la coordination » </a:t>
            </a:r>
          </a:p>
          <a:p>
            <a:r>
              <a:rPr lang="fr-FR" i="1" cap="none" dirty="0">
                <a:solidFill>
                  <a:schemeClr val="accent6">
                    <a:lumMod val="50000"/>
                  </a:schemeClr>
                </a:solidFill>
                <a:cs typeface="Arial" panose="020B0604020202020204" pitchFamily="34" charset="0"/>
              </a:rPr>
              <a:t>Il définit donc les délégations</a:t>
            </a:r>
          </a:p>
          <a:p>
            <a:endParaRPr lang="fr-FR" dirty="0"/>
          </a:p>
        </p:txBody>
      </p:sp>
      <p:sp>
        <p:nvSpPr>
          <p:cNvPr id="4" name="Titre 3"/>
          <p:cNvSpPr>
            <a:spLocks noGrp="1"/>
          </p:cNvSpPr>
          <p:nvPr>
            <p:ph type="title"/>
          </p:nvPr>
        </p:nvSpPr>
        <p:spPr>
          <a:xfrm>
            <a:off x="2359620" y="2990"/>
            <a:ext cx="6361287" cy="702506"/>
          </a:xfrm>
        </p:spPr>
        <p:txBody>
          <a:bodyPr/>
          <a:lstStyle/>
          <a:p>
            <a:r>
              <a:rPr lang="fr-FR" sz="2800" b="1" cap="none" dirty="0"/>
              <a:t>LES TEXTES DE RÉFÉRENCES</a:t>
            </a:r>
          </a:p>
        </p:txBody>
      </p:sp>
    </p:spTree>
    <p:extLst>
      <p:ext uri="{BB962C8B-B14F-4D97-AF65-F5344CB8AC3E}">
        <p14:creationId xmlns:p14="http://schemas.microsoft.com/office/powerpoint/2010/main" val="1360783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chor="ctr" anchorCtr="1">
            <a:normAutofit/>
          </a:bodyPr>
          <a:lstStyle/>
          <a:p>
            <a:pPr algn="just"/>
            <a:r>
              <a:rPr lang="fr-FR" sz="2400" b="1" dirty="0"/>
              <a:t>Formalisme et contrôle</a:t>
            </a:r>
            <a:endParaRPr lang="fr-FR" sz="2400" dirty="0"/>
          </a:p>
        </p:txBody>
      </p:sp>
      <p:sp>
        <p:nvSpPr>
          <p:cNvPr id="2" name="Titre 1"/>
          <p:cNvSpPr>
            <a:spLocks noGrp="1"/>
          </p:cNvSpPr>
          <p:nvPr>
            <p:ph type="title"/>
          </p:nvPr>
        </p:nvSpPr>
        <p:spPr>
          <a:xfrm>
            <a:off x="2250249" y="1"/>
            <a:ext cx="4666075" cy="1377658"/>
          </a:xfrm>
        </p:spPr>
        <p:txBody>
          <a:bodyPr anchor="ctr" anchorCtr="1"/>
          <a:lstStyle/>
          <a:p>
            <a:r>
              <a:rPr lang="fr-FR" sz="2800" b="1" dirty="0"/>
              <a:t>Les délégations en matière sociale</a:t>
            </a:r>
          </a:p>
        </p:txBody>
      </p:sp>
    </p:spTree>
    <p:extLst>
      <p:ext uri="{BB962C8B-B14F-4D97-AF65-F5344CB8AC3E}">
        <p14:creationId xmlns:p14="http://schemas.microsoft.com/office/powerpoint/2010/main" val="40960506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15"/>
          </p:nvPr>
        </p:nvSpPr>
        <p:spPr>
          <a:xfrm>
            <a:off x="2462860" y="1268361"/>
            <a:ext cx="6361288" cy="5235678"/>
          </a:xfrm>
        </p:spPr>
        <p:txBody>
          <a:bodyPr>
            <a:noAutofit/>
          </a:bodyPr>
          <a:lstStyle/>
          <a:p>
            <a:r>
              <a:rPr lang="fr-FR" sz="2000" b="1" u="sng" cap="none" dirty="0">
                <a:solidFill>
                  <a:schemeClr val="accent6">
                    <a:lumMod val="50000"/>
                  </a:schemeClr>
                </a:solidFill>
                <a:latin typeface="+mj-lt"/>
                <a:cs typeface="Arial" panose="020B0604020202020204" pitchFamily="34" charset="0"/>
              </a:rPr>
              <a:t>Art. 3 du contrat de travail du CE 1</a:t>
            </a:r>
            <a:r>
              <a:rPr lang="fr-FR" sz="2000" b="1" u="sng" cap="none" baseline="30000" dirty="0">
                <a:solidFill>
                  <a:schemeClr val="accent6">
                    <a:lumMod val="50000"/>
                  </a:schemeClr>
                </a:solidFill>
                <a:latin typeface="+mj-lt"/>
                <a:cs typeface="Arial" panose="020B0604020202020204" pitchFamily="34" charset="0"/>
              </a:rPr>
              <a:t>er</a:t>
            </a:r>
            <a:r>
              <a:rPr lang="fr-FR" sz="2000" b="1" u="sng" cap="none" dirty="0">
                <a:solidFill>
                  <a:schemeClr val="accent6">
                    <a:lumMod val="50000"/>
                  </a:schemeClr>
                </a:solidFill>
                <a:latin typeface="+mj-lt"/>
                <a:cs typeface="Arial" panose="020B0604020202020204" pitchFamily="34" charset="0"/>
              </a:rPr>
              <a:t> ou 2</a:t>
            </a:r>
            <a:r>
              <a:rPr lang="fr-FR" sz="2000" b="1" u="sng" cap="none" baseline="30000" dirty="0">
                <a:solidFill>
                  <a:schemeClr val="accent6">
                    <a:lumMod val="50000"/>
                  </a:schemeClr>
                </a:solidFill>
                <a:latin typeface="+mj-lt"/>
                <a:cs typeface="Arial" panose="020B0604020202020204" pitchFamily="34" charset="0"/>
              </a:rPr>
              <a:t>nd</a:t>
            </a:r>
            <a:r>
              <a:rPr lang="fr-FR" sz="2000" b="1" u="sng" cap="none" dirty="0">
                <a:solidFill>
                  <a:schemeClr val="accent6">
                    <a:lumMod val="50000"/>
                  </a:schemeClr>
                </a:solidFill>
                <a:latin typeface="+mj-lt"/>
                <a:cs typeface="Arial" panose="020B0604020202020204" pitchFamily="34" charset="0"/>
              </a:rPr>
              <a:t> degré :</a:t>
            </a:r>
          </a:p>
          <a:p>
            <a:pPr algn="l">
              <a:spcBef>
                <a:spcPts val="1200"/>
              </a:spcBef>
            </a:pPr>
            <a:r>
              <a:rPr lang="fr-FR" sz="2000" i="1" cap="none" dirty="0">
                <a:solidFill>
                  <a:schemeClr val="accent6">
                    <a:lumMod val="50000"/>
                  </a:schemeClr>
                </a:solidFill>
                <a:latin typeface="+mj-lt"/>
                <a:cs typeface="Arial" panose="020B0604020202020204" pitchFamily="34" charset="0"/>
              </a:rPr>
              <a:t>« pour les besoins de l’exercice normal de ses fonctions, le CA d’OGEC attribue, dès son entrée en fonction, au chef d’établissement les délégations nécessaires en vue de : </a:t>
            </a:r>
          </a:p>
          <a:p>
            <a:pPr marL="533400" indent="-342900">
              <a:spcBef>
                <a:spcPts val="1200"/>
              </a:spcBef>
              <a:buFont typeface="Arial" panose="020B0604020202020204" pitchFamily="34" charset="0"/>
              <a:buChar char="•"/>
            </a:pPr>
            <a:r>
              <a:rPr lang="fr-FR" sz="2000" i="1" cap="none" dirty="0">
                <a:solidFill>
                  <a:schemeClr val="accent6">
                    <a:lumMod val="50000"/>
                  </a:schemeClr>
                </a:solidFill>
                <a:latin typeface="+mj-lt"/>
                <a:cs typeface="Arial" panose="020B0604020202020204" pitchFamily="34" charset="0"/>
              </a:rPr>
              <a:t>Recruter, dans la limite des postes définis au budget, toute personne salariée de l’établissement</a:t>
            </a:r>
          </a:p>
          <a:p>
            <a:pPr marL="533400" indent="-342900">
              <a:spcBef>
                <a:spcPts val="1200"/>
              </a:spcBef>
              <a:buFont typeface="Arial" panose="020B0604020202020204" pitchFamily="34" charset="0"/>
              <a:buChar char="•"/>
            </a:pPr>
            <a:r>
              <a:rPr lang="fr-FR" sz="2000" i="1" cap="none" dirty="0">
                <a:solidFill>
                  <a:schemeClr val="accent6">
                    <a:lumMod val="50000"/>
                  </a:schemeClr>
                </a:solidFill>
                <a:latin typeface="+mj-lt"/>
                <a:cs typeface="Arial" panose="020B0604020202020204" pitchFamily="34" charset="0"/>
              </a:rPr>
              <a:t>Cosigner avec le président les contrats de travail</a:t>
            </a:r>
          </a:p>
          <a:p>
            <a:pPr marL="533400" indent="-342900">
              <a:spcBef>
                <a:spcPts val="1200"/>
              </a:spcBef>
              <a:buFont typeface="Arial" panose="020B0604020202020204" pitchFamily="34" charset="0"/>
              <a:buChar char="•"/>
            </a:pPr>
            <a:r>
              <a:rPr lang="fr-FR" sz="2000" i="1" cap="none" dirty="0">
                <a:solidFill>
                  <a:schemeClr val="accent6">
                    <a:lumMod val="50000"/>
                  </a:schemeClr>
                </a:solidFill>
                <a:latin typeface="+mj-lt"/>
                <a:cs typeface="Arial" panose="020B0604020202020204" pitchFamily="34" charset="0"/>
              </a:rPr>
              <a:t>Exercer l’autorité de l’employeur sur les salariés</a:t>
            </a:r>
          </a:p>
          <a:p>
            <a:pPr marL="533400" indent="-342900">
              <a:spcBef>
                <a:spcPts val="1200"/>
              </a:spcBef>
              <a:buFont typeface="Arial" panose="020B0604020202020204" pitchFamily="34" charset="0"/>
              <a:buChar char="•"/>
            </a:pPr>
            <a:r>
              <a:rPr lang="fr-FR" sz="2000" i="1" cap="none" dirty="0">
                <a:solidFill>
                  <a:schemeClr val="accent6">
                    <a:lumMod val="50000"/>
                  </a:schemeClr>
                </a:solidFill>
                <a:latin typeface="+mj-lt"/>
                <a:cs typeface="Arial" panose="020B0604020202020204" pitchFamily="34" charset="0"/>
              </a:rPr>
              <a:t>Procéder aux licenciements en accord avec le président</a:t>
            </a:r>
          </a:p>
          <a:p>
            <a:pPr marL="533400" indent="-342900">
              <a:spcBef>
                <a:spcPts val="1200"/>
              </a:spcBef>
              <a:buFont typeface="Arial" panose="020B0604020202020204" pitchFamily="34" charset="0"/>
              <a:buChar char="•"/>
            </a:pPr>
            <a:r>
              <a:rPr lang="fr-FR" sz="2000" i="1" cap="none" dirty="0">
                <a:solidFill>
                  <a:schemeClr val="accent6">
                    <a:lumMod val="50000"/>
                  </a:schemeClr>
                </a:solidFill>
                <a:latin typeface="+mj-lt"/>
                <a:cs typeface="Arial" panose="020B0604020202020204" pitchFamily="34" charset="0"/>
              </a:rPr>
              <a:t>Proposer au CA, qui en décide, le montant des traitements</a:t>
            </a:r>
          </a:p>
          <a:p>
            <a:pPr marL="533400" indent="-342900">
              <a:spcBef>
                <a:spcPts val="1200"/>
              </a:spcBef>
              <a:buFont typeface="Arial" panose="020B0604020202020204" pitchFamily="34" charset="0"/>
              <a:buChar char="•"/>
            </a:pPr>
            <a:r>
              <a:rPr lang="fr-FR" sz="2000" i="1" cap="none" dirty="0">
                <a:solidFill>
                  <a:schemeClr val="accent6">
                    <a:lumMod val="50000"/>
                  </a:schemeClr>
                </a:solidFill>
                <a:latin typeface="+mj-lt"/>
                <a:cs typeface="Arial" panose="020B0604020202020204" pitchFamily="34" charset="0"/>
              </a:rPr>
              <a:t>Organiser les élections et gérer les IRP »</a:t>
            </a:r>
          </a:p>
          <a:p>
            <a:endParaRPr lang="fr-FR" sz="1800" dirty="0"/>
          </a:p>
        </p:txBody>
      </p:sp>
      <p:sp>
        <p:nvSpPr>
          <p:cNvPr id="4" name="Titre 3"/>
          <p:cNvSpPr>
            <a:spLocks noGrp="1"/>
          </p:cNvSpPr>
          <p:nvPr>
            <p:ph type="title"/>
          </p:nvPr>
        </p:nvSpPr>
        <p:spPr>
          <a:xfrm>
            <a:off x="2462859" y="47235"/>
            <a:ext cx="6361287" cy="702506"/>
          </a:xfrm>
        </p:spPr>
        <p:txBody>
          <a:bodyPr/>
          <a:lstStyle/>
          <a:p>
            <a:r>
              <a:rPr lang="fr-FR" sz="2800" b="1" cap="none" dirty="0"/>
              <a:t>LES DÉLÉGATIONS</a:t>
            </a:r>
          </a:p>
        </p:txBody>
      </p:sp>
    </p:spTree>
    <p:extLst>
      <p:ext uri="{BB962C8B-B14F-4D97-AF65-F5344CB8AC3E}">
        <p14:creationId xmlns:p14="http://schemas.microsoft.com/office/powerpoint/2010/main" val="1571142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normAutofit fontScale="47500" lnSpcReduction="20000"/>
          </a:bodyPr>
          <a:lstStyle/>
          <a:p>
            <a:r>
              <a:rPr lang="fr-FR" sz="5100" cap="none" dirty="0">
                <a:solidFill>
                  <a:schemeClr val="accent6">
                    <a:lumMod val="50000"/>
                  </a:schemeClr>
                </a:solidFill>
                <a:latin typeface="+mj-lt"/>
                <a:cs typeface="Arial" panose="020B0604020202020204" pitchFamily="34" charset="0"/>
              </a:rPr>
              <a:t>Compte tenu des enjeux, il y a une réelle nécessité de </a:t>
            </a:r>
            <a:r>
              <a:rPr lang="fr-FR" sz="5100" b="1" cap="none" dirty="0">
                <a:solidFill>
                  <a:schemeClr val="accent2"/>
                </a:solidFill>
                <a:latin typeface="+mj-lt"/>
                <a:cs typeface="Arial" panose="020B0604020202020204" pitchFamily="34" charset="0"/>
              </a:rPr>
              <a:t>formaliser</a:t>
            </a:r>
            <a:r>
              <a:rPr lang="fr-FR" sz="5100" cap="none" dirty="0">
                <a:solidFill>
                  <a:schemeClr val="accent6">
                    <a:lumMod val="50000"/>
                  </a:schemeClr>
                </a:solidFill>
                <a:latin typeface="+mj-lt"/>
                <a:cs typeface="Arial" panose="020B0604020202020204" pitchFamily="34" charset="0"/>
              </a:rPr>
              <a:t> ces délégations.</a:t>
            </a:r>
          </a:p>
          <a:p>
            <a:r>
              <a:rPr lang="fr-FR" sz="5100" cap="none" dirty="0">
                <a:solidFill>
                  <a:schemeClr val="accent6">
                    <a:lumMod val="50000"/>
                  </a:schemeClr>
                </a:solidFill>
                <a:latin typeface="+mj-lt"/>
                <a:cs typeface="Arial" panose="020B0604020202020204" pitchFamily="34" charset="0"/>
              </a:rPr>
              <a:t>Elles doivent faire l’objet d’une délibération du CA d’OGEC et être mentionnées sur le compte rendu correspondant.</a:t>
            </a:r>
          </a:p>
          <a:p>
            <a:r>
              <a:rPr lang="fr-FR" sz="5100" cap="none" dirty="0">
                <a:solidFill>
                  <a:schemeClr val="accent6">
                    <a:lumMod val="50000"/>
                  </a:schemeClr>
                </a:solidFill>
                <a:latin typeface="+mj-lt"/>
                <a:cs typeface="Arial" panose="020B0604020202020204" pitchFamily="34" charset="0"/>
              </a:rPr>
              <a:t>Certaines missions doivent faire l’objet d’une délégation spécifique : présidence du CE ou de la DUP par exemple.</a:t>
            </a:r>
          </a:p>
          <a:p>
            <a:r>
              <a:rPr lang="fr-FR" sz="5100" cap="none" dirty="0">
                <a:solidFill>
                  <a:schemeClr val="accent6">
                    <a:lumMod val="50000"/>
                  </a:schemeClr>
                </a:solidFill>
                <a:latin typeface="+mj-lt"/>
                <a:cs typeface="Arial" panose="020B0604020202020204" pitchFamily="34" charset="0"/>
              </a:rPr>
              <a:t>Selon les cas, il faut veiller à préciser les conditions de validité et/ou de renouvellement de ces délégations.</a:t>
            </a:r>
          </a:p>
          <a:p>
            <a:endParaRPr lang="fr-FR" dirty="0"/>
          </a:p>
        </p:txBody>
      </p:sp>
      <p:sp>
        <p:nvSpPr>
          <p:cNvPr id="4" name="Titre 3"/>
          <p:cNvSpPr>
            <a:spLocks noGrp="1"/>
          </p:cNvSpPr>
          <p:nvPr>
            <p:ph type="title"/>
          </p:nvPr>
        </p:nvSpPr>
        <p:spPr>
          <a:xfrm>
            <a:off x="2344872" y="17738"/>
            <a:ext cx="6361287" cy="702506"/>
          </a:xfrm>
        </p:spPr>
        <p:txBody>
          <a:bodyPr/>
          <a:lstStyle/>
          <a:p>
            <a:r>
              <a:rPr lang="fr-FR" sz="2800" b="1" cap="none" dirty="0"/>
              <a:t>DÉLÉGATIONS ET FORMALISME</a:t>
            </a:r>
          </a:p>
        </p:txBody>
      </p:sp>
    </p:spTree>
    <p:extLst>
      <p:ext uri="{BB962C8B-B14F-4D97-AF65-F5344CB8AC3E}">
        <p14:creationId xmlns:p14="http://schemas.microsoft.com/office/powerpoint/2010/main" val="26653177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15"/>
          </p:nvPr>
        </p:nvSpPr>
        <p:spPr>
          <a:xfrm>
            <a:off x="329259" y="1444496"/>
            <a:ext cx="8494889" cy="4628444"/>
          </a:xfrm>
        </p:spPr>
        <p:txBody>
          <a:bodyPr>
            <a:noAutofit/>
          </a:bodyPr>
          <a:lstStyle/>
          <a:p>
            <a:pPr algn="l">
              <a:spcBef>
                <a:spcPts val="600"/>
              </a:spcBef>
              <a:buNone/>
            </a:pPr>
            <a:r>
              <a:rPr lang="fr-FR" sz="1600" b="1" cap="none" dirty="0"/>
              <a:t>PROCES VERBAL DE DELIBERATION</a:t>
            </a:r>
            <a:br>
              <a:rPr lang="fr-FR" sz="1600" b="1" cap="none" dirty="0"/>
            </a:br>
            <a:r>
              <a:rPr lang="fr-FR" sz="1600" b="1" cap="none" dirty="0"/>
              <a:t>DU CA DE L'OGEC</a:t>
            </a:r>
            <a:endParaRPr lang="fr-FR" sz="1600" cap="none" dirty="0"/>
          </a:p>
          <a:p>
            <a:pPr>
              <a:spcBef>
                <a:spcPts val="600"/>
              </a:spcBef>
              <a:buNone/>
            </a:pPr>
            <a:r>
              <a:rPr lang="fr-FR" sz="1600" b="1" cap="none" dirty="0"/>
              <a:t>Statuant sur les délégations à accorder au chef d'établissement</a:t>
            </a:r>
            <a:endParaRPr lang="fr-FR" sz="1600" cap="none" dirty="0"/>
          </a:p>
          <a:p>
            <a:pPr algn="l">
              <a:spcBef>
                <a:spcPts val="600"/>
              </a:spcBef>
              <a:buNone/>
            </a:pPr>
            <a:r>
              <a:rPr lang="fr-FR" sz="1600" cap="none" dirty="0"/>
              <a:t>Le Conseil d'administration de l'OGEC de &lt;&lt;&gt;&gt; réuni le &lt;&lt;&gt;&gt; décide en application des dispositions &lt;&lt;&gt;&gt;  pour les besoins de l'exercice de sa mission et de sa fonction d'attribuer à Monsieur ou Madame &lt;&lt;&gt;&gt; Chef d’établissement, les délégations en vue de :</a:t>
            </a:r>
          </a:p>
          <a:p>
            <a:pPr marL="285750" indent="-285750" algn="l">
              <a:spcBef>
                <a:spcPts val="600"/>
              </a:spcBef>
              <a:buFontTx/>
              <a:buChar char="-"/>
            </a:pPr>
            <a:r>
              <a:rPr lang="fr-FR" sz="1600" cap="none" dirty="0"/>
              <a:t>proposer, ordonnancer et exécuter le budget, assurer les recettes et engager les dépenses ;</a:t>
            </a:r>
          </a:p>
          <a:p>
            <a:pPr marL="285750" indent="-285750" algn="l">
              <a:spcBef>
                <a:spcPts val="600"/>
              </a:spcBef>
              <a:buFontTx/>
              <a:buChar char="-"/>
            </a:pPr>
            <a:r>
              <a:rPr lang="fr-FR" sz="1600" cap="none" dirty="0"/>
              <a:t>recruter toute personne salariée de l'établissement, dans la limite de ses postes définis au</a:t>
            </a:r>
            <a:br>
              <a:rPr lang="fr-FR" sz="1600" cap="none" dirty="0"/>
            </a:br>
            <a:r>
              <a:rPr lang="fr-FR" sz="1600" cap="none" dirty="0"/>
              <a:t>budget ;</a:t>
            </a:r>
          </a:p>
          <a:p>
            <a:pPr marL="285750" indent="-285750" algn="l">
              <a:spcBef>
                <a:spcPts val="600"/>
              </a:spcBef>
              <a:buFontTx/>
              <a:buChar char="-"/>
            </a:pPr>
            <a:r>
              <a:rPr lang="fr-FR" sz="1600" cap="none" dirty="0"/>
              <a:t>cosigner es qualité avec le président de l'organisme de gestion les contrats de travail ;</a:t>
            </a:r>
          </a:p>
          <a:p>
            <a:pPr marL="285750" indent="-285750" algn="l">
              <a:spcBef>
                <a:spcPts val="600"/>
              </a:spcBef>
              <a:buFontTx/>
              <a:buChar char="-"/>
            </a:pPr>
            <a:r>
              <a:rPr lang="fr-FR" sz="1600" cap="none" dirty="0"/>
              <a:t>exercer l'autorité de l'employeur sur les personnels de droit privé ;</a:t>
            </a:r>
          </a:p>
          <a:p>
            <a:pPr marL="285750" indent="-285750" algn="l">
              <a:spcBef>
                <a:spcPts val="600"/>
              </a:spcBef>
              <a:buFontTx/>
              <a:buChar char="-"/>
            </a:pPr>
            <a:r>
              <a:rPr lang="fr-FR" sz="1600" cap="none" dirty="0"/>
              <a:t>procéder, en accord avec le président de l'organisme de gestion, aux licenciements ;</a:t>
            </a:r>
          </a:p>
          <a:p>
            <a:pPr marL="285750" indent="-285750" algn="l">
              <a:spcBef>
                <a:spcPts val="600"/>
              </a:spcBef>
              <a:buFontTx/>
              <a:buChar char="-"/>
            </a:pPr>
            <a:r>
              <a:rPr lang="fr-FR" sz="1600" cap="none" dirty="0"/>
              <a:t>proposer au conseil d'administration qui en décide, le montant des traitements et indemnités des personnels salariés de l'établissement ;</a:t>
            </a:r>
          </a:p>
          <a:p>
            <a:pPr marL="285750" indent="-285750" algn="l">
              <a:spcBef>
                <a:spcPts val="600"/>
              </a:spcBef>
              <a:buFontTx/>
              <a:buChar char="-"/>
            </a:pPr>
            <a:r>
              <a:rPr lang="fr-FR" sz="1600" cap="none" dirty="0"/>
              <a:t>organiser les élections, gérer les instances représentatives du personnel (DP, CHSCT, etc.).</a:t>
            </a:r>
          </a:p>
          <a:p>
            <a:pPr algn="l">
              <a:spcBef>
                <a:spcPts val="600"/>
              </a:spcBef>
              <a:buNone/>
            </a:pPr>
            <a:r>
              <a:rPr lang="fr-FR" sz="1600" cap="none" dirty="0"/>
              <a:t>Monsieur ou madame &lt;&lt;&gt;&gt; rend</a:t>
            </a:r>
            <a:r>
              <a:rPr lang="fr-FR" sz="1600" strike="sngStrike" cap="none" dirty="0">
                <a:solidFill>
                  <a:srgbClr val="FF0000"/>
                </a:solidFill>
              </a:rPr>
              <a:t>ra</a:t>
            </a:r>
            <a:r>
              <a:rPr lang="fr-FR" sz="1600" cap="none" dirty="0"/>
              <a:t> compte, au conseil d'administration, des délégations reçues suivant les modalités suivantes : </a:t>
            </a:r>
          </a:p>
          <a:p>
            <a:pPr>
              <a:spcBef>
                <a:spcPts val="600"/>
              </a:spcBef>
            </a:pPr>
            <a:endParaRPr lang="fr-FR" sz="1600" cap="none" dirty="0"/>
          </a:p>
        </p:txBody>
      </p:sp>
      <p:sp>
        <p:nvSpPr>
          <p:cNvPr id="8" name="Titre 7"/>
          <p:cNvSpPr>
            <a:spLocks noGrp="1"/>
          </p:cNvSpPr>
          <p:nvPr>
            <p:ph type="title"/>
          </p:nvPr>
        </p:nvSpPr>
        <p:spPr/>
        <p:txBody>
          <a:bodyPr/>
          <a:lstStyle/>
          <a:p>
            <a:r>
              <a:rPr lang="fr-FR" sz="2800" b="1" dirty="0"/>
              <a:t>IL N’Y A PAS QUE Le CONTRAT DE TRAVAIL</a:t>
            </a:r>
          </a:p>
        </p:txBody>
      </p:sp>
    </p:spTree>
    <p:extLst>
      <p:ext uri="{BB962C8B-B14F-4D97-AF65-F5344CB8AC3E}">
        <p14:creationId xmlns:p14="http://schemas.microsoft.com/office/powerpoint/2010/main" val="16126080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normAutofit/>
          </a:bodyPr>
          <a:lstStyle/>
          <a:p>
            <a:pPr algn="l"/>
            <a:r>
              <a:rPr lang="fr-FR" sz="2000" b="1" dirty="0"/>
              <a:t>Pas de délégation sans rendu compte </a:t>
            </a:r>
          </a:p>
        </p:txBody>
      </p:sp>
      <p:sp>
        <p:nvSpPr>
          <p:cNvPr id="3" name="Espace réservé du contenu 2"/>
          <p:cNvSpPr>
            <a:spLocks noGrp="1"/>
          </p:cNvSpPr>
          <p:nvPr>
            <p:ph sz="half" idx="15"/>
          </p:nvPr>
        </p:nvSpPr>
        <p:spPr/>
        <p:txBody>
          <a:bodyPr>
            <a:normAutofit/>
          </a:bodyPr>
          <a:lstStyle/>
          <a:p>
            <a:pPr algn="l"/>
            <a:r>
              <a:rPr lang="fr-FR" cap="none" dirty="0">
                <a:solidFill>
                  <a:schemeClr val="accent6">
                    <a:lumMod val="50000"/>
                  </a:schemeClr>
                </a:solidFill>
                <a:cs typeface="Arial" panose="020B0604020202020204" pitchFamily="34" charset="0"/>
              </a:rPr>
              <a:t>L’article 3 du contrat de travail du CE 1</a:t>
            </a:r>
            <a:r>
              <a:rPr lang="fr-FR" cap="none" baseline="30000" dirty="0">
                <a:solidFill>
                  <a:schemeClr val="accent6">
                    <a:lumMod val="50000"/>
                  </a:schemeClr>
                </a:solidFill>
                <a:cs typeface="Arial" panose="020B0604020202020204" pitchFamily="34" charset="0"/>
              </a:rPr>
              <a:t>er</a:t>
            </a:r>
            <a:r>
              <a:rPr lang="fr-FR" cap="none" dirty="0">
                <a:solidFill>
                  <a:schemeClr val="accent6">
                    <a:lumMod val="50000"/>
                  </a:schemeClr>
                </a:solidFill>
                <a:cs typeface="Arial" panose="020B0604020202020204" pitchFamily="34" charset="0"/>
              </a:rPr>
              <a:t> ou 2</a:t>
            </a:r>
            <a:r>
              <a:rPr lang="fr-FR" cap="none" baseline="30000" dirty="0">
                <a:solidFill>
                  <a:schemeClr val="accent6">
                    <a:lumMod val="50000"/>
                  </a:schemeClr>
                </a:solidFill>
                <a:cs typeface="Arial" panose="020B0604020202020204" pitchFamily="34" charset="0"/>
              </a:rPr>
              <a:t>nd</a:t>
            </a:r>
            <a:r>
              <a:rPr lang="fr-FR" cap="none" dirty="0">
                <a:solidFill>
                  <a:schemeClr val="accent6">
                    <a:lumMod val="50000"/>
                  </a:schemeClr>
                </a:solidFill>
                <a:cs typeface="Arial" panose="020B0604020202020204" pitchFamily="34" charset="0"/>
              </a:rPr>
              <a:t> degré précise que le chef d’établissement doit rendre compte au CA d’OGEC de l’exercice de ces délégations.</a:t>
            </a:r>
          </a:p>
          <a:p>
            <a:pPr algn="l"/>
            <a:endParaRPr lang="fr-FR" cap="none" dirty="0">
              <a:solidFill>
                <a:schemeClr val="accent6">
                  <a:lumMod val="50000"/>
                </a:schemeClr>
              </a:solidFill>
              <a:cs typeface="Arial" panose="020B0604020202020204" pitchFamily="34" charset="0"/>
            </a:endParaRPr>
          </a:p>
          <a:p>
            <a:pPr algn="l"/>
            <a:r>
              <a:rPr lang="fr-FR" cap="none" dirty="0">
                <a:solidFill>
                  <a:schemeClr val="accent6">
                    <a:lumMod val="50000"/>
                  </a:schemeClr>
                </a:solidFill>
                <a:cs typeface="Arial" panose="020B0604020202020204" pitchFamily="34" charset="0"/>
              </a:rPr>
              <a:t>Le CA fixe les modalités de ce compte rendu.</a:t>
            </a:r>
          </a:p>
        </p:txBody>
      </p:sp>
      <p:sp>
        <p:nvSpPr>
          <p:cNvPr id="4" name="Titre 3"/>
          <p:cNvSpPr>
            <a:spLocks noGrp="1"/>
          </p:cNvSpPr>
          <p:nvPr>
            <p:ph type="title"/>
          </p:nvPr>
        </p:nvSpPr>
        <p:spPr>
          <a:xfrm>
            <a:off x="2462859" y="0"/>
            <a:ext cx="6361287" cy="702506"/>
          </a:xfrm>
        </p:spPr>
        <p:txBody>
          <a:bodyPr/>
          <a:lstStyle/>
          <a:p>
            <a:r>
              <a:rPr lang="fr-FR" sz="2800" b="1" cap="none" dirty="0"/>
              <a:t>LES DÉLÉGATIONS ET COMPTE RENDU</a:t>
            </a:r>
          </a:p>
        </p:txBody>
      </p:sp>
    </p:spTree>
    <p:extLst>
      <p:ext uri="{BB962C8B-B14F-4D97-AF65-F5344CB8AC3E}">
        <p14:creationId xmlns:p14="http://schemas.microsoft.com/office/powerpoint/2010/main" val="42140757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15"/>
          </p:nvPr>
        </p:nvSpPr>
        <p:spPr/>
        <p:txBody>
          <a:bodyPr anchor="ctr"/>
          <a:lstStyle/>
          <a:p>
            <a:pPr algn="l"/>
            <a:r>
              <a:rPr lang="fr-FR" cap="none" dirty="0">
                <a:solidFill>
                  <a:schemeClr val="accent6">
                    <a:lumMod val="50000"/>
                  </a:schemeClr>
                </a:solidFill>
                <a:latin typeface="+mj-lt"/>
                <a:cs typeface="Arial" panose="020B0604020202020204" pitchFamily="34" charset="0"/>
              </a:rPr>
              <a:t>Les statuts et délégations associées ne suffisent pas : il est nécessaire de structurer les processus internes pour s’assurer de la qualité et de la sécurité des traitements des opérations, des décisions et des flux (mise en paiement des salaires…)</a:t>
            </a:r>
          </a:p>
          <a:p>
            <a:endParaRPr lang="fr-FR" dirty="0">
              <a:solidFill>
                <a:schemeClr val="accent6">
                  <a:lumMod val="50000"/>
                </a:schemeClr>
              </a:solidFill>
              <a:latin typeface="Arial" panose="020B0604020202020204" pitchFamily="34" charset="0"/>
              <a:cs typeface="Arial" panose="020B0604020202020204" pitchFamily="34" charset="0"/>
            </a:endParaRPr>
          </a:p>
          <a:p>
            <a:endParaRPr lang="fr-FR" dirty="0"/>
          </a:p>
        </p:txBody>
      </p:sp>
      <p:sp>
        <p:nvSpPr>
          <p:cNvPr id="4" name="Titre 3"/>
          <p:cNvSpPr>
            <a:spLocks noGrp="1"/>
          </p:cNvSpPr>
          <p:nvPr>
            <p:ph type="title"/>
          </p:nvPr>
        </p:nvSpPr>
        <p:spPr>
          <a:xfrm>
            <a:off x="2462859" y="2990"/>
            <a:ext cx="6361287" cy="702506"/>
          </a:xfrm>
        </p:spPr>
        <p:txBody>
          <a:bodyPr/>
          <a:lstStyle/>
          <a:p>
            <a:r>
              <a:rPr lang="fr-FR" sz="2800" b="1" cap="none" dirty="0"/>
              <a:t>DÉLÉGATIONS ET CONTRÔLE INTERNE</a:t>
            </a:r>
          </a:p>
        </p:txBody>
      </p:sp>
    </p:spTree>
    <p:extLst>
      <p:ext uri="{BB962C8B-B14F-4D97-AF65-F5344CB8AC3E}">
        <p14:creationId xmlns:p14="http://schemas.microsoft.com/office/powerpoint/2010/main" val="1318306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542314"/>
            <a:ext cx="9144000" cy="528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0" y="847007"/>
            <a:ext cx="5705023" cy="369332"/>
          </a:xfrm>
          <a:prstGeom prst="rect">
            <a:avLst/>
          </a:prstGeom>
          <a:noFill/>
        </p:spPr>
        <p:txBody>
          <a:bodyPr wrap="none" rtlCol="0">
            <a:spAutoFit/>
          </a:bodyPr>
          <a:lstStyle/>
          <a:p>
            <a:r>
              <a:rPr lang="fr-FR" b="1" dirty="0"/>
              <a:t>Extrait d’une grille d’organisation de la fonction personnel</a:t>
            </a:r>
          </a:p>
        </p:txBody>
      </p:sp>
      <p:sp>
        <p:nvSpPr>
          <p:cNvPr id="7" name="Titre 3"/>
          <p:cNvSpPr txBox="1">
            <a:spLocks/>
          </p:cNvSpPr>
          <p:nvPr/>
        </p:nvSpPr>
        <p:spPr>
          <a:xfrm>
            <a:off x="0" y="-33234"/>
            <a:ext cx="6592529" cy="702506"/>
          </a:xfrm>
          <a:prstGeom prst="rect">
            <a:avLst/>
          </a:prstGeom>
        </p:spPr>
        <p:txBody>
          <a:bodyPr anchor="ctr" anchorCtr="1"/>
          <a:lst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a:lstStyle>
          <a:p>
            <a:pPr algn="l"/>
            <a:r>
              <a:rPr lang="fr-FR" sz="2800" b="1" dirty="0">
                <a:solidFill>
                  <a:srgbClr val="00A9C2"/>
                </a:solidFill>
              </a:rPr>
              <a:t>DÉLÉGATIONS</a:t>
            </a:r>
            <a:r>
              <a:rPr lang="fr-FR" sz="2800" b="1" dirty="0"/>
              <a:t> </a:t>
            </a:r>
            <a:r>
              <a:rPr lang="fr-FR" sz="2800" b="1" dirty="0">
                <a:solidFill>
                  <a:srgbClr val="00A9C2"/>
                </a:solidFill>
              </a:rPr>
              <a:t>ET CONTRÔLE INTERNE</a:t>
            </a:r>
          </a:p>
        </p:txBody>
      </p:sp>
    </p:spTree>
    <p:extLst>
      <p:ext uri="{BB962C8B-B14F-4D97-AF65-F5344CB8AC3E}">
        <p14:creationId xmlns:p14="http://schemas.microsoft.com/office/powerpoint/2010/main" val="237188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nchor="ctr">
            <a:normAutofit/>
          </a:bodyPr>
          <a:lstStyle/>
          <a:p>
            <a:pPr algn="ctr"/>
            <a:r>
              <a:rPr lang="fr-FR" sz="2400" b="1" dirty="0"/>
              <a:t>Sur la négociation d’entreprise</a:t>
            </a:r>
          </a:p>
        </p:txBody>
      </p:sp>
      <p:sp>
        <p:nvSpPr>
          <p:cNvPr id="5" name="Titre 4"/>
          <p:cNvSpPr>
            <a:spLocks noGrp="1"/>
          </p:cNvSpPr>
          <p:nvPr>
            <p:ph type="title"/>
          </p:nvPr>
        </p:nvSpPr>
        <p:spPr>
          <a:xfrm>
            <a:off x="2250249" y="1"/>
            <a:ext cx="4666075" cy="1377658"/>
          </a:xfrm>
        </p:spPr>
        <p:txBody>
          <a:bodyPr anchor="ctr" anchorCtr="0"/>
          <a:lstStyle/>
          <a:p>
            <a:r>
              <a:rPr lang="fr-FR" sz="2800" b="1" dirty="0"/>
              <a:t>Les apports de la loi           el </a:t>
            </a:r>
            <a:r>
              <a:rPr lang="fr-FR" sz="2800" b="1" dirty="0" err="1"/>
              <a:t>khomri</a:t>
            </a:r>
            <a:endParaRPr lang="fr-FR" sz="2800" b="1" dirty="0"/>
          </a:p>
        </p:txBody>
      </p:sp>
    </p:spTree>
    <p:extLst>
      <p:ext uri="{BB962C8B-B14F-4D97-AF65-F5344CB8AC3E}">
        <p14:creationId xmlns:p14="http://schemas.microsoft.com/office/powerpoint/2010/main" val="1991282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5" name="Image 4"/>
          <p:cNvPicPr>
            <a:picLocks noChangeAspect="1"/>
          </p:cNvPicPr>
          <p:nvPr/>
        </p:nvPicPr>
        <p:blipFill>
          <a:blip r:embed="rId2"/>
          <a:stretch>
            <a:fillRect/>
          </a:stretch>
        </p:blipFill>
        <p:spPr>
          <a:xfrm>
            <a:off x="78432" y="549275"/>
            <a:ext cx="8898237" cy="5880708"/>
          </a:xfrm>
          <a:prstGeom prst="rect">
            <a:avLst/>
          </a:prstGeom>
        </p:spPr>
      </p:pic>
    </p:spTree>
    <p:extLst>
      <p:ext uri="{BB962C8B-B14F-4D97-AF65-F5344CB8AC3E}">
        <p14:creationId xmlns:p14="http://schemas.microsoft.com/office/powerpoint/2010/main" val="1898594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stretch>
            <a:fillRect/>
          </a:stretch>
        </p:blipFill>
        <p:spPr>
          <a:xfrm>
            <a:off x="0" y="182436"/>
            <a:ext cx="8959536" cy="5795323"/>
          </a:xfrm>
          <a:prstGeom prst="rect">
            <a:avLst/>
          </a:prstGeom>
        </p:spPr>
      </p:pic>
    </p:spTree>
    <p:extLst>
      <p:ext uri="{BB962C8B-B14F-4D97-AF65-F5344CB8AC3E}">
        <p14:creationId xmlns:p14="http://schemas.microsoft.com/office/powerpoint/2010/main" val="10597728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stretch>
            <a:fillRect/>
          </a:stretch>
        </p:blipFill>
        <p:spPr>
          <a:xfrm>
            <a:off x="0" y="180650"/>
            <a:ext cx="9027268" cy="5970791"/>
          </a:xfrm>
          <a:prstGeom prst="rect">
            <a:avLst/>
          </a:prstGeom>
        </p:spPr>
      </p:pic>
    </p:spTree>
    <p:extLst>
      <p:ext uri="{BB962C8B-B14F-4D97-AF65-F5344CB8AC3E}">
        <p14:creationId xmlns:p14="http://schemas.microsoft.com/office/powerpoint/2010/main" val="292735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normAutofit/>
          </a:bodyPr>
          <a:lstStyle/>
          <a:p>
            <a:pPr algn="l"/>
            <a:r>
              <a:rPr lang="fr-FR" sz="2000" b="1" dirty="0"/>
              <a:t>Déléguer sans informer ne vaut</a:t>
            </a:r>
          </a:p>
        </p:txBody>
      </p:sp>
      <p:sp>
        <p:nvSpPr>
          <p:cNvPr id="3" name="Espace réservé du contenu 2"/>
          <p:cNvSpPr>
            <a:spLocks noGrp="1"/>
          </p:cNvSpPr>
          <p:nvPr>
            <p:ph sz="half" idx="15"/>
          </p:nvPr>
        </p:nvSpPr>
        <p:spPr/>
        <p:txBody>
          <a:bodyPr>
            <a:normAutofit fontScale="47500" lnSpcReduction="20000"/>
          </a:bodyPr>
          <a:lstStyle/>
          <a:p>
            <a:pPr algn="l"/>
            <a:r>
              <a:rPr lang="fr-FR" sz="4400" cap="none" dirty="0">
                <a:solidFill>
                  <a:schemeClr val="accent6">
                    <a:lumMod val="50000"/>
                  </a:schemeClr>
                </a:solidFill>
                <a:latin typeface="+mj-lt"/>
                <a:cs typeface="Arial" panose="020B0604020202020204" pitchFamily="34" charset="0"/>
              </a:rPr>
              <a:t>Dans les établissements de taille importante ou groupes scolaires, il est fréquent de voir certaines fonctions d’encadrement  déléguées à des cadres intermédiaires ou chefs de service.</a:t>
            </a:r>
          </a:p>
          <a:p>
            <a:pPr marL="627063" indent="-342900">
              <a:buFont typeface="Wingdings" panose="05000000000000000000" pitchFamily="2" charset="2"/>
              <a:buChar char="Ø"/>
            </a:pPr>
            <a:r>
              <a:rPr lang="fr-FR" sz="4400" cap="none" dirty="0">
                <a:solidFill>
                  <a:schemeClr val="accent6">
                    <a:lumMod val="50000"/>
                  </a:schemeClr>
                </a:solidFill>
                <a:latin typeface="+mj-lt"/>
                <a:cs typeface="Arial" panose="020B0604020202020204" pitchFamily="34" charset="0"/>
              </a:rPr>
              <a:t>Attention à ne pas multiplier ces délégations</a:t>
            </a:r>
          </a:p>
          <a:p>
            <a:pPr marL="627063" indent="-342900">
              <a:spcBef>
                <a:spcPts val="1200"/>
              </a:spcBef>
              <a:buFont typeface="Wingdings" panose="05000000000000000000" pitchFamily="2" charset="2"/>
              <a:buChar char="Ø"/>
            </a:pPr>
            <a:r>
              <a:rPr lang="fr-FR" sz="4400" cap="none" dirty="0">
                <a:solidFill>
                  <a:schemeClr val="accent6">
                    <a:lumMod val="50000"/>
                  </a:schemeClr>
                </a:solidFill>
                <a:latin typeface="+mj-lt"/>
                <a:cs typeface="Arial" panose="020B0604020202020204" pitchFamily="34" charset="0"/>
              </a:rPr>
              <a:t>Elles doivent être présentées en CA d’OGEC</a:t>
            </a:r>
          </a:p>
          <a:p>
            <a:pPr marL="627063" indent="-342900">
              <a:spcBef>
                <a:spcPts val="1200"/>
              </a:spcBef>
              <a:buFont typeface="Wingdings" panose="05000000000000000000" pitchFamily="2" charset="2"/>
              <a:buChar char="Ø"/>
            </a:pPr>
            <a:r>
              <a:rPr lang="fr-FR" sz="4400" cap="none" dirty="0">
                <a:solidFill>
                  <a:schemeClr val="accent6">
                    <a:lumMod val="50000"/>
                  </a:schemeClr>
                </a:solidFill>
                <a:latin typeface="+mj-lt"/>
                <a:cs typeface="Arial" panose="020B0604020202020204" pitchFamily="34" charset="0"/>
              </a:rPr>
              <a:t>Compte tenu des enjeux humains, juridiques, financiers et organisationnels, il est indispensable de formaliser le contenu des délégations afin de cadrer l’action, fixer l’étendue et les limites des responsabilités de chacun.</a:t>
            </a:r>
          </a:p>
          <a:p>
            <a:pPr marL="627063" indent="-342900">
              <a:spcBef>
                <a:spcPts val="1200"/>
              </a:spcBef>
              <a:buFont typeface="Wingdings" panose="05000000000000000000" pitchFamily="2" charset="2"/>
              <a:buChar char="Ø"/>
            </a:pPr>
            <a:r>
              <a:rPr lang="fr-FR" sz="4400" cap="none" dirty="0">
                <a:solidFill>
                  <a:schemeClr val="accent6">
                    <a:lumMod val="50000"/>
                  </a:schemeClr>
                </a:solidFill>
                <a:latin typeface="+mj-lt"/>
                <a:cs typeface="Arial" panose="020B0604020202020204" pitchFamily="34" charset="0"/>
              </a:rPr>
              <a:t>Chaque année, il est conseillé d’évaluer l’efficacité et la pertinence de ces délégations</a:t>
            </a:r>
          </a:p>
          <a:p>
            <a:pPr marL="627063" indent="-342900">
              <a:spcBef>
                <a:spcPts val="1200"/>
              </a:spcBef>
              <a:buFont typeface="Wingdings" panose="05000000000000000000" pitchFamily="2" charset="2"/>
              <a:buChar char="Ø"/>
            </a:pPr>
            <a:r>
              <a:rPr lang="fr-FR" sz="4400" cap="none" dirty="0">
                <a:solidFill>
                  <a:schemeClr val="accent6">
                    <a:lumMod val="50000"/>
                  </a:schemeClr>
                </a:solidFill>
                <a:latin typeface="+mj-lt"/>
                <a:cs typeface="Arial" panose="020B0604020202020204" pitchFamily="34" charset="0"/>
              </a:rPr>
              <a:t>Intérêt d’établir un organigramme </a:t>
            </a:r>
          </a:p>
          <a:p>
            <a:endParaRPr lang="fr-FR" dirty="0"/>
          </a:p>
        </p:txBody>
      </p:sp>
      <p:sp>
        <p:nvSpPr>
          <p:cNvPr id="4" name="Titre 3"/>
          <p:cNvSpPr>
            <a:spLocks noGrp="1"/>
          </p:cNvSpPr>
          <p:nvPr>
            <p:ph type="title"/>
          </p:nvPr>
        </p:nvSpPr>
        <p:spPr>
          <a:xfrm>
            <a:off x="2462859" y="47235"/>
            <a:ext cx="6361287" cy="702506"/>
          </a:xfrm>
        </p:spPr>
        <p:txBody>
          <a:bodyPr/>
          <a:lstStyle/>
          <a:p>
            <a:r>
              <a:rPr lang="fr-FR" sz="2800" b="1" cap="none" dirty="0"/>
              <a:t>LES SUB DÉLÉGATIONS</a:t>
            </a:r>
          </a:p>
        </p:txBody>
      </p:sp>
    </p:spTree>
    <p:extLst>
      <p:ext uri="{BB962C8B-B14F-4D97-AF65-F5344CB8AC3E}">
        <p14:creationId xmlns:p14="http://schemas.microsoft.com/office/powerpoint/2010/main" val="20063424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r>
              <a:rPr lang="fr-FR" sz="2000" b="1" dirty="0"/>
              <a:t>Subsidiarité</a:t>
            </a:r>
          </a:p>
        </p:txBody>
      </p:sp>
      <p:sp>
        <p:nvSpPr>
          <p:cNvPr id="3" name="Espace réservé du contenu 2"/>
          <p:cNvSpPr>
            <a:spLocks noGrp="1"/>
          </p:cNvSpPr>
          <p:nvPr>
            <p:ph sz="half" idx="15"/>
          </p:nvPr>
        </p:nvSpPr>
        <p:spPr/>
        <p:txBody>
          <a:bodyPr>
            <a:normAutofit fontScale="25000" lnSpcReduction="20000"/>
          </a:bodyPr>
          <a:lstStyle/>
          <a:p>
            <a:pPr algn="l"/>
            <a:r>
              <a:rPr lang="fr-FR" sz="9600" cap="none" dirty="0">
                <a:solidFill>
                  <a:schemeClr val="accent6">
                    <a:lumMod val="50000"/>
                  </a:schemeClr>
                </a:solidFill>
                <a:latin typeface="+mj-lt"/>
                <a:cs typeface="Arial" panose="020B0604020202020204" pitchFamily="34" charset="0"/>
              </a:rPr>
              <a:t>Il faut garder en objectif la qualité des relations au quotidien qui passe par le respect des prérogatives données par ces délégations.</a:t>
            </a:r>
          </a:p>
          <a:p>
            <a:pPr algn="l"/>
            <a:r>
              <a:rPr lang="fr-FR" sz="9600" cap="none" dirty="0">
                <a:solidFill>
                  <a:schemeClr val="accent6">
                    <a:lumMod val="50000"/>
                  </a:schemeClr>
                </a:solidFill>
                <a:latin typeface="+mj-lt"/>
                <a:cs typeface="Arial" panose="020B0604020202020204" pitchFamily="34" charset="0"/>
              </a:rPr>
              <a:t>L’interlocuteur privilégié du président doit rester le chef d’établissement.</a:t>
            </a:r>
          </a:p>
          <a:p>
            <a:pPr algn="l"/>
            <a:r>
              <a:rPr lang="fr-FR" sz="9600" cap="none" dirty="0">
                <a:solidFill>
                  <a:schemeClr val="accent6">
                    <a:lumMod val="50000"/>
                  </a:schemeClr>
                </a:solidFill>
                <a:latin typeface="+mj-lt"/>
                <a:cs typeface="Arial" panose="020B0604020202020204" pitchFamily="34" charset="0"/>
              </a:rPr>
              <a:t>A telle enseigne, le chef d’établissement est associé à la rédaction de l’ordre du jour des réunions statutaires (bureau, CA etc.). Il est présent à toutes ces réunions et participe aux débats (exception s’agissant des sujets le concernant directement).</a:t>
            </a:r>
          </a:p>
          <a:p>
            <a:endParaRPr lang="fr-FR" dirty="0"/>
          </a:p>
        </p:txBody>
      </p:sp>
      <p:sp>
        <p:nvSpPr>
          <p:cNvPr id="4" name="Titre 3"/>
          <p:cNvSpPr>
            <a:spLocks noGrp="1"/>
          </p:cNvSpPr>
          <p:nvPr>
            <p:ph type="title"/>
          </p:nvPr>
        </p:nvSpPr>
        <p:spPr>
          <a:xfrm>
            <a:off x="2462859" y="17738"/>
            <a:ext cx="6361287" cy="702506"/>
          </a:xfrm>
        </p:spPr>
        <p:txBody>
          <a:bodyPr/>
          <a:lstStyle/>
          <a:p>
            <a:r>
              <a:rPr lang="fr-FR" sz="2800" b="1" cap="none" dirty="0"/>
              <a:t>LES SUB DÉLÉGATIONS</a:t>
            </a:r>
          </a:p>
        </p:txBody>
      </p:sp>
    </p:spTree>
    <p:extLst>
      <p:ext uri="{BB962C8B-B14F-4D97-AF65-F5344CB8AC3E}">
        <p14:creationId xmlns:p14="http://schemas.microsoft.com/office/powerpoint/2010/main" val="8768507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chor="ctr" anchorCtr="1">
            <a:normAutofit/>
          </a:bodyPr>
          <a:lstStyle/>
          <a:p>
            <a:pPr algn="ctr">
              <a:lnSpc>
                <a:spcPct val="150000"/>
              </a:lnSpc>
            </a:pPr>
            <a:r>
              <a:rPr lang="fr-FR" sz="2400" b="1" dirty="0">
                <a:cs typeface="Arial" panose="020B0604020202020204" pitchFamily="34" charset="0"/>
              </a:rPr>
              <a:t>Le partage des responsabilités au fil du contrat de travail</a:t>
            </a:r>
            <a:endParaRPr lang="fr-FR" sz="2400" dirty="0"/>
          </a:p>
        </p:txBody>
      </p:sp>
      <p:sp>
        <p:nvSpPr>
          <p:cNvPr id="2" name="Titre 1"/>
          <p:cNvSpPr>
            <a:spLocks noGrp="1"/>
          </p:cNvSpPr>
          <p:nvPr>
            <p:ph type="title"/>
          </p:nvPr>
        </p:nvSpPr>
        <p:spPr>
          <a:xfrm>
            <a:off x="2250249" y="1"/>
            <a:ext cx="4666075" cy="1377658"/>
          </a:xfrm>
        </p:spPr>
        <p:txBody>
          <a:bodyPr anchor="ctr" anchorCtr="1"/>
          <a:lstStyle/>
          <a:p>
            <a:r>
              <a:rPr lang="fr-FR" sz="2800" b="1" dirty="0"/>
              <a:t>les délégations en matière sociale</a:t>
            </a:r>
          </a:p>
        </p:txBody>
      </p:sp>
    </p:spTree>
    <p:extLst>
      <p:ext uri="{BB962C8B-B14F-4D97-AF65-F5344CB8AC3E}">
        <p14:creationId xmlns:p14="http://schemas.microsoft.com/office/powerpoint/2010/main" val="22973128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p:txBody>
          <a:bodyPr/>
          <a:lstStyle/>
          <a:p>
            <a:endParaRPr lang="fr-FR"/>
          </a:p>
        </p:txBody>
      </p:sp>
      <p:sp>
        <p:nvSpPr>
          <p:cNvPr id="2" name="Espace réservé du contenu 1"/>
          <p:cNvSpPr>
            <a:spLocks noGrp="1"/>
          </p:cNvSpPr>
          <p:nvPr>
            <p:ph sz="half" idx="15"/>
          </p:nvPr>
        </p:nvSpPr>
        <p:spPr/>
        <p:txBody>
          <a:bodyPr numCol="1">
            <a:normAutofit/>
          </a:bodyPr>
          <a:lstStyle/>
          <a:p>
            <a:pPr marL="342900" lvl="2" indent="-342900">
              <a:spcBef>
                <a:spcPts val="2400"/>
              </a:spcBef>
              <a:buFont typeface="Arial" panose="020B0604020202020204" pitchFamily="34" charset="0"/>
              <a:buChar char="•"/>
            </a:pPr>
            <a:r>
              <a:rPr lang="fr-FR" sz="3600" b="1" dirty="0"/>
              <a:t>Embauche </a:t>
            </a:r>
          </a:p>
          <a:p>
            <a:pPr marL="342900" lvl="2" indent="-342900">
              <a:spcBef>
                <a:spcPts val="2400"/>
              </a:spcBef>
              <a:buFont typeface="Arial" panose="020B0604020202020204" pitchFamily="34" charset="0"/>
              <a:buChar char="•"/>
            </a:pPr>
            <a:r>
              <a:rPr lang="fr-FR" sz="3600" b="1" dirty="0"/>
              <a:t>Licenciement </a:t>
            </a:r>
          </a:p>
          <a:p>
            <a:pPr marL="342900" indent="-342900">
              <a:buFont typeface="Arial" panose="020B0604020202020204" pitchFamily="34" charset="0"/>
              <a:buChar char="•"/>
            </a:pPr>
            <a:r>
              <a:rPr lang="fr-FR" sz="3600" b="1" dirty="0"/>
              <a:t>IRP</a:t>
            </a:r>
            <a:r>
              <a:rPr lang="fr-FR" sz="3600" dirty="0"/>
              <a:t> </a:t>
            </a:r>
          </a:p>
          <a:p>
            <a:pPr marL="1606550" lvl="2" indent="-342900">
              <a:buFont typeface="Arial" panose="020B0604020202020204" pitchFamily="34" charset="0"/>
              <a:buChar char="•"/>
            </a:pPr>
            <a:r>
              <a:rPr lang="fr-FR" sz="3600" dirty="0"/>
              <a:t>Réunions ordinaires</a:t>
            </a:r>
          </a:p>
          <a:p>
            <a:pPr marL="1606550" lvl="2" indent="-342900">
              <a:buFont typeface="Arial" panose="020B0604020202020204" pitchFamily="34" charset="0"/>
              <a:buChar char="•"/>
            </a:pPr>
            <a:r>
              <a:rPr lang="fr-FR" sz="3600" dirty="0"/>
              <a:t>Réunions annuelles et  extra ordinaires</a:t>
            </a:r>
          </a:p>
          <a:p>
            <a:pPr marL="1606550" lvl="2" indent="-342900">
              <a:buFont typeface="Arial" panose="020B0604020202020204" pitchFamily="34" charset="0"/>
              <a:buChar char="•"/>
            </a:pPr>
            <a:endParaRPr lang="fr-FR" sz="3600" dirty="0"/>
          </a:p>
        </p:txBody>
      </p:sp>
      <p:sp>
        <p:nvSpPr>
          <p:cNvPr id="3" name="Titre 2"/>
          <p:cNvSpPr>
            <a:spLocks noGrp="1"/>
          </p:cNvSpPr>
          <p:nvPr>
            <p:ph type="title"/>
          </p:nvPr>
        </p:nvSpPr>
        <p:spPr>
          <a:xfrm>
            <a:off x="2462861" y="32486"/>
            <a:ext cx="6361287" cy="702506"/>
          </a:xfrm>
        </p:spPr>
        <p:txBody>
          <a:bodyPr/>
          <a:lstStyle/>
          <a:p>
            <a:r>
              <a:rPr lang="fr-FR" sz="2800" b="1" cap="none" dirty="0"/>
              <a:t>DÉLÉGATIONS - ADAPTATION</a:t>
            </a:r>
          </a:p>
        </p:txBody>
      </p:sp>
    </p:spTree>
    <p:extLst>
      <p:ext uri="{BB962C8B-B14F-4D97-AF65-F5344CB8AC3E}">
        <p14:creationId xmlns:p14="http://schemas.microsoft.com/office/powerpoint/2010/main" val="12673017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normAutofit/>
          </a:bodyPr>
          <a:lstStyle/>
          <a:p>
            <a:r>
              <a:rPr lang="fr-FR" sz="2000" b="1" dirty="0"/>
              <a:t>Par exemple</a:t>
            </a:r>
          </a:p>
        </p:txBody>
      </p:sp>
      <p:sp>
        <p:nvSpPr>
          <p:cNvPr id="3" name="Espace réservé du contenu 2"/>
          <p:cNvSpPr>
            <a:spLocks noGrp="1"/>
          </p:cNvSpPr>
          <p:nvPr>
            <p:ph sz="half" idx="15"/>
          </p:nvPr>
        </p:nvSpPr>
        <p:spPr/>
        <p:txBody>
          <a:bodyPr>
            <a:normAutofit/>
          </a:bodyPr>
          <a:lstStyle/>
          <a:p>
            <a:pPr marL="342900" indent="-342900">
              <a:buFontTx/>
              <a:buChar char="-"/>
            </a:pPr>
            <a:r>
              <a:rPr lang="fr-FR" cap="none" dirty="0">
                <a:solidFill>
                  <a:schemeClr val="accent6">
                    <a:lumMod val="50000"/>
                  </a:schemeClr>
                </a:solidFill>
                <a:cs typeface="Arial" panose="020B0604020202020204" pitchFamily="34" charset="0"/>
              </a:rPr>
              <a:t>Evaluer et valider le besoin, établir la fiche de poste</a:t>
            </a:r>
          </a:p>
          <a:p>
            <a:pPr marL="342900" indent="-342900">
              <a:buFontTx/>
              <a:buChar char="-"/>
            </a:pPr>
            <a:r>
              <a:rPr lang="fr-FR" cap="none" dirty="0">
                <a:solidFill>
                  <a:schemeClr val="accent6">
                    <a:lumMod val="50000"/>
                  </a:schemeClr>
                </a:solidFill>
                <a:cs typeface="Arial" panose="020B0604020202020204" pitchFamily="34" charset="0"/>
              </a:rPr>
              <a:t>Définir la classification et la rémunération</a:t>
            </a:r>
          </a:p>
          <a:p>
            <a:pPr marL="342900" indent="-342900">
              <a:buFontTx/>
              <a:buChar char="-"/>
            </a:pPr>
            <a:r>
              <a:rPr lang="fr-FR" cap="none" dirty="0">
                <a:solidFill>
                  <a:schemeClr val="accent6">
                    <a:lumMod val="50000"/>
                  </a:schemeClr>
                </a:solidFill>
                <a:cs typeface="Arial" panose="020B0604020202020204" pitchFamily="34" charset="0"/>
              </a:rPr>
              <a:t>Appel à candidature et sélection</a:t>
            </a:r>
          </a:p>
          <a:p>
            <a:pPr marL="342900" indent="-342900">
              <a:buFontTx/>
              <a:buChar char="-"/>
            </a:pPr>
            <a:r>
              <a:rPr lang="fr-FR" cap="none" dirty="0">
                <a:solidFill>
                  <a:schemeClr val="accent6">
                    <a:lumMod val="50000"/>
                  </a:schemeClr>
                </a:solidFill>
                <a:cs typeface="Arial" panose="020B0604020202020204" pitchFamily="34" charset="0"/>
              </a:rPr>
              <a:t>Rédaction et signature du contrat de travail</a:t>
            </a:r>
          </a:p>
          <a:p>
            <a:pPr marL="342900" indent="-342900">
              <a:buFontTx/>
              <a:buChar char="-"/>
            </a:pPr>
            <a:r>
              <a:rPr lang="fr-FR" cap="none" dirty="0">
                <a:solidFill>
                  <a:schemeClr val="accent6">
                    <a:lumMod val="50000"/>
                  </a:schemeClr>
                </a:solidFill>
                <a:cs typeface="Arial" panose="020B0604020202020204" pitchFamily="34" charset="0"/>
              </a:rPr>
              <a:t>Formalités et déclarations</a:t>
            </a:r>
          </a:p>
          <a:p>
            <a:pPr marL="342900" indent="-342900">
              <a:buFontTx/>
              <a:buChar char="-"/>
            </a:pPr>
            <a:r>
              <a:rPr lang="fr-FR" cap="none" dirty="0">
                <a:solidFill>
                  <a:schemeClr val="accent6">
                    <a:lumMod val="50000"/>
                  </a:schemeClr>
                </a:solidFill>
                <a:cs typeface="Arial" panose="020B0604020202020204" pitchFamily="34" charset="0"/>
              </a:rPr>
              <a:t>Pourvoir aux remplacements (gestion des CDD)</a:t>
            </a:r>
          </a:p>
          <a:p>
            <a:pPr marL="342900" indent="-342900">
              <a:spcBef>
                <a:spcPts val="1200"/>
              </a:spcBef>
              <a:buFont typeface="Wingdings" panose="05000000000000000000" pitchFamily="2" charset="2"/>
              <a:buChar char="Ø"/>
            </a:pPr>
            <a:endParaRPr lang="fr-FR" dirty="0">
              <a:solidFill>
                <a:schemeClr val="accent6">
                  <a:lumMod val="50000"/>
                </a:schemeClr>
              </a:solidFill>
              <a:latin typeface="Arial" panose="020B0604020202020204" pitchFamily="34" charset="0"/>
              <a:cs typeface="Arial" panose="020B0604020202020204" pitchFamily="34" charset="0"/>
            </a:endParaRPr>
          </a:p>
          <a:p>
            <a:endParaRPr lang="fr-FR" dirty="0"/>
          </a:p>
        </p:txBody>
      </p:sp>
      <p:sp>
        <p:nvSpPr>
          <p:cNvPr id="4" name="Titre 3"/>
          <p:cNvSpPr>
            <a:spLocks noGrp="1"/>
          </p:cNvSpPr>
          <p:nvPr>
            <p:ph type="title"/>
          </p:nvPr>
        </p:nvSpPr>
        <p:spPr>
          <a:xfrm>
            <a:off x="2462859" y="17738"/>
            <a:ext cx="6361287" cy="702506"/>
          </a:xfrm>
        </p:spPr>
        <p:txBody>
          <a:bodyPr/>
          <a:lstStyle/>
          <a:p>
            <a:r>
              <a:rPr lang="fr-FR" sz="2800" b="1" cap="none" dirty="0"/>
              <a:t>L’EMBAUCHE</a:t>
            </a:r>
          </a:p>
        </p:txBody>
      </p:sp>
    </p:spTree>
    <p:extLst>
      <p:ext uri="{BB962C8B-B14F-4D97-AF65-F5344CB8AC3E}">
        <p14:creationId xmlns:p14="http://schemas.microsoft.com/office/powerpoint/2010/main" val="7595575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normAutofit/>
          </a:bodyPr>
          <a:lstStyle/>
          <a:p>
            <a:r>
              <a:rPr lang="fr-FR" sz="2000" b="1" dirty="0"/>
              <a:t>Les entretiens </a:t>
            </a:r>
          </a:p>
        </p:txBody>
      </p:sp>
      <p:sp>
        <p:nvSpPr>
          <p:cNvPr id="3" name="Espace réservé du contenu 2"/>
          <p:cNvSpPr>
            <a:spLocks noGrp="1"/>
          </p:cNvSpPr>
          <p:nvPr>
            <p:ph sz="half" idx="15"/>
          </p:nvPr>
        </p:nvSpPr>
        <p:spPr/>
        <p:txBody>
          <a:bodyPr>
            <a:normAutofit fontScale="92500" lnSpcReduction="20000"/>
          </a:bodyPr>
          <a:lstStyle/>
          <a:p>
            <a:pPr algn="l"/>
            <a:r>
              <a:rPr lang="fr-FR" sz="2800" cap="none" dirty="0">
                <a:solidFill>
                  <a:schemeClr val="tx1"/>
                </a:solidFill>
                <a:latin typeface="+mj-lt"/>
                <a:cs typeface="Arial" panose="020B0604020202020204" pitchFamily="34" charset="0"/>
              </a:rPr>
              <a:t>Le chef d’établissement procède aux entretiens de recrutement et aux démarches de pré-sélection.</a:t>
            </a:r>
          </a:p>
          <a:p>
            <a:endParaRPr lang="fr-FR" sz="2800" cap="none" dirty="0">
              <a:solidFill>
                <a:schemeClr val="tx1"/>
              </a:solidFill>
              <a:latin typeface="+mj-lt"/>
              <a:cs typeface="Arial" panose="020B0604020202020204" pitchFamily="34" charset="0"/>
            </a:endParaRPr>
          </a:p>
          <a:p>
            <a:r>
              <a:rPr lang="fr-FR" sz="2800" cap="none" dirty="0">
                <a:solidFill>
                  <a:schemeClr val="tx1"/>
                </a:solidFill>
                <a:latin typeface="+mj-lt"/>
                <a:cs typeface="Arial" panose="020B0604020202020204" pitchFamily="34" charset="0"/>
              </a:rPr>
              <a:t>Pour les derniers entretiens, la présence du président peut avoir un intérêt double :</a:t>
            </a:r>
          </a:p>
          <a:p>
            <a:pPr marL="342900" indent="-342900">
              <a:spcBef>
                <a:spcPts val="600"/>
              </a:spcBef>
              <a:buFontTx/>
              <a:buChar char="-"/>
            </a:pPr>
            <a:r>
              <a:rPr lang="fr-FR" sz="2800" cap="none" dirty="0">
                <a:solidFill>
                  <a:schemeClr val="tx1"/>
                </a:solidFill>
                <a:latin typeface="+mj-lt"/>
                <a:cs typeface="Arial" panose="020B0604020202020204" pitchFamily="34" charset="0"/>
              </a:rPr>
              <a:t>Possibilité de confronter des points de vue</a:t>
            </a:r>
          </a:p>
          <a:p>
            <a:pPr marL="342900" indent="-342900">
              <a:spcBef>
                <a:spcPts val="600"/>
              </a:spcBef>
              <a:buFontTx/>
              <a:buChar char="-"/>
            </a:pPr>
            <a:r>
              <a:rPr lang="fr-FR" sz="2800" cap="none" dirty="0">
                <a:solidFill>
                  <a:schemeClr val="tx1"/>
                </a:solidFill>
                <a:latin typeface="+mj-lt"/>
                <a:cs typeface="Arial" panose="020B0604020202020204" pitchFamily="34" charset="0"/>
              </a:rPr>
              <a:t>Rendre visible le binôme président/chef d’établissement</a:t>
            </a:r>
          </a:p>
          <a:p>
            <a:r>
              <a:rPr lang="fr-FR" cap="none" dirty="0"/>
              <a:t>En outre, le président doit </a:t>
            </a:r>
            <a:r>
              <a:rPr lang="fr-FR" cap="none" dirty="0" err="1"/>
              <a:t>co-signer</a:t>
            </a:r>
            <a:r>
              <a:rPr lang="fr-FR" cap="none" dirty="0"/>
              <a:t> le contrat de travail</a:t>
            </a:r>
          </a:p>
        </p:txBody>
      </p:sp>
      <p:sp>
        <p:nvSpPr>
          <p:cNvPr id="4" name="Titre 3"/>
          <p:cNvSpPr>
            <a:spLocks noGrp="1"/>
          </p:cNvSpPr>
          <p:nvPr>
            <p:ph type="title"/>
          </p:nvPr>
        </p:nvSpPr>
        <p:spPr>
          <a:xfrm>
            <a:off x="2462859" y="2990"/>
            <a:ext cx="6361287" cy="702506"/>
          </a:xfrm>
        </p:spPr>
        <p:txBody>
          <a:bodyPr/>
          <a:lstStyle/>
          <a:p>
            <a:r>
              <a:rPr lang="fr-FR" sz="2800" b="1" cap="none" dirty="0"/>
              <a:t>L’EMBAUCHE</a:t>
            </a:r>
          </a:p>
        </p:txBody>
      </p:sp>
    </p:spTree>
    <p:extLst>
      <p:ext uri="{BB962C8B-B14F-4D97-AF65-F5344CB8AC3E}">
        <p14:creationId xmlns:p14="http://schemas.microsoft.com/office/powerpoint/2010/main" val="3865375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normAutofit/>
          </a:bodyPr>
          <a:lstStyle/>
          <a:p>
            <a:pPr algn="l"/>
            <a:r>
              <a:rPr lang="fr-FR" sz="2000" b="1" dirty="0"/>
              <a:t>Le rôle de l’OGEC</a:t>
            </a:r>
          </a:p>
        </p:txBody>
      </p:sp>
      <p:sp>
        <p:nvSpPr>
          <p:cNvPr id="3" name="Espace réservé du contenu 2"/>
          <p:cNvSpPr>
            <a:spLocks noGrp="1"/>
          </p:cNvSpPr>
          <p:nvPr>
            <p:ph sz="half" idx="15"/>
          </p:nvPr>
        </p:nvSpPr>
        <p:spPr/>
        <p:txBody>
          <a:bodyPr>
            <a:noAutofit/>
          </a:bodyPr>
          <a:lstStyle/>
          <a:p>
            <a:pPr algn="l"/>
            <a:r>
              <a:rPr lang="fr-FR" cap="none" dirty="0">
                <a:solidFill>
                  <a:schemeClr val="accent6">
                    <a:lumMod val="50000"/>
                  </a:schemeClr>
                </a:solidFill>
                <a:latin typeface="+mj-lt"/>
                <a:cs typeface="Arial" panose="020B0604020202020204" pitchFamily="34" charset="0"/>
              </a:rPr>
              <a:t>L’exercice de la responsabilité d’employeur nécessite une relecture régulière de la structure pour :</a:t>
            </a:r>
          </a:p>
          <a:p>
            <a:pPr marL="1055688" indent="-342900" algn="l">
              <a:spcBef>
                <a:spcPts val="1200"/>
              </a:spcBef>
              <a:buFontTx/>
              <a:buChar char="-"/>
            </a:pPr>
            <a:r>
              <a:rPr lang="fr-FR" cap="none" dirty="0">
                <a:solidFill>
                  <a:schemeClr val="accent6">
                    <a:lumMod val="50000"/>
                  </a:schemeClr>
                </a:solidFill>
                <a:latin typeface="+mj-lt"/>
                <a:cs typeface="Arial" panose="020B0604020202020204" pitchFamily="34" charset="0"/>
              </a:rPr>
              <a:t>Vérification de l’adéquation aux besoins</a:t>
            </a:r>
          </a:p>
          <a:p>
            <a:pPr marL="1055688" indent="-342900" algn="l">
              <a:spcBef>
                <a:spcPts val="1200"/>
              </a:spcBef>
              <a:buFontTx/>
              <a:buChar char="-"/>
            </a:pPr>
            <a:r>
              <a:rPr lang="fr-FR" cap="none" dirty="0">
                <a:solidFill>
                  <a:schemeClr val="accent6">
                    <a:lumMod val="50000"/>
                  </a:schemeClr>
                </a:solidFill>
                <a:latin typeface="+mj-lt"/>
                <a:cs typeface="Arial" panose="020B0604020202020204" pitchFamily="34" charset="0"/>
              </a:rPr>
              <a:t>Optimisation de la masse salariale</a:t>
            </a:r>
          </a:p>
          <a:p>
            <a:pPr algn="l">
              <a:spcBef>
                <a:spcPts val="1200"/>
              </a:spcBef>
            </a:pPr>
            <a:endParaRPr lang="fr-FR" u="sng" cap="none" dirty="0">
              <a:solidFill>
                <a:schemeClr val="accent6">
                  <a:lumMod val="50000"/>
                </a:schemeClr>
              </a:solidFill>
              <a:latin typeface="+mj-lt"/>
              <a:cs typeface="Arial" panose="020B0604020202020204" pitchFamily="34" charset="0"/>
            </a:endParaRPr>
          </a:p>
          <a:p>
            <a:pPr algn="l">
              <a:spcBef>
                <a:spcPts val="1200"/>
              </a:spcBef>
            </a:pPr>
            <a:r>
              <a:rPr lang="fr-FR" u="sng" cap="none" dirty="0">
                <a:solidFill>
                  <a:schemeClr val="accent6">
                    <a:lumMod val="50000"/>
                  </a:schemeClr>
                </a:solidFill>
                <a:latin typeface="+mj-lt"/>
                <a:cs typeface="Arial" panose="020B0604020202020204" pitchFamily="34" charset="0"/>
              </a:rPr>
              <a:t>Exemple</a:t>
            </a:r>
            <a:r>
              <a:rPr lang="fr-FR" cap="none" dirty="0">
                <a:solidFill>
                  <a:schemeClr val="accent6">
                    <a:lumMod val="50000"/>
                  </a:schemeClr>
                </a:solidFill>
                <a:latin typeface="+mj-lt"/>
                <a:cs typeface="Arial" panose="020B0604020202020204" pitchFamily="34" charset="0"/>
              </a:rPr>
              <a:t> : les heures supplémentaires qui deviennent « chroniques ». Le surcoût lié peut inciter à modifier le  contrat si le besoin est durable, identifié, validé.</a:t>
            </a:r>
          </a:p>
          <a:p>
            <a:endParaRPr lang="fr-FR" cap="none" dirty="0">
              <a:latin typeface="+mj-lt"/>
            </a:endParaRPr>
          </a:p>
        </p:txBody>
      </p:sp>
      <p:sp>
        <p:nvSpPr>
          <p:cNvPr id="4" name="Titre 3"/>
          <p:cNvSpPr>
            <a:spLocks noGrp="1"/>
          </p:cNvSpPr>
          <p:nvPr>
            <p:ph type="title"/>
          </p:nvPr>
        </p:nvSpPr>
        <p:spPr>
          <a:xfrm>
            <a:off x="2462859" y="22654"/>
            <a:ext cx="6361287" cy="702506"/>
          </a:xfrm>
        </p:spPr>
        <p:txBody>
          <a:bodyPr/>
          <a:lstStyle/>
          <a:p>
            <a:r>
              <a:rPr lang="fr-FR" sz="2800" b="1" cap="none" dirty="0"/>
              <a:t>OPTIMISATION ÉCONOMIQUE</a:t>
            </a:r>
          </a:p>
        </p:txBody>
      </p:sp>
    </p:spTree>
    <p:extLst>
      <p:ext uri="{BB962C8B-B14F-4D97-AF65-F5344CB8AC3E}">
        <p14:creationId xmlns:p14="http://schemas.microsoft.com/office/powerpoint/2010/main" val="348199220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trepris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ntrepris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6ACD10D6F221459AF4ACA85418EFB8" ma:contentTypeVersion="3" ma:contentTypeDescription="Crée un document." ma:contentTypeScope="" ma:versionID="e021802892c712b1b0bea74c4e6ebed1">
  <xsd:schema xmlns:xsd="http://www.w3.org/2001/XMLSchema" xmlns:xs="http://www.w3.org/2001/XMLSchema" xmlns:p="http://schemas.microsoft.com/office/2006/metadata/properties" xmlns:ns2="0e02a9fe-fdf3-4491-bed5-d3369e2d38c6" targetNamespace="http://schemas.microsoft.com/office/2006/metadata/properties" ma:root="true" ma:fieldsID="d4fa82fbf3b944a94c0d6c43b01a0034" ns2:_="">
    <xsd:import namespace="0e02a9fe-fdf3-4491-bed5-d3369e2d38c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2a9fe-fdf3-4491-bed5-d3369e2d38c6"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599A63-989D-44A9-8599-39EA9F525F1D}">
  <ds:schemaRefs>
    <ds:schemaRef ds:uri="http://schemas.microsoft.com/sharepoint/v3/contenttype/forms"/>
  </ds:schemaRefs>
</ds:datastoreItem>
</file>

<file path=customXml/itemProps2.xml><?xml version="1.0" encoding="utf-8"?>
<ds:datastoreItem xmlns:ds="http://schemas.openxmlformats.org/officeDocument/2006/customXml" ds:itemID="{ABFCC4D7-94FC-433E-8357-83C44DBC46C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9B1817-A1D7-4B3B-8FA1-A3111339A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2a9fe-fdf3-4491-bed5-d3369e2d38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Entreprise.thmx</Template>
  <TotalTime>3855</TotalTime>
  <Words>5917</Words>
  <Application>Microsoft Macintosh PowerPoint</Application>
  <PresentationFormat>Présentation à l'écran (4:3)</PresentationFormat>
  <Paragraphs>806</Paragraphs>
  <Slides>102</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102</vt:i4>
      </vt:variant>
    </vt:vector>
  </HeadingPairs>
  <TitlesOfParts>
    <vt:vector size="110" baseType="lpstr">
      <vt:lpstr>Arial</vt:lpstr>
      <vt:lpstr>Calibri</vt:lpstr>
      <vt:lpstr>Gill Sans MT</vt:lpstr>
      <vt:lpstr>Tahoma</vt:lpstr>
      <vt:lpstr>Times New Roman</vt:lpstr>
      <vt:lpstr>Verdana</vt:lpstr>
      <vt:lpstr>Wingdings</vt:lpstr>
      <vt:lpstr>Entreprise</vt:lpstr>
      <vt:lpstr>« Rentrée sociale Septembre 2016 »</vt:lpstr>
      <vt:lpstr>Sommaire</vt:lpstr>
      <vt:lpstr>convention collective   / négociation dans les établissements</vt:lpstr>
      <vt:lpstr>convention collective  / négociation dans les établissements</vt:lpstr>
      <vt:lpstr>LA hiérarchie des normes</vt:lpstr>
      <vt:lpstr>Présentation PowerPoint</vt:lpstr>
      <vt:lpstr>La hiérarchie des normes</vt:lpstr>
      <vt:lpstr>La hiérarchie des normes</vt:lpstr>
      <vt:lpstr>Les apports de la loi           el khomri</vt:lpstr>
      <vt:lpstr>Les apports de la loi el khomri</vt:lpstr>
      <vt:lpstr>Les apports de la loi el khomri</vt:lpstr>
      <vt:lpstr>Les apports de la loi el khomri</vt:lpstr>
      <vt:lpstr>Les apports de la loi el khomri</vt:lpstr>
      <vt:lpstr>Les apports de la loi el khomri</vt:lpstr>
      <vt:lpstr>En résumé  sur les textes conventionnels et les accords d’entreprise </vt:lpstr>
      <vt:lpstr>Les apports de la loi           el khomri</vt:lpstr>
      <vt:lpstr>durée du travail et congés payés</vt:lpstr>
      <vt:lpstr>durée du travail et congés payés</vt:lpstr>
      <vt:lpstr>durée du travail et congés payés</vt:lpstr>
      <vt:lpstr>IRP</vt:lpstr>
      <vt:lpstr>Comptes personnels</vt:lpstr>
      <vt:lpstr>Formation</vt:lpstr>
      <vt:lpstr>Licenciements économiques</vt:lpstr>
      <vt:lpstr>SANTÉ au travail</vt:lpstr>
      <vt:lpstr>SANTÉ au travail</vt:lpstr>
      <vt:lpstr>Restructuration des branches</vt:lpstr>
      <vt:lpstr>Restructuration de la branche</vt:lpstr>
      <vt:lpstr>Restructuration de la branche</vt:lpstr>
      <vt:lpstr>Présentation PowerPoint</vt:lpstr>
      <vt:lpstr>Restructuration de la branche</vt:lpstr>
      <vt:lpstr>Restructuration de la branche</vt:lpstr>
      <vt:lpstr>Présentation PowerPoint</vt:lpstr>
      <vt:lpstr>Restructuration de la branche</vt:lpstr>
      <vt:lpstr>Restructuration de la branche</vt:lpstr>
      <vt:lpstr>Présentation PowerPoint</vt:lpstr>
      <vt:lpstr>Restructuration de la branche</vt:lpstr>
      <vt:lpstr>Formation professionnelle</vt:lpstr>
      <vt:lpstr>Les acteurs</vt:lpstr>
      <vt:lpstr>Fléchage des budgets disponibles chez OPCALIA</vt:lpstr>
      <vt:lpstr>Fléchage des budgets disponibles chez OPCALIA</vt:lpstr>
      <vt:lpstr>Fléchage des budgets disponibles chez OPCALIA</vt:lpstr>
      <vt:lpstr>Les actions de formation prises en charge par OPCALIA</vt:lpstr>
      <vt:lpstr>Présentation PowerPoint</vt:lpstr>
      <vt:lpstr>Comment financer une action ? </vt:lpstr>
      <vt:lpstr>Présentation PowerPoint</vt:lpstr>
      <vt:lpstr>Définition d’une action de formation </vt:lpstr>
      <vt:lpstr>deux types d’actions sur le plan  </vt:lpstr>
      <vt:lpstr>L’action de formation doit prévoir</vt:lpstr>
      <vt:lpstr>Ne sont pas considérées comme  des actions de formation</vt:lpstr>
      <vt:lpstr>Un outil pour construire son plan de formation</vt:lpstr>
      <vt:lpstr>Pour aller plus loin  </vt:lpstr>
      <vt:lpstr>EEP Santé </vt:lpstr>
      <vt:lpstr>Champ d’application</vt:lpstr>
      <vt:lpstr>Dispenses d’adhésion</vt:lpstr>
      <vt:lpstr>Convention collective SEP </vt:lpstr>
      <vt:lpstr>Recueils d’interprétations</vt:lpstr>
      <vt:lpstr>La pénibilité</vt:lpstr>
      <vt:lpstr>Pénibilité – position du collège employeur </vt:lpstr>
      <vt:lpstr>Les outils du Social </vt:lpstr>
      <vt:lpstr>Présentation PowerPoint</vt:lpstr>
      <vt:lpstr>OBJECTIFS</vt:lpstr>
      <vt:lpstr>Gestion de la classification</vt:lpstr>
      <vt:lpstr>Coffre-fort numérique individualisé</vt:lpstr>
      <vt:lpstr>Calendrier</vt:lpstr>
      <vt:lpstr>Module calendrier</vt:lpstr>
      <vt:lpstr>Evolution de bdes</vt:lpstr>
      <vt:lpstr>LES DÉLÉGATIONS EN MATIÈRE SOCIALE</vt:lpstr>
      <vt:lpstr>LA PRATIQUE DE LA DELEGATION</vt:lpstr>
      <vt:lpstr>LA DELEGATION 7 ETAPES A ACCOMPLIR</vt:lpstr>
      <vt:lpstr>La délégation: 2 points clés pour le délégant </vt:lpstr>
      <vt:lpstr>La délégation: 2 points clés pour le délégant</vt:lpstr>
      <vt:lpstr>La délégation: 3 points clés pour le délégataire</vt:lpstr>
      <vt:lpstr>Présentation PowerPoint</vt:lpstr>
      <vt:lpstr>Les délégations en matière sociale</vt:lpstr>
      <vt:lpstr>LES TEXTES DE RÉFÉRENCE</vt:lpstr>
      <vt:lpstr>LES TEXTES DE RÉFÉRENCE</vt:lpstr>
      <vt:lpstr>LES TEXTES DE RÉFÉRENCE</vt:lpstr>
      <vt:lpstr>LES TEXTES DE RÉFÉRENCE</vt:lpstr>
      <vt:lpstr>LES TEXTES DE RÉFÉRENCE</vt:lpstr>
      <vt:lpstr>LES Textes de référence</vt:lpstr>
      <vt:lpstr>LES TEXTES DE RÉFÉRENCES</vt:lpstr>
      <vt:lpstr>LES TEXTES DE RÉFÉRENCES</vt:lpstr>
      <vt:lpstr>Les délégations en matière sociale</vt:lpstr>
      <vt:lpstr>LES DÉLÉGATIONS</vt:lpstr>
      <vt:lpstr>DÉLÉGATIONS ET FORMALISME</vt:lpstr>
      <vt:lpstr>IL N’Y A PAS QUE Le CONTRAT DE TRAVAIL</vt:lpstr>
      <vt:lpstr>LES DÉLÉGATIONS ET COMPTE RENDU</vt:lpstr>
      <vt:lpstr>DÉLÉGATIONS ET CONTRÔLE INTERNE</vt:lpstr>
      <vt:lpstr>Présentation PowerPoint</vt:lpstr>
      <vt:lpstr>Présentation PowerPoint</vt:lpstr>
      <vt:lpstr>Présentation PowerPoint</vt:lpstr>
      <vt:lpstr>Présentation PowerPoint</vt:lpstr>
      <vt:lpstr>LES SUB DÉLÉGATIONS</vt:lpstr>
      <vt:lpstr>LES SUB DÉLÉGATIONS</vt:lpstr>
      <vt:lpstr>les délégations en matière sociale</vt:lpstr>
      <vt:lpstr>DÉLÉGATIONS - ADAPTATION</vt:lpstr>
      <vt:lpstr>L’EMBAUCHE</vt:lpstr>
      <vt:lpstr>L’EMBAUCHE</vt:lpstr>
      <vt:lpstr>OPTIMISATION ÉCONOMIQUE</vt:lpstr>
      <vt:lpstr>FORMALISME LICENCIEMENT</vt:lpstr>
      <vt:lpstr>LE LICENCIEMENT</vt:lpstr>
      <vt:lpstr>FORMALISME IRP</vt:lpstr>
    </vt:vector>
  </TitlesOfParts>
  <Company>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Papa CK</dc:creator>
  <cp:lastModifiedBy>Christelle BOHOTINEANU</cp:lastModifiedBy>
  <cp:revision>279</cp:revision>
  <cp:lastPrinted>2016-07-28T13:43:55Z</cp:lastPrinted>
  <dcterms:created xsi:type="dcterms:W3CDTF">2016-03-17T16:20:12Z</dcterms:created>
  <dcterms:modified xsi:type="dcterms:W3CDTF">2017-04-06T08:25:10Z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0x0101009B6ACD10D6F221459AF4ACA85418EFB8</vt:lpwstr>
  </property>
</Properties>
</file>